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543" r:id="rId3"/>
    <p:sldId id="544" r:id="rId4"/>
    <p:sldId id="548" r:id="rId5"/>
    <p:sldId id="549" r:id="rId6"/>
    <p:sldId id="550" r:id="rId7"/>
    <p:sldId id="552" r:id="rId8"/>
    <p:sldId id="551" r:id="rId9"/>
    <p:sldId id="545" r:id="rId10"/>
    <p:sldId id="385" r:id="rId11"/>
    <p:sldId id="535" r:id="rId12"/>
    <p:sldId id="536" r:id="rId13"/>
    <p:sldId id="455" r:id="rId14"/>
    <p:sldId id="573" r:id="rId15"/>
    <p:sldId id="574" r:id="rId16"/>
    <p:sldId id="575" r:id="rId17"/>
    <p:sldId id="576" r:id="rId18"/>
    <p:sldId id="572" r:id="rId19"/>
    <p:sldId id="522" r:id="rId20"/>
    <p:sldId id="523" r:id="rId21"/>
    <p:sldId id="562" r:id="rId22"/>
    <p:sldId id="515" r:id="rId23"/>
    <p:sldId id="577" r:id="rId24"/>
    <p:sldId id="578" r:id="rId25"/>
    <p:sldId id="579" r:id="rId26"/>
    <p:sldId id="580" r:id="rId27"/>
    <p:sldId id="516" r:id="rId28"/>
    <p:sldId id="528" r:id="rId29"/>
    <p:sldId id="563" r:id="rId30"/>
    <p:sldId id="531" r:id="rId31"/>
    <p:sldId id="524" r:id="rId32"/>
    <p:sldId id="525" r:id="rId33"/>
    <p:sldId id="518" r:id="rId34"/>
    <p:sldId id="565" r:id="rId35"/>
    <p:sldId id="564" r:id="rId36"/>
    <p:sldId id="529" r:id="rId37"/>
    <p:sldId id="532" r:id="rId38"/>
    <p:sldId id="526" r:id="rId39"/>
    <p:sldId id="527" r:id="rId40"/>
    <p:sldId id="519" r:id="rId41"/>
    <p:sldId id="520" r:id="rId42"/>
    <p:sldId id="530" r:id="rId43"/>
    <p:sldId id="566" r:id="rId44"/>
    <p:sldId id="533" r:id="rId45"/>
    <p:sldId id="546" r:id="rId46"/>
    <p:sldId id="553" r:id="rId47"/>
    <p:sldId id="554" r:id="rId48"/>
    <p:sldId id="555" r:id="rId49"/>
    <p:sldId id="556" r:id="rId50"/>
    <p:sldId id="557" r:id="rId51"/>
    <p:sldId id="558" r:id="rId52"/>
    <p:sldId id="547" r:id="rId53"/>
    <p:sldId id="404" r:id="rId5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91423" autoAdjust="0"/>
  </p:normalViewPr>
  <p:slideViewPr>
    <p:cSldViewPr>
      <p:cViewPr varScale="1">
        <p:scale>
          <a:sx n="83" d="100"/>
          <a:sy n="83" d="100"/>
        </p:scale>
        <p:origin x="1236" y="72"/>
      </p:cViewPr>
      <p:guideLst>
        <p:guide orient="horz" pos="180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748CA-7A78-4CA5-8127-F13DACBCD8CF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3AB0E-9523-48A9-9B2D-E3D4E50ED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933B-E641-42BF-AB35-1B884C5EC7BA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91181-C9E9-4F0C-8B72-B3C9A0E2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B2C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4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69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4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33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9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73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50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15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68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Marketing B2C: Product,</a:t>
            </a:r>
            <a:r>
              <a:rPr lang="en-US" sz="1000" baseline="0" dirty="0" smtClean="0"/>
              <a:t> Price, Promotion, Place, Service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29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18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90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10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52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98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57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99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29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08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6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14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1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10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77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327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90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Merawat</a:t>
            </a:r>
            <a:r>
              <a:rPr lang="en-US" sz="1000" dirty="0" smtClean="0"/>
              <a:t> </a:t>
            </a:r>
            <a:r>
              <a:rPr lang="en-US" sz="1000" dirty="0" err="1" smtClean="0"/>
              <a:t>interaksi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eksisting</a:t>
            </a:r>
            <a:r>
              <a:rPr lang="en-US" sz="1000" dirty="0" smtClean="0"/>
              <a:t>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Promotor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Program-Program Service </a:t>
            </a:r>
            <a:r>
              <a:rPr lang="en-US" sz="1000" dirty="0" err="1" smtClean="0"/>
              <a:t>saat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LPK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</a:t>
            </a:r>
            <a:r>
              <a:rPr lang="en-US" sz="1000" dirty="0" err="1" smtClean="0"/>
              <a:t>setelah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smtClean="0"/>
              <a:t> Alumni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2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76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94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9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28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613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762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64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166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323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84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66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844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7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65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5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32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9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6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093" y="9886"/>
            <a:ext cx="8229600" cy="9525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67148" y="4389748"/>
            <a:ext cx="375265" cy="358834"/>
          </a:xfrm>
          <a:prstGeom prst="rect">
            <a:avLst/>
          </a:prstGeom>
          <a:noFill/>
        </p:spPr>
        <p:txBody>
          <a:bodyPr wrap="none" lIns="81043" tIns="40522" rIns="81043" bIns="40522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12-01 at 11.07.49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958066" y="6"/>
            <a:ext cx="3185947" cy="3251273"/>
          </a:xfrm>
          <a:prstGeom prst="rect">
            <a:avLst/>
          </a:prstGeom>
        </p:spPr>
      </p:pic>
      <p:pic>
        <p:nvPicPr>
          <p:cNvPr id="12" name="Picture 11" descr="Screen Shot 2016-12-01 at 11.07.49 AM.pn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7299" y="2741638"/>
            <a:ext cx="2876702" cy="2540538"/>
          </a:xfrm>
          <a:prstGeom prst="rect">
            <a:avLst/>
          </a:prstGeom>
        </p:spPr>
      </p:pic>
      <p:pic>
        <p:nvPicPr>
          <p:cNvPr id="13" name="Picture 12" descr="Screen Shot 2016-12-01 at 11.07.49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1178900"/>
            <a:ext cx="2651655" cy="45361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2996" y="2090517"/>
            <a:ext cx="5914716" cy="1106438"/>
          </a:xfrm>
          <a:prstGeom prst="rect">
            <a:avLst/>
          </a:prstGeom>
        </p:spPr>
        <p:txBody>
          <a:bodyPr wrap="square" lIns="79801" tIns="39900" rIns="79801" bIns="3990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8333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ge Italic"/>
                <a:cs typeface="Rage Italic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6853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6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1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876300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Eksplorasi</a:t>
            </a:r>
            <a:endParaRPr lang="en-US" sz="40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0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Pengembangan</a:t>
            </a:r>
            <a:endParaRPr lang="en-US" sz="40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0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Strategi</a:t>
            </a:r>
            <a:r>
              <a:rPr lang="en-US" sz="4000" b="1" spc="300" dirty="0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Penjualan</a:t>
            </a:r>
            <a:endParaRPr lang="en-US" sz="40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32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spc="300" dirty="0" smtClean="0">
                <a:latin typeface="Roboto"/>
                <a:ea typeface="Roboto Black" pitchFamily="2" charset="0"/>
                <a:cs typeface="Roboto black"/>
              </a:rPr>
              <a:t>-PROPOSED SERVICES-</a:t>
            </a:r>
            <a:endParaRPr lang="en-US" sz="1600" spc="300" dirty="0">
              <a:latin typeface="Roboto"/>
              <a:ea typeface="Roboto Black" pitchFamily="2" charset="0"/>
              <a:cs typeface="Roboto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95" y="5364946"/>
            <a:ext cx="234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Modern-</a:t>
            </a:r>
            <a:r>
              <a:rPr lang="en-US" sz="1600" b="1" dirty="0" err="1" smtClean="0">
                <a:solidFill>
                  <a:srgbClr val="C00000"/>
                </a:solidFill>
              </a:rPr>
              <a:t>Besar</a:t>
            </a:r>
            <a:r>
              <a:rPr lang="en-US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err="1" smtClean="0">
                <a:solidFill>
                  <a:srgbClr val="C00000"/>
                </a:solidFill>
              </a:rPr>
              <a:t>Mendunia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2600325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06" y="5014892"/>
            <a:ext cx="2542404" cy="70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31" y="-104999"/>
            <a:ext cx="2414331" cy="6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62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STRATEGI PENJUALAN DAN SIKLUS PELANGGAN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1252159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Meningkatkan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Penjualan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Menyesuaikan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Penjualan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Pada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Siklus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Pelanggan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835885"/>
            <a:ext cx="1550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Siklus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id-ID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81215" y="4845903"/>
            <a:ext cx="733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Stranger: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Customer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Leads: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Potential Customer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Kontak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Ketertarikan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Customer: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Promoter: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mempromosikan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47800" y="3278602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Stranger</a:t>
            </a:r>
          </a:p>
        </p:txBody>
      </p:sp>
      <p:sp>
        <p:nvSpPr>
          <p:cNvPr id="14" name="Oval 13"/>
          <p:cNvSpPr/>
          <p:nvPr/>
        </p:nvSpPr>
        <p:spPr>
          <a:xfrm>
            <a:off x="3048000" y="3278602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15" name="Oval 14"/>
          <p:cNvSpPr/>
          <p:nvPr/>
        </p:nvSpPr>
        <p:spPr>
          <a:xfrm>
            <a:off x="4648200" y="3309082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3278602"/>
            <a:ext cx="1295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743200" y="3545302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343400" y="3575782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19800" y="3575782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Elbow Connector 19"/>
          <p:cNvCxnSpPr>
            <a:stCxn id="13" idx="4"/>
            <a:endCxn id="14" idx="4"/>
          </p:cNvCxnSpPr>
          <p:nvPr/>
        </p:nvCxnSpPr>
        <p:spPr>
          <a:xfrm rot="16200000" flipH="1">
            <a:off x="2895600" y="3240502"/>
            <a:ext cx="12700" cy="160020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4" idx="4"/>
            <a:endCxn id="15" idx="4"/>
          </p:cNvCxnSpPr>
          <p:nvPr/>
        </p:nvCxnSpPr>
        <p:spPr>
          <a:xfrm rot="16200000" flipH="1">
            <a:off x="4499610" y="3236692"/>
            <a:ext cx="30480" cy="1638300"/>
          </a:xfrm>
          <a:prstGeom prst="bentConnector3">
            <a:avLst>
              <a:gd name="adj1" fmla="val 8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6080760" y="3270982"/>
            <a:ext cx="30480" cy="1600200"/>
          </a:xfrm>
          <a:prstGeom prst="bentConnector3">
            <a:avLst>
              <a:gd name="adj1" fmla="val 850000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36951" y="4275054"/>
            <a:ext cx="929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Visibilitas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9691" y="4283172"/>
            <a:ext cx="160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 Generation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7049" y="4292061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Retensi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62532" y="2162791"/>
            <a:ext cx="375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/>
              <a:t>Customer </a:t>
            </a:r>
            <a:r>
              <a:rPr lang="en-US" sz="1600" dirty="0" smtClean="0"/>
              <a:t>Journey &amp; Customer Touch Point</a:t>
            </a:r>
            <a:endParaRPr lang="id-ID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0750" y="2865773"/>
            <a:ext cx="769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Attract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66752" y="2865773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Convert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76685" y="2852418"/>
            <a:ext cx="79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Delight</a:t>
            </a:r>
            <a:endParaRPr lang="en-US" sz="16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85800" y="2508528"/>
            <a:ext cx="7772400" cy="226117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07816" y="2509719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Plan-Do-Check Action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568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10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D" dirty="0" smtClean="0">
                <a:solidFill>
                  <a:prstClr val="black"/>
                </a:solidFill>
              </a:rPr>
              <a:t>STRATEGI PENJUALAN DAN LINGKARAN PELANGGAN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1252159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Memetakan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Kategori</a:t>
            </a:r>
            <a:r>
              <a:rPr lang="en-US" sz="1600" dirty="0" smtClean="0">
                <a:solidFill>
                  <a:prstClr val="black"/>
                </a:solidFill>
              </a:rPr>
              <a:t> Dari Target </a:t>
            </a:r>
            <a:r>
              <a:rPr lang="en-US" sz="1600" dirty="0" err="1" smtClean="0">
                <a:solidFill>
                  <a:prstClr val="black"/>
                </a:solidFill>
              </a:rPr>
              <a:t>Pasar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Untuk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Membuat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Penjualan</a:t>
            </a:r>
            <a:r>
              <a:rPr lang="en-US" sz="1600" dirty="0" smtClean="0">
                <a:solidFill>
                  <a:prstClr val="black"/>
                </a:solidFill>
              </a:rPr>
              <a:t> Yang </a:t>
            </a:r>
            <a:r>
              <a:rPr lang="en-US" sz="1600" dirty="0" err="1" smtClean="0">
                <a:solidFill>
                  <a:prstClr val="black"/>
                </a:solidFill>
              </a:rPr>
              <a:t>Efektif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835885"/>
            <a:ext cx="1927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Lingkaran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id-ID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2743200" y="1943100"/>
            <a:ext cx="2679701" cy="685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cs typeface="Times New Roman" panose="02020603050405020304" pitchFamily="18" charset="0"/>
              </a:rPr>
              <a:t>Ring 1: </a:t>
            </a:r>
            <a:r>
              <a:rPr lang="en-US" sz="1400" dirty="0" err="1" smtClean="0">
                <a:cs typeface="Times New Roman" panose="02020603050405020304" pitchFamily="18" charset="0"/>
              </a:rPr>
              <a:t>Kenal</a:t>
            </a:r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Dekat</a:t>
            </a:r>
            <a:r>
              <a:rPr lang="en-US" sz="1400" dirty="0" smtClean="0"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cs typeface="Times New Roman" panose="02020603050405020304" pitchFamily="18" charset="0"/>
              </a:rPr>
              <a:t>Teman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Dekat</a:t>
            </a:r>
            <a:r>
              <a:rPr lang="en-US" sz="1400" dirty="0" smtClean="0"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cs typeface="Times New Roman" panose="02020603050405020304" pitchFamily="18" charset="0"/>
              </a:rPr>
              <a:t>Keluarga</a:t>
            </a:r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cs typeface="Times New Roman" panose="02020603050405020304" pitchFamily="18" charset="0"/>
              </a:rPr>
              <a:t>Inti, </a:t>
            </a:r>
            <a:r>
              <a:rPr lang="en-US" sz="1400" dirty="0" err="1" smtClean="0">
                <a:cs typeface="Times New Roman" panose="02020603050405020304" pitchFamily="18" charset="0"/>
              </a:rPr>
              <a:t>Keluarga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Besar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743201" y="3136900"/>
            <a:ext cx="2679700" cy="685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cs typeface="Times New Roman" panose="02020603050405020304" pitchFamily="18" charset="0"/>
              </a:rPr>
              <a:t>Ring 2: </a:t>
            </a:r>
            <a:r>
              <a:rPr lang="en-US" sz="1400" dirty="0" err="1" smtClean="0">
                <a:cs typeface="Times New Roman" panose="02020603050405020304" pitchFamily="18" charset="0"/>
              </a:rPr>
              <a:t>Kenal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Jauh</a:t>
            </a:r>
            <a:r>
              <a:rPr lang="en-US" sz="1400" dirty="0" smtClean="0"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cs typeface="Times New Roman" panose="02020603050405020304" pitchFamily="18" charset="0"/>
              </a:rPr>
              <a:t>Teman</a:t>
            </a:r>
            <a:r>
              <a:rPr lang="en-US" sz="1400" dirty="0" smtClean="0">
                <a:cs typeface="Times New Roman" panose="02020603050405020304" pitchFamily="18" charset="0"/>
              </a:rPr>
              <a:t> Dari </a:t>
            </a:r>
            <a:r>
              <a:rPr lang="en-US" sz="1400" dirty="0" err="1" smtClean="0">
                <a:cs typeface="Times New Roman" panose="02020603050405020304" pitchFamily="18" charset="0"/>
              </a:rPr>
              <a:t>Teman</a:t>
            </a:r>
            <a:r>
              <a:rPr lang="en-US" sz="1400" dirty="0" smtClean="0"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cs typeface="Times New Roman" panose="02020603050405020304" pitchFamily="18" charset="0"/>
              </a:rPr>
              <a:t>Teman</a:t>
            </a:r>
            <a:r>
              <a:rPr lang="en-US" sz="1400" dirty="0" smtClean="0">
                <a:cs typeface="Times New Roman" panose="02020603050405020304" pitchFamily="18" charset="0"/>
              </a:rPr>
              <a:t> Dari </a:t>
            </a:r>
            <a:r>
              <a:rPr lang="en-US" sz="1400" dirty="0" err="1" smtClean="0">
                <a:cs typeface="Times New Roman" panose="02020603050405020304" pitchFamily="18" charset="0"/>
              </a:rPr>
              <a:t>Keluarga</a:t>
            </a:r>
            <a:r>
              <a:rPr lang="en-US" sz="1400" dirty="0" smtClean="0"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cs typeface="Times New Roman" panose="02020603050405020304" pitchFamily="18" charset="0"/>
              </a:rPr>
              <a:t>Keluarga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Jauh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43201" y="4330700"/>
            <a:ext cx="26797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cs typeface="Times New Roman" panose="02020603050405020304" pitchFamily="18" charset="0"/>
              </a:rPr>
              <a:t>Ring 3: </a:t>
            </a:r>
            <a:r>
              <a:rPr lang="en-US" sz="1400" dirty="0" err="1" smtClean="0">
                <a:cs typeface="Times New Roman" panose="02020603050405020304" pitchFamily="18" charset="0"/>
              </a:rPr>
              <a:t>Tidak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Kenal</a:t>
            </a:r>
            <a:r>
              <a:rPr lang="en-US" sz="1400" dirty="0" smtClean="0"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cs typeface="Times New Roman" panose="02020603050405020304" pitchFamily="18" charset="0"/>
              </a:rPr>
              <a:t>Masyarakat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Umum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3860800" y="2679700"/>
            <a:ext cx="444500" cy="4064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Times New Roman" panose="02020603050405020304" pitchFamily="18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3860800" y="3873500"/>
            <a:ext cx="444500" cy="4064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Times New Roman" panose="02020603050405020304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5626102" y="1943100"/>
            <a:ext cx="850900" cy="30734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56746" y="3110468"/>
            <a:ext cx="2283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cs typeface="Times New Roman" panose="02020603050405020304" pitchFamily="18" charset="0"/>
              </a:rPr>
              <a:t>Bagaimana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Caranya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Untuk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Bisa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Membuat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Semakin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Kenal</a:t>
            </a:r>
            <a:r>
              <a:rPr lang="en-US" sz="1400" dirty="0" smtClean="0">
                <a:cs typeface="Times New Roman" panose="02020603050405020304" pitchFamily="18" charset="0"/>
              </a:rPr>
              <a:t> Dan </a:t>
            </a:r>
            <a:r>
              <a:rPr lang="en-US" sz="1400" dirty="0" err="1" smtClean="0">
                <a:cs typeface="Times New Roman" panose="02020603050405020304" pitchFamily="18" charset="0"/>
              </a:rPr>
              <a:t>Akrab</a:t>
            </a:r>
            <a:r>
              <a:rPr lang="en-US" sz="1400" dirty="0" smtClean="0">
                <a:cs typeface="Times New Roman" panose="02020603050405020304" pitchFamily="18" charset="0"/>
              </a:rPr>
              <a:t>?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312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1252159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Memetakan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Kategori</a:t>
            </a:r>
            <a:r>
              <a:rPr lang="en-US" sz="1600" dirty="0" smtClean="0">
                <a:solidFill>
                  <a:prstClr val="black"/>
                </a:solidFill>
              </a:rPr>
              <a:t> Dari Target </a:t>
            </a:r>
            <a:r>
              <a:rPr lang="en-US" sz="1600" dirty="0" err="1" smtClean="0">
                <a:solidFill>
                  <a:prstClr val="black"/>
                </a:solidFill>
              </a:rPr>
              <a:t>Pasar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Untuk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Membuat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Penjualan</a:t>
            </a:r>
            <a:r>
              <a:rPr lang="en-US" sz="1600" dirty="0" smtClean="0">
                <a:solidFill>
                  <a:prstClr val="black"/>
                </a:solidFill>
              </a:rPr>
              <a:t> Yang </a:t>
            </a:r>
            <a:r>
              <a:rPr lang="en-US" sz="1600" dirty="0" err="1" smtClean="0">
                <a:solidFill>
                  <a:prstClr val="black"/>
                </a:solidFill>
              </a:rPr>
              <a:t>Efektif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835885"/>
            <a:ext cx="1927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Lingkaran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id-ID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2743200" y="1943100"/>
            <a:ext cx="2679701" cy="685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cs typeface="Times New Roman" panose="02020603050405020304" pitchFamily="18" charset="0"/>
              </a:rPr>
              <a:t>Ring 1: </a:t>
            </a:r>
            <a:r>
              <a:rPr lang="en-US" sz="1400" dirty="0" err="1" smtClean="0">
                <a:cs typeface="Times New Roman" panose="02020603050405020304" pitchFamily="18" charset="0"/>
              </a:rPr>
              <a:t>Dekat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Tempat</a:t>
            </a:r>
            <a:r>
              <a:rPr lang="en-US" sz="1400" dirty="0" smtClean="0">
                <a:cs typeface="Times New Roman" panose="02020603050405020304" pitchFamily="18" charset="0"/>
              </a:rPr>
              <a:t> Usaha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743201" y="3136900"/>
            <a:ext cx="2679700" cy="685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cs typeface="Times New Roman" panose="02020603050405020304" pitchFamily="18" charset="0"/>
              </a:rPr>
              <a:t>Ring 2: </a:t>
            </a:r>
            <a:r>
              <a:rPr lang="en-US" sz="1400" dirty="0" err="1" smtClean="0">
                <a:cs typeface="Times New Roman" panose="02020603050405020304" pitchFamily="18" charset="0"/>
              </a:rPr>
              <a:t>Jarak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Sedang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43201" y="4330700"/>
            <a:ext cx="26797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cs typeface="Times New Roman" panose="02020603050405020304" pitchFamily="18" charset="0"/>
              </a:rPr>
              <a:t>Ring 3: </a:t>
            </a:r>
            <a:r>
              <a:rPr lang="en-US" sz="1400" dirty="0" err="1" smtClean="0">
                <a:cs typeface="Times New Roman" panose="02020603050405020304" pitchFamily="18" charset="0"/>
              </a:rPr>
              <a:t>Jarak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Jauh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3860800" y="2679700"/>
            <a:ext cx="444500" cy="4064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Times New Roman" panose="02020603050405020304" pitchFamily="18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3860800" y="3873500"/>
            <a:ext cx="444500" cy="4064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Times New Roman" panose="02020603050405020304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5626102" y="1943100"/>
            <a:ext cx="850900" cy="30734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56746" y="3110468"/>
            <a:ext cx="2283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cs typeface="Times New Roman" panose="02020603050405020304" pitchFamily="18" charset="0"/>
              </a:rPr>
              <a:t>Bagaimana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Caranya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Untuk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Bisa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Membuat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Semakin</a:t>
            </a:r>
            <a:r>
              <a:rPr lang="en-US" sz="1400" dirty="0" smtClean="0">
                <a:cs typeface="Times New Roman" panose="02020603050405020304" pitchFamily="18" charset="0"/>
              </a:rPr>
              <a:t> “</a:t>
            </a:r>
            <a:r>
              <a:rPr lang="en-US" sz="1400" dirty="0" err="1" smtClean="0">
                <a:cs typeface="Times New Roman" panose="02020603050405020304" pitchFamily="18" charset="0"/>
              </a:rPr>
              <a:t>Dekat</a:t>
            </a:r>
            <a:r>
              <a:rPr lang="en-US" sz="1400" dirty="0" smtClean="0">
                <a:cs typeface="Times New Roman" panose="02020603050405020304" pitchFamily="18" charset="0"/>
              </a:rPr>
              <a:t>”?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901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10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D" dirty="0" smtClean="0">
                <a:solidFill>
                  <a:prstClr val="black"/>
                </a:solidFill>
              </a:rPr>
              <a:t>STRATEGI PENJUALAN DAN LINGKARAN PELANGGAN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75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STRATEGI PENJUALAN SECARA UMUM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Kerangka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Kerja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Penjualan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2171700"/>
            <a:ext cx="3551723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12425" y="2705100"/>
            <a:ext cx="16002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1. VISIBILITAS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524000" y="3241876"/>
            <a:ext cx="1600200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2. TRAFFIC GENERATION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1524000" y="3778652"/>
            <a:ext cx="1600200" cy="457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3. RETENSI PELANGGAN</a:t>
            </a:r>
            <a:endParaRPr lang="en-US" sz="1600" dirty="0"/>
          </a:p>
        </p:txBody>
      </p:sp>
      <p:sp>
        <p:nvSpPr>
          <p:cNvPr id="7" name="Right Arrow 6"/>
          <p:cNvSpPr/>
          <p:nvPr/>
        </p:nvSpPr>
        <p:spPr>
          <a:xfrm>
            <a:off x="4015631" y="22071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015630" y="35787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Saluran</a:t>
            </a:r>
            <a:r>
              <a:rPr lang="en-US" sz="1600" dirty="0" smtClean="0"/>
              <a:t> (Channel)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384538" y="2171700"/>
            <a:ext cx="2007019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43966" y="1789366"/>
            <a:ext cx="90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6523" y="1789366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18" name="TextBox 16"/>
          <p:cNvSpPr txBox="1"/>
          <p:nvPr/>
        </p:nvSpPr>
        <p:spPr>
          <a:xfrm>
            <a:off x="6427415" y="3066231"/>
            <a:ext cx="1921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GOAL YANG INGIN DICAPAI DAN TARGET PASAR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450470" y="3241876"/>
            <a:ext cx="1530752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PRODUK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6078" y="2253734"/>
            <a:ext cx="16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Sales Activation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40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Sales activation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rangkaian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yang </a:t>
            </a:r>
            <a:r>
              <a:rPr lang="en-US" sz="1600" dirty="0" err="1"/>
              <a:t>dirancang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/>
              <a:t>mendorong</a:t>
            </a:r>
            <a:r>
              <a:rPr lang="en-US" sz="1600" b="1" dirty="0"/>
              <a:t> </a:t>
            </a:r>
            <a:r>
              <a:rPr lang="en-US" sz="1600" b="1" dirty="0" err="1"/>
              <a:t>pembelian</a:t>
            </a:r>
            <a:r>
              <a:rPr lang="en-US" sz="1600" b="1" dirty="0"/>
              <a:t> </a:t>
            </a:r>
            <a:r>
              <a:rPr lang="en-US" sz="1600" b="1" dirty="0" err="1"/>
              <a:t>secara</a:t>
            </a:r>
            <a:r>
              <a:rPr lang="en-US" sz="1600" b="1" dirty="0"/>
              <a:t> </a:t>
            </a:r>
            <a:r>
              <a:rPr lang="en-US" sz="1600" b="1" dirty="0" err="1"/>
              <a:t>langsung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jangka</a:t>
            </a:r>
            <a:r>
              <a:rPr lang="en-US" sz="1600" b="1" dirty="0"/>
              <a:t> </a:t>
            </a:r>
            <a:r>
              <a:rPr lang="en-US" sz="1600" b="1" dirty="0" err="1"/>
              <a:t>pendek</a:t>
            </a:r>
            <a:r>
              <a:rPr lang="en-US" sz="1600" dirty="0"/>
              <a:t>,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i="1" dirty="0"/>
              <a:t>awareness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i="1" dirty="0"/>
              <a:t>interest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transaksi</a:t>
            </a:r>
            <a:r>
              <a:rPr lang="en-US" sz="1600" dirty="0"/>
              <a:t> </a:t>
            </a:r>
            <a:r>
              <a:rPr lang="en-US" sz="1600" dirty="0" err="1"/>
              <a:t>nyata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Kalau</a:t>
            </a:r>
            <a:r>
              <a:rPr lang="en-US" sz="1600" dirty="0"/>
              <a:t> </a:t>
            </a:r>
            <a:r>
              <a:rPr lang="en-US" sz="1600" dirty="0" err="1"/>
              <a:t>diibaratkan</a:t>
            </a:r>
            <a:r>
              <a:rPr lang="en-US" sz="1600" dirty="0"/>
              <a:t>, </a:t>
            </a:r>
            <a:r>
              <a:rPr lang="en-US" sz="1600" b="1" dirty="0"/>
              <a:t>brand marketing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menanam</a:t>
            </a:r>
            <a:r>
              <a:rPr lang="en-US" sz="1600" dirty="0"/>
              <a:t> </a:t>
            </a:r>
            <a:r>
              <a:rPr lang="en-US" sz="1600" dirty="0" err="1"/>
              <a:t>pohon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 (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citra</a:t>
            </a:r>
            <a:r>
              <a:rPr lang="en-US" sz="1600" dirty="0"/>
              <a:t> &amp; </a:t>
            </a:r>
            <a:r>
              <a:rPr lang="en-US" sz="1600" dirty="0" err="1"/>
              <a:t>loyalitas</a:t>
            </a:r>
            <a:r>
              <a:rPr lang="en-US" sz="1600" dirty="0"/>
              <a:t>),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b="1" dirty="0"/>
              <a:t>sales activation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memetik</a:t>
            </a:r>
            <a:r>
              <a:rPr lang="en-US" sz="1600" dirty="0"/>
              <a:t> </a:t>
            </a:r>
            <a:r>
              <a:rPr lang="en-US" sz="1600" dirty="0" err="1"/>
              <a:t>buah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matang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dirty="0"/>
              <a:t>1. </a:t>
            </a:r>
            <a:r>
              <a:rPr lang="en-US" sz="1600" b="1" dirty="0" err="1"/>
              <a:t>Tujuan</a:t>
            </a:r>
            <a:r>
              <a:rPr lang="en-US" sz="1600" b="1" dirty="0"/>
              <a:t> </a:t>
            </a:r>
            <a:r>
              <a:rPr lang="en-US" sz="1600" b="1" dirty="0" err="1"/>
              <a:t>Utama</a:t>
            </a:r>
            <a:r>
              <a:rPr lang="en-US" sz="1600" b="1" dirty="0"/>
              <a:t> Sales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singkat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Menggerakkan</a:t>
            </a:r>
            <a:r>
              <a:rPr lang="en-US" sz="1600" dirty="0"/>
              <a:t> </a:t>
            </a:r>
            <a:r>
              <a:rPr lang="en-US" sz="1600" dirty="0" err="1"/>
              <a:t>prospek</a:t>
            </a:r>
            <a:r>
              <a:rPr lang="en-US" sz="1600" dirty="0"/>
              <a:t> (</a:t>
            </a:r>
            <a:r>
              <a:rPr lang="en-US" sz="1600" i="1" dirty="0"/>
              <a:t>leads</a:t>
            </a:r>
            <a:r>
              <a:rPr lang="en-US" sz="1600" dirty="0"/>
              <a:t>)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pertimbangan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pembelian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Mengoptimalkan</a:t>
            </a:r>
            <a:r>
              <a:rPr lang="en-US" sz="1600" dirty="0"/>
              <a:t> </a:t>
            </a:r>
            <a:r>
              <a:rPr lang="en-US" sz="1600" dirty="0" err="1"/>
              <a:t>momen</a:t>
            </a:r>
            <a:r>
              <a:rPr lang="en-US" sz="1600" dirty="0"/>
              <a:t> </a:t>
            </a:r>
            <a:r>
              <a:rPr lang="en-US" sz="1600" dirty="0" err="1"/>
              <a:t>pembelian</a:t>
            </a:r>
            <a:r>
              <a:rPr lang="en-US" sz="1600" dirty="0"/>
              <a:t> (</a:t>
            </a:r>
            <a:r>
              <a:rPr lang="en-US" sz="1600" dirty="0" err="1"/>
              <a:t>misalnya</a:t>
            </a:r>
            <a:r>
              <a:rPr lang="en-US" sz="1600" dirty="0"/>
              <a:t> promo </a:t>
            </a:r>
            <a:r>
              <a:rPr lang="en-US" sz="1600" dirty="0" err="1"/>
              <a:t>musiman</a:t>
            </a:r>
            <a:r>
              <a:rPr lang="en-US" sz="1600" dirty="0"/>
              <a:t>, </a:t>
            </a:r>
            <a:r>
              <a:rPr lang="en-US" sz="1600" dirty="0" err="1"/>
              <a:t>diskon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peluncuran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i="1" dirty="0"/>
              <a:t>conversion rate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619250"/>
          <a:ext cx="8229600" cy="2651760"/>
        </p:xfrm>
        <a:graphic>
          <a:graphicData uri="http://schemas.openxmlformats.org/drawingml/2006/table">
            <a:tbl>
              <a:tblPr/>
              <a:tblGrid>
                <a:gridCol w="2590800"/>
                <a:gridCol w="563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Karakteristik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Penjelasan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/>
                        <a:t>Fokus waktu pendek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Hasil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diharapkan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segera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terlihat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hari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minggu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maksimal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beberapa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bulan</a:t>
                      </a:r>
                      <a:r>
                        <a:rPr lang="en-US" sz="1600" dirty="0"/>
                        <a:t>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Call to Action (CTA) </a:t>
                      </a:r>
                      <a:r>
                        <a:rPr lang="en-US" sz="1600" b="1" dirty="0" err="1"/>
                        <a:t>jelas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/>
                        <a:t>Ada ajakan langsung seperti "Beli sekarang", "Daftar hari ini", atau "Promo terbatas".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/>
                        <a:t>Tawaran spesifik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Biasanya berupa diskon, bonus, cashback, bundling, atau penawaran eksklusif.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/>
                        <a:t>Target audiens jelas</a:t>
                      </a:r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Mengarah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 orang yang </a:t>
                      </a:r>
                      <a:r>
                        <a:rPr lang="en-US" sz="1600" dirty="0" err="1"/>
                        <a:t>sudah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pernah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tertarik</a:t>
                      </a:r>
                      <a:r>
                        <a:rPr lang="en-US" sz="1600" dirty="0"/>
                        <a:t> (</a:t>
                      </a:r>
                      <a:r>
                        <a:rPr lang="en-US" sz="1600" i="1" dirty="0"/>
                        <a:t>warm leads</a:t>
                      </a:r>
                      <a:r>
                        <a:rPr lang="en-US" sz="1600" dirty="0"/>
                        <a:t>)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siap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membeli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Ciri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Khas</a:t>
            </a:r>
            <a:r>
              <a:rPr lang="en-US" sz="1600" b="1" dirty="0" smtClean="0"/>
              <a:t> Sales Activation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919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Contoh</a:t>
            </a:r>
            <a:r>
              <a:rPr lang="en-US" sz="1600" b="1" dirty="0" smtClean="0"/>
              <a:t> </a:t>
            </a:r>
            <a:r>
              <a:rPr lang="en-US" sz="1600" b="1" dirty="0" err="1"/>
              <a:t>Bentuk</a:t>
            </a:r>
            <a:r>
              <a:rPr lang="en-US" sz="1600" b="1" dirty="0"/>
              <a:t> Sales Activation</a:t>
            </a:r>
          </a:p>
          <a:p>
            <a:r>
              <a:rPr lang="en-US" sz="1600" b="1" dirty="0" smtClean="0"/>
              <a:t>1. </a:t>
            </a:r>
            <a:r>
              <a:rPr lang="en-US" sz="1600" b="1" dirty="0" err="1" smtClean="0"/>
              <a:t>Promosi</a:t>
            </a:r>
            <a:r>
              <a:rPr lang="en-US" sz="1600" b="1" dirty="0" smtClean="0"/>
              <a:t> </a:t>
            </a:r>
            <a:r>
              <a:rPr lang="en-US" sz="1600" b="1" dirty="0" err="1"/>
              <a:t>penjualan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Diskon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terbatas</a:t>
            </a:r>
            <a:r>
              <a:rPr lang="en-US" sz="1600" dirty="0"/>
              <a:t> (</a:t>
            </a:r>
            <a:r>
              <a:rPr lang="en-US" sz="1600" i="1" dirty="0"/>
              <a:t>flash sale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Beli</a:t>
            </a:r>
            <a:r>
              <a:rPr lang="en-US" sz="1600" dirty="0"/>
              <a:t> 1 gratis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Voucher </a:t>
            </a:r>
            <a:r>
              <a:rPr lang="en-US" sz="1600" dirty="0" err="1"/>
              <a:t>belanja</a:t>
            </a:r>
            <a:endParaRPr lang="en-US" sz="1600" dirty="0"/>
          </a:p>
          <a:p>
            <a:r>
              <a:rPr lang="en-US" sz="1600" b="1" dirty="0" smtClean="0"/>
              <a:t>2. Event </a:t>
            </a:r>
            <a:r>
              <a:rPr lang="en-US" sz="1600" b="1" dirty="0"/>
              <a:t>&amp; </a:t>
            </a:r>
            <a:r>
              <a:rPr lang="en-US" sz="1600" b="1" dirty="0" err="1"/>
              <a:t>pameran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Roadshow </a:t>
            </a:r>
            <a:r>
              <a:rPr lang="en-US" sz="1600" dirty="0" err="1"/>
              <a:t>produk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Aktivasi</a:t>
            </a:r>
            <a:r>
              <a:rPr lang="en-US" sz="1600" dirty="0"/>
              <a:t> di </a:t>
            </a:r>
            <a:r>
              <a:rPr lang="en-US" sz="1600" dirty="0" err="1"/>
              <a:t>pusat</a:t>
            </a:r>
            <a:r>
              <a:rPr lang="en-US" sz="1600" dirty="0"/>
              <a:t> </a:t>
            </a:r>
            <a:r>
              <a:rPr lang="en-US" sz="1600" dirty="0" err="1"/>
              <a:t>perbelanjaan</a:t>
            </a:r>
            <a:endParaRPr lang="en-US" sz="1600" dirty="0"/>
          </a:p>
          <a:p>
            <a:r>
              <a:rPr lang="en-US" sz="1600" b="1" dirty="0" smtClean="0"/>
              <a:t>3. Digital </a:t>
            </a:r>
            <a:r>
              <a:rPr lang="en-US" sz="1600" b="1" dirty="0"/>
              <a:t>activation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Iklan</a:t>
            </a:r>
            <a:r>
              <a:rPr lang="en-US" sz="1600" dirty="0"/>
              <a:t> retargeting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mengunjungi</a:t>
            </a:r>
            <a:r>
              <a:rPr lang="en-US" sz="1600" dirty="0"/>
              <a:t>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Email marketing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endParaRPr lang="en-US" sz="1600" dirty="0"/>
          </a:p>
          <a:p>
            <a:r>
              <a:rPr lang="en-US" sz="1600" b="1" dirty="0" smtClean="0"/>
              <a:t>4. Trade </a:t>
            </a:r>
            <a:r>
              <a:rPr lang="en-US" sz="1600" b="1" dirty="0"/>
              <a:t>marketing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Penempatan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strategis</a:t>
            </a:r>
            <a:r>
              <a:rPr lang="en-US" sz="1600" dirty="0"/>
              <a:t> di </a:t>
            </a:r>
            <a:r>
              <a:rPr lang="en-US" sz="1600" dirty="0" err="1"/>
              <a:t>toko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Display </a:t>
            </a:r>
            <a:r>
              <a:rPr lang="en-US" sz="1600" dirty="0" err="1"/>
              <a:t>khusus</a:t>
            </a:r>
            <a:r>
              <a:rPr lang="en-US" sz="1600" dirty="0"/>
              <a:t> (</a:t>
            </a:r>
            <a:r>
              <a:rPr lang="en-US" sz="1600" i="1" dirty="0"/>
              <a:t>point of sale materials</a:t>
            </a:r>
            <a:r>
              <a:rPr lang="en-US" sz="16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Perbedaan</a:t>
            </a:r>
            <a:r>
              <a:rPr lang="en-US" sz="1600" b="1" dirty="0" smtClean="0"/>
              <a:t> Sales Activation Dan Brand Building</a:t>
            </a:r>
            <a:endParaRPr lang="en-US" sz="1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35933"/>
              </p:ext>
            </p:extLst>
          </p:nvPr>
        </p:nvGraphicFramePr>
        <p:xfrm>
          <a:off x="457199" y="1653997"/>
          <a:ext cx="8229600" cy="1676400"/>
        </p:xfrm>
        <a:graphic>
          <a:graphicData uri="http://schemas.openxmlformats.org/drawingml/2006/table">
            <a:tbl>
              <a:tblPr/>
              <a:tblGrid>
                <a:gridCol w="1752600"/>
                <a:gridCol w="3048000"/>
                <a:gridCol w="3429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Aspek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Sales Activation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Brand Building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Tujuan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Penjualan cepat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Membangun kesadaran &amp; loyalitas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Fokus waktu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Jangka pendek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Jangka panjang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Dampak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Langsung, tapi cepat hilang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sz="1600"/>
                        <a:t>Tidak langsung, tapi bertahan lama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Contoh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Flash sale, cashback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Iklan</a:t>
                      </a:r>
                      <a:r>
                        <a:rPr lang="en-US" sz="1600" dirty="0"/>
                        <a:t> TV, storytelling brand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2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Skalanya</a:t>
            </a:r>
            <a:r>
              <a:rPr lang="en-US" sz="1600" dirty="0" smtClean="0"/>
              <a:t>, Sales Activation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Dibagi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</a:t>
            </a:r>
            <a:r>
              <a:rPr lang="en-US" sz="1600" dirty="0" smtClean="0"/>
              <a:t>:</a:t>
            </a:r>
          </a:p>
          <a:p>
            <a:pPr marL="342900" indent="-342900" fontAlgn="base">
              <a:buAutoNum type="arabicPeriod"/>
            </a:pPr>
            <a:r>
              <a:rPr lang="en-US" sz="1600" dirty="0" smtClean="0"/>
              <a:t>Sales Activation </a:t>
            </a:r>
            <a:r>
              <a:rPr lang="en-US" sz="1600" dirty="0" err="1" smtClean="0"/>
              <a:t>Mikro</a:t>
            </a:r>
            <a:endParaRPr lang="en-US" sz="1600" dirty="0" smtClean="0"/>
          </a:p>
          <a:p>
            <a:pPr marL="342900" indent="-342900" fontAlgn="base">
              <a:buFontTx/>
              <a:buAutoNum type="arabicPeriod"/>
            </a:pPr>
            <a:r>
              <a:rPr lang="en-US" sz="1600" dirty="0" smtClean="0"/>
              <a:t>Sales Activation Kecil</a:t>
            </a:r>
            <a:endParaRPr lang="en-US" sz="1600" dirty="0"/>
          </a:p>
          <a:p>
            <a:pPr marL="342900" indent="-342900" fontAlgn="base">
              <a:buFontTx/>
              <a:buAutoNum type="arabicPeriod"/>
            </a:pPr>
            <a:r>
              <a:rPr lang="en-US" sz="1600" dirty="0" smtClean="0"/>
              <a:t>Sales Activation </a:t>
            </a:r>
            <a:r>
              <a:rPr lang="en-US" sz="1600" dirty="0" err="1" smtClean="0"/>
              <a:t>Menengah</a:t>
            </a:r>
            <a:endParaRPr lang="en-US" sz="1600" dirty="0"/>
          </a:p>
          <a:p>
            <a:pPr marL="342900" indent="-342900" fontAlgn="base">
              <a:buFontTx/>
              <a:buAutoNum type="arabicPeriod"/>
            </a:pPr>
            <a:r>
              <a:rPr lang="en-US" sz="1600" dirty="0" smtClean="0"/>
              <a:t>Sales Activation </a:t>
            </a:r>
            <a:r>
              <a:rPr lang="en-US" sz="1600" dirty="0" err="1" smtClean="0"/>
              <a:t>Besar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901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00400" y="1718965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Stranger</a:t>
            </a:r>
          </a:p>
        </p:txBody>
      </p:sp>
      <p:sp>
        <p:nvSpPr>
          <p:cNvPr id="8" name="Oval 7"/>
          <p:cNvSpPr/>
          <p:nvPr/>
        </p:nvSpPr>
        <p:spPr>
          <a:xfrm>
            <a:off x="4800600" y="1718965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495800" y="1985665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0"/>
          <p:cNvCxnSpPr>
            <a:stCxn id="7" idx="4"/>
            <a:endCxn id="8" idx="4"/>
          </p:cNvCxnSpPr>
          <p:nvPr/>
        </p:nvCxnSpPr>
        <p:spPr>
          <a:xfrm rot="16200000" flipH="1">
            <a:off x="4648200" y="1680865"/>
            <a:ext cx="12700" cy="160020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49" y="2707023"/>
            <a:ext cx="10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Visibilitas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683" y="3349405"/>
            <a:ext cx="6752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Penghasil</a:t>
            </a:r>
            <a:r>
              <a:rPr lang="en-US" dirty="0" smtClean="0">
                <a:cs typeface="Arial" panose="020B0604020202020204" pitchFamily="34" charset="0"/>
              </a:rPr>
              <a:t> Lead (</a:t>
            </a:r>
            <a:r>
              <a:rPr lang="en-US" dirty="0" err="1" smtClean="0">
                <a:cs typeface="Arial" panose="020B0604020202020204" pitchFamily="34" charset="0"/>
              </a:rPr>
              <a:t>Prospek</a:t>
            </a:r>
            <a:r>
              <a:rPr lang="en-US" dirty="0" smtClean="0">
                <a:cs typeface="Arial" panose="020B0604020202020204" pitchFamily="34" charset="0"/>
              </a:rPr>
              <a:t>)/ </a:t>
            </a:r>
            <a:r>
              <a:rPr lang="en-US" dirty="0" err="1">
                <a:cs typeface="Arial" panose="020B0604020202020204" pitchFamily="34" charset="0"/>
              </a:rPr>
              <a:t>Penghasil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Permintaan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 err="1" smtClean="0">
                <a:cs typeface="Arial" panose="020B0604020202020204" pitchFamily="34" charset="0"/>
              </a:rPr>
              <a:t>Menghasilkan</a:t>
            </a:r>
            <a:r>
              <a:rPr lang="en-US" dirty="0" smtClean="0">
                <a:cs typeface="Arial" panose="020B0604020202020204" pitchFamily="34" charset="0"/>
              </a:rPr>
              <a:t> Lead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Prospek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yang </a:t>
            </a:r>
            <a:r>
              <a:rPr lang="en-US" dirty="0" err="1">
                <a:cs typeface="Arial" panose="020B0604020202020204" pitchFamily="34" charset="0"/>
              </a:rPr>
              <a:t>berkualitas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sehingga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dapat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diubah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menjadi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Pelanggan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melalui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Kegiatan</a:t>
            </a:r>
            <a:r>
              <a:rPr lang="en-US" dirty="0" smtClean="0">
                <a:cs typeface="Arial" panose="020B0604020202020204" pitchFamily="34" charset="0"/>
              </a:rPr>
              <a:t> Marketing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Branding.</a:t>
            </a:r>
          </a:p>
          <a:p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683" y="1257300"/>
            <a:ext cx="446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ATTRACT CUSTOMER (MENARIK PELANGGAN)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168" y="466182"/>
            <a:ext cx="924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788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STRATEGI PENJUALAN BERDASARKAN RUANG LINGKUPNYA BISA DIBAGI MENJADI 3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RUANG LINGKUP STRATEGI PENJUALAN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4600" y="1485900"/>
            <a:ext cx="3810000" cy="5334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CORPORATE LEVEL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514600" y="2552700"/>
            <a:ext cx="3810000" cy="533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DEPARTMENT LEVEL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2514600" y="3619500"/>
            <a:ext cx="38100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INDIVIDUAL LEVEL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191000" y="2133600"/>
            <a:ext cx="457200" cy="3048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193436" y="3200400"/>
            <a:ext cx="457200" cy="3048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Kerangka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Kerja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Visibilitas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2171700"/>
            <a:ext cx="3551723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15631" y="22071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015630" y="35787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Saluran</a:t>
            </a:r>
            <a:r>
              <a:rPr lang="en-US" sz="1600" dirty="0" smtClean="0"/>
              <a:t> (Channel)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384538" y="2171700"/>
            <a:ext cx="2007019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27415" y="3023162"/>
            <a:ext cx="1921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GOAL YANG INGIN DICAPAI DAN TARGET PASAR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25372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Strategi</a:t>
            </a:r>
            <a:r>
              <a:rPr lang="en-US" sz="1200" dirty="0"/>
              <a:t> </a:t>
            </a:r>
            <a:r>
              <a:rPr lang="en-US" sz="1200" dirty="0" err="1"/>
              <a:t>Pemasaran</a:t>
            </a:r>
            <a:r>
              <a:rPr lang="en-US" sz="1200" dirty="0"/>
              <a:t> </a:t>
            </a:r>
            <a:r>
              <a:rPr lang="en-US" sz="1200" dirty="0" err="1"/>
              <a:t>Langsung</a:t>
            </a:r>
            <a:r>
              <a:rPr lang="en-US" sz="1200" dirty="0"/>
              <a:t> Dan </a:t>
            </a:r>
            <a:r>
              <a:rPr lang="en-US" sz="1200" dirty="0" err="1"/>
              <a:t>Pemasaran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 smtClean="0"/>
              <a:t>Langsung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Strategi</a:t>
            </a:r>
            <a:r>
              <a:rPr lang="en-US" sz="1200" dirty="0" smtClean="0"/>
              <a:t> </a:t>
            </a:r>
            <a:r>
              <a:rPr lang="en-US" sz="1200" dirty="0" err="1" smtClean="0"/>
              <a:t>Konten</a:t>
            </a:r>
            <a:r>
              <a:rPr lang="en-US" sz="1200" dirty="0" smtClean="0"/>
              <a:t> Marketing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Saluran</a:t>
            </a:r>
            <a:r>
              <a:rPr lang="en-US" sz="1200" dirty="0" smtClean="0"/>
              <a:t> Offline Dan Online. </a:t>
            </a:r>
            <a:r>
              <a:rPr lang="en-US" sz="1200" dirty="0" err="1" smtClean="0"/>
              <a:t>Konsep</a:t>
            </a:r>
            <a:r>
              <a:rPr lang="en-US" sz="1200" dirty="0" smtClean="0"/>
              <a:t> AIDA.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Apa</a:t>
            </a:r>
            <a:r>
              <a:rPr lang="en-US" sz="1200" dirty="0" smtClean="0"/>
              <a:t> </a:t>
            </a:r>
            <a:r>
              <a:rPr lang="en-US" sz="1200" dirty="0" err="1" smtClean="0"/>
              <a:t>saja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Digunakan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Menarik</a:t>
            </a:r>
            <a:r>
              <a:rPr lang="en-US" sz="1200" dirty="0" smtClean="0"/>
              <a:t> </a:t>
            </a:r>
            <a:r>
              <a:rPr lang="en-US" sz="1200" dirty="0" err="1" smtClean="0"/>
              <a:t>Pembeli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A. </a:t>
            </a:r>
            <a:r>
              <a:rPr lang="en-US" sz="1200" dirty="0" err="1" smtClean="0"/>
              <a:t>Pembuatan</a:t>
            </a:r>
            <a:r>
              <a:rPr lang="en-US" sz="1200" dirty="0" smtClean="0"/>
              <a:t> </a:t>
            </a:r>
            <a:r>
              <a:rPr lang="en-US" sz="1200" dirty="0" err="1" smtClean="0"/>
              <a:t>Identitas</a:t>
            </a:r>
            <a:r>
              <a:rPr lang="en-US" sz="1200" dirty="0" smtClean="0"/>
              <a:t> Usaha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Identitas</a:t>
            </a:r>
            <a:r>
              <a:rPr lang="en-US" sz="1200" dirty="0" smtClean="0"/>
              <a:t> Usaha: Logo, </a:t>
            </a:r>
            <a:r>
              <a:rPr lang="en-US" sz="1200" dirty="0" err="1" smtClean="0"/>
              <a:t>Merek</a:t>
            </a:r>
            <a:r>
              <a:rPr lang="en-US" sz="1200" dirty="0" smtClean="0"/>
              <a:t>, </a:t>
            </a:r>
            <a:r>
              <a:rPr lang="en-US" sz="1200" dirty="0" err="1" smtClean="0"/>
              <a:t>Produk</a:t>
            </a:r>
            <a:r>
              <a:rPr lang="en-US" sz="1200" dirty="0" smtClean="0"/>
              <a:t>/</a:t>
            </a:r>
            <a:r>
              <a:rPr lang="en-US" sz="1200" dirty="0" err="1" smtClean="0"/>
              <a:t>Jasa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Dijual</a:t>
            </a:r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1200" dirty="0" err="1" smtClean="0"/>
              <a:t>Membuat</a:t>
            </a:r>
            <a:r>
              <a:rPr lang="en-US" sz="1200" dirty="0" smtClean="0"/>
              <a:t> </a:t>
            </a:r>
            <a:r>
              <a:rPr lang="en-US" sz="1200" dirty="0" err="1" smtClean="0"/>
              <a:t>Gimik</a:t>
            </a:r>
            <a:r>
              <a:rPr lang="en-US" sz="1200" dirty="0" smtClean="0"/>
              <a:t> </a:t>
            </a:r>
            <a:r>
              <a:rPr lang="en-US" sz="1200" dirty="0" err="1" smtClean="0"/>
              <a:t>Ciri</a:t>
            </a:r>
            <a:r>
              <a:rPr lang="en-US" sz="1200" dirty="0" smtClean="0"/>
              <a:t> </a:t>
            </a:r>
            <a:r>
              <a:rPr lang="en-US" sz="1200" dirty="0" err="1" smtClean="0"/>
              <a:t>Khas</a:t>
            </a:r>
            <a:r>
              <a:rPr lang="en-US" sz="1200" dirty="0" smtClean="0"/>
              <a:t> Slogan, </a:t>
            </a:r>
            <a:r>
              <a:rPr lang="en-US" sz="1200" dirty="0" err="1" smtClean="0"/>
              <a:t>Pelayanan</a:t>
            </a:r>
            <a:r>
              <a:rPr lang="en-US" sz="1200" dirty="0" smtClean="0"/>
              <a:t>, </a:t>
            </a:r>
            <a:r>
              <a:rPr lang="en-US" sz="1200" dirty="0" err="1" smtClean="0"/>
              <a:t>Penampilan</a:t>
            </a:r>
            <a:endParaRPr lang="en-US" sz="1200" dirty="0" smtClean="0"/>
          </a:p>
          <a:p>
            <a:r>
              <a:rPr lang="en-US" sz="1200" dirty="0" smtClean="0"/>
              <a:t>B. </a:t>
            </a:r>
            <a:r>
              <a:rPr lang="en-US" sz="1200" dirty="0" err="1" smtClean="0"/>
              <a:t>Membuat</a:t>
            </a:r>
            <a:r>
              <a:rPr lang="en-US" sz="1200" dirty="0" smtClean="0"/>
              <a:t> </a:t>
            </a:r>
            <a:r>
              <a:rPr lang="en-US" sz="1200" dirty="0" err="1" smtClean="0"/>
              <a:t>Tema-Tema</a:t>
            </a:r>
            <a:r>
              <a:rPr lang="en-US" sz="1200" dirty="0" smtClean="0"/>
              <a:t> </a:t>
            </a:r>
            <a:r>
              <a:rPr lang="en-US" sz="1200" dirty="0" err="1" smtClean="0"/>
              <a:t>Promosi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Menarik</a:t>
            </a:r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72848" y="1795041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6523" y="1791690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168" y="466182"/>
            <a:ext cx="909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28600" y="1181100"/>
            <a:ext cx="792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00" dirty="0" err="1" smtClean="0">
                <a:solidFill>
                  <a:prstClr val="black"/>
                </a:solidFill>
              </a:rPr>
              <a:t>Strategi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Visibilitas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Secara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Menyeluruh</a:t>
            </a:r>
            <a:endParaRPr lang="en-ID" sz="1400" dirty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88427" y="1714500"/>
            <a:ext cx="1683573" cy="12615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Sales Campaign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Sales Discount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Sales Promo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Brand Activation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29200" y="2552699"/>
            <a:ext cx="990600" cy="1869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Online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Facebook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Twitter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Instagram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Youtube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Tiktok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Email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SMS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What Apps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E-Commerce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28600" y="2770255"/>
            <a:ext cx="2438400" cy="88070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Website </a:t>
            </a:r>
            <a:r>
              <a:rPr lang="en-US" sz="1400" dirty="0" err="1" smtClean="0"/>
              <a:t>Penjualan</a:t>
            </a:r>
            <a:endParaRPr lang="en-US" sz="1400" dirty="0" smtClean="0"/>
          </a:p>
          <a:p>
            <a:pPr algn="ctr"/>
            <a:r>
              <a:rPr lang="en-US" sz="1400" dirty="0" err="1" smtClean="0"/>
              <a:t>Whats</a:t>
            </a:r>
            <a:r>
              <a:rPr lang="en-US" sz="1400" dirty="0" smtClean="0"/>
              <a:t> App Chat</a:t>
            </a:r>
          </a:p>
          <a:p>
            <a:pPr algn="ctr"/>
            <a:r>
              <a:rPr lang="en-US" sz="1400" dirty="0" smtClean="0"/>
              <a:t>Google Form</a:t>
            </a:r>
          </a:p>
          <a:p>
            <a:pPr algn="ctr"/>
            <a:r>
              <a:rPr lang="en-US" sz="1400" dirty="0" smtClean="0"/>
              <a:t>Database Form</a:t>
            </a:r>
          </a:p>
        </p:txBody>
      </p:sp>
      <p:cxnSp>
        <p:nvCxnSpPr>
          <p:cNvPr id="35" name="Elbow Connector 34"/>
          <p:cNvCxnSpPr>
            <a:stCxn id="33" idx="1"/>
            <a:endCxn id="34" idx="3"/>
          </p:cNvCxnSpPr>
          <p:nvPr/>
        </p:nvCxnSpPr>
        <p:spPr>
          <a:xfrm rot="10800000">
            <a:off x="2667000" y="3210610"/>
            <a:ext cx="2362200" cy="27681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29243" y="3210609"/>
            <a:ext cx="987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Redirect Link</a:t>
            </a:r>
            <a:endParaRPr lang="en-US" sz="1200" dirty="0"/>
          </a:p>
        </p:txBody>
      </p:sp>
      <p:cxnSp>
        <p:nvCxnSpPr>
          <p:cNvPr id="37" name="Elbow Connector 36"/>
          <p:cNvCxnSpPr>
            <a:endCxn id="33" idx="0"/>
          </p:cNvCxnSpPr>
          <p:nvPr/>
        </p:nvCxnSpPr>
        <p:spPr>
          <a:xfrm>
            <a:off x="4572000" y="2324100"/>
            <a:ext cx="952500" cy="22859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2" idx="1"/>
            <a:endCxn id="34" idx="0"/>
          </p:cNvCxnSpPr>
          <p:nvPr/>
        </p:nvCxnSpPr>
        <p:spPr>
          <a:xfrm rot="10800000" flipV="1">
            <a:off x="1447801" y="2345289"/>
            <a:ext cx="1440627" cy="4249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61999" y="4229100"/>
            <a:ext cx="1371600" cy="533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Lead Database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103847" y="4229100"/>
            <a:ext cx="13716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Lead Follow Up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903635" y="4752201"/>
            <a:ext cx="1772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Follow Up By SALES Team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5524500" y="4676120"/>
            <a:ext cx="1371600" cy="31498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Close Win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5524500" y="5057120"/>
            <a:ext cx="1371600" cy="3149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Close Lost</a:t>
            </a:r>
            <a:endParaRPr lang="en-US" sz="1400" dirty="0"/>
          </a:p>
        </p:txBody>
      </p:sp>
      <p:cxnSp>
        <p:nvCxnSpPr>
          <p:cNvPr id="44" name="Straight Arrow Connector 43"/>
          <p:cNvCxnSpPr>
            <a:stCxn id="34" idx="2"/>
            <a:endCxn id="39" idx="0"/>
          </p:cNvCxnSpPr>
          <p:nvPr/>
        </p:nvCxnSpPr>
        <p:spPr>
          <a:xfrm flipH="1">
            <a:off x="1447799" y="3650963"/>
            <a:ext cx="1" cy="57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  <a:endCxn id="40" idx="1"/>
          </p:cNvCxnSpPr>
          <p:nvPr/>
        </p:nvCxnSpPr>
        <p:spPr>
          <a:xfrm>
            <a:off x="2133599" y="4495800"/>
            <a:ext cx="970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0" idx="3"/>
            <a:endCxn id="42" idx="1"/>
          </p:cNvCxnSpPr>
          <p:nvPr/>
        </p:nvCxnSpPr>
        <p:spPr>
          <a:xfrm>
            <a:off x="4475447" y="4495800"/>
            <a:ext cx="1049053" cy="33781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0" idx="3"/>
            <a:endCxn id="43" idx="1"/>
          </p:cNvCxnSpPr>
          <p:nvPr/>
        </p:nvCxnSpPr>
        <p:spPr>
          <a:xfrm>
            <a:off x="4475447" y="4495800"/>
            <a:ext cx="1049053" cy="71881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24412" y="4572000"/>
            <a:ext cx="168782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Become Promotor, Testimony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848100" y="5303103"/>
            <a:ext cx="179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Evaluate and Nurture</a:t>
            </a:r>
            <a:endParaRPr lang="en-US" sz="1200" dirty="0"/>
          </a:p>
        </p:txBody>
      </p:sp>
      <p:sp>
        <p:nvSpPr>
          <p:cNvPr id="51" name="Rounded Rectangle 50"/>
          <p:cNvSpPr/>
          <p:nvPr/>
        </p:nvSpPr>
        <p:spPr>
          <a:xfrm>
            <a:off x="761999" y="4975830"/>
            <a:ext cx="1371600" cy="62487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Others Lead Source (Manual)</a:t>
            </a:r>
            <a:endParaRPr lang="en-US" sz="1400" dirty="0"/>
          </a:p>
        </p:txBody>
      </p:sp>
      <p:cxnSp>
        <p:nvCxnSpPr>
          <p:cNvPr id="52" name="Straight Arrow Connector 51"/>
          <p:cNvCxnSpPr>
            <a:stCxn id="51" idx="0"/>
            <a:endCxn id="39" idx="2"/>
          </p:cNvCxnSpPr>
          <p:nvPr/>
        </p:nvCxnSpPr>
        <p:spPr>
          <a:xfrm flipV="1">
            <a:off x="1447799" y="4762500"/>
            <a:ext cx="0" cy="2133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23406" y="3140671"/>
            <a:ext cx="1101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Traffic Analytic</a:t>
            </a:r>
            <a:endParaRPr lang="en-US" sz="1200" dirty="0"/>
          </a:p>
        </p:txBody>
      </p:sp>
      <p:cxnSp>
        <p:nvCxnSpPr>
          <p:cNvPr id="54" name="Elbow Connector 53"/>
          <p:cNvCxnSpPr>
            <a:stCxn id="43" idx="3"/>
            <a:endCxn id="51" idx="3"/>
          </p:cNvCxnSpPr>
          <p:nvPr/>
        </p:nvCxnSpPr>
        <p:spPr>
          <a:xfrm flipH="1">
            <a:off x="2133599" y="5214610"/>
            <a:ext cx="4762501" cy="73655"/>
          </a:xfrm>
          <a:prstGeom prst="bentConnector5">
            <a:avLst>
              <a:gd name="adj1" fmla="val -4800"/>
              <a:gd name="adj2" fmla="val 524187"/>
              <a:gd name="adj3" fmla="val 644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9" idx="1"/>
          </p:cNvCxnSpPr>
          <p:nvPr/>
        </p:nvCxnSpPr>
        <p:spPr>
          <a:xfrm>
            <a:off x="6896100" y="4833610"/>
            <a:ext cx="4283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9" idx="0"/>
          </p:cNvCxnSpPr>
          <p:nvPr/>
        </p:nvCxnSpPr>
        <p:spPr>
          <a:xfrm rot="16200000" flipV="1">
            <a:off x="5105386" y="1509059"/>
            <a:ext cx="2576630" cy="354925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4521" y="3764889"/>
            <a:ext cx="1101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Traffic Analytic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4607966" y="1714500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Plan-Do-Check Action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86277" y="4863049"/>
            <a:ext cx="5953" cy="341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54190" y="2035690"/>
            <a:ext cx="1589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 Lead Generation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90011" y="2467185"/>
            <a:ext cx="134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  <a:r>
              <a:rPr lang="en-US" sz="1400" b="1" dirty="0" smtClean="0"/>
              <a:t>. Lead Capture</a:t>
            </a:r>
            <a:endParaRPr lang="en-US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208570" y="5092406"/>
            <a:ext cx="1343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3. Lead Nurture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995617" y="2027709"/>
            <a:ext cx="2224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Online Channels Program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1447798" y="3607109"/>
            <a:ext cx="1813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Lead Capture Program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214035" y="5295900"/>
            <a:ext cx="194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Lead Nurturing Program</a:t>
            </a:r>
            <a:endParaRPr lang="en-US" sz="1400" dirty="0"/>
          </a:p>
        </p:txBody>
      </p:sp>
      <p:sp>
        <p:nvSpPr>
          <p:cNvPr id="65" name="Rectangle 64"/>
          <p:cNvSpPr/>
          <p:nvPr/>
        </p:nvSpPr>
        <p:spPr>
          <a:xfrm>
            <a:off x="6512968" y="2557772"/>
            <a:ext cx="990600" cy="1861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Offline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Televisi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Radio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Baliho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Flyer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Poster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Acara (</a:t>
            </a:r>
            <a:r>
              <a:rPr lang="en-US" sz="1200" i="1" dirty="0" smtClean="0">
                <a:solidFill>
                  <a:schemeClr val="tx1"/>
                </a:solidFill>
              </a:rPr>
              <a:t>Event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90359" y="2244923"/>
            <a:ext cx="2229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B. Offline Channels Program</a:t>
            </a:r>
            <a:endParaRPr lang="en-US" sz="1400" dirty="0"/>
          </a:p>
        </p:txBody>
      </p:sp>
      <p:cxnSp>
        <p:nvCxnSpPr>
          <p:cNvPr id="11" name="Elbow Connector 10"/>
          <p:cNvCxnSpPr>
            <a:endCxn id="65" idx="0"/>
          </p:cNvCxnSpPr>
          <p:nvPr/>
        </p:nvCxnSpPr>
        <p:spPr>
          <a:xfrm>
            <a:off x="5507139" y="2324100"/>
            <a:ext cx="1501129" cy="23367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65" idx="1"/>
            <a:endCxn id="33" idx="3"/>
          </p:cNvCxnSpPr>
          <p:nvPr/>
        </p:nvCxnSpPr>
        <p:spPr>
          <a:xfrm flipH="1" flipV="1">
            <a:off x="6019800" y="3487422"/>
            <a:ext cx="493168" cy="1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1168" y="466182"/>
            <a:ext cx="901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1. </a:t>
            </a:r>
            <a:r>
              <a:rPr lang="en-US" sz="1600" dirty="0" err="1" smtClean="0"/>
              <a:t>Visibilitas</a:t>
            </a:r>
            <a:r>
              <a:rPr lang="en-US" sz="1600" dirty="0" smtClean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, </a:t>
            </a:r>
            <a:r>
              <a:rPr lang="en-US" sz="1600" dirty="0" err="1"/>
              <a:t>diketahui</a:t>
            </a:r>
            <a:r>
              <a:rPr lang="en-US" sz="1600" dirty="0"/>
              <a:t>, </a:t>
            </a:r>
            <a:r>
              <a:rPr lang="en-US" sz="1600" dirty="0" err="1"/>
              <a:t>dikenal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(end user),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, </a:t>
            </a:r>
            <a:r>
              <a:rPr lang="en-US" sz="1600" dirty="0" err="1"/>
              <a:t>mengingatkan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keinginan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di </a:t>
            </a:r>
            <a:r>
              <a:rPr lang="en-US" sz="1600" dirty="0" err="1"/>
              <a:t>titik-titik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 smtClean="0"/>
          </a:p>
          <a:p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sederhana</a:t>
            </a:r>
            <a:r>
              <a:rPr lang="en-US" sz="1600" dirty="0"/>
              <a:t>, </a:t>
            </a:r>
            <a:r>
              <a:rPr lang="en-US" sz="1600" dirty="0" err="1" smtClean="0"/>
              <a:t>visibilitas</a:t>
            </a:r>
            <a:r>
              <a:rPr lang="en-US" sz="1600" dirty="0" smtClean="0"/>
              <a:t>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sejauh</a:t>
            </a:r>
            <a:r>
              <a:rPr lang="en-US" sz="1600" dirty="0"/>
              <a:t> mana brand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audiens</a:t>
            </a:r>
            <a:r>
              <a:rPr lang="en-US" sz="1600" dirty="0"/>
              <a:t> yang </a:t>
            </a:r>
            <a:r>
              <a:rPr lang="en-US" sz="1600" dirty="0" err="1"/>
              <a:t>relevan</a:t>
            </a:r>
            <a:r>
              <a:rPr lang="en-US" sz="1600" dirty="0"/>
              <a:t>.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mencakup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brand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di </a:t>
            </a:r>
            <a:r>
              <a:rPr lang="en-US" sz="1600" dirty="0" err="1"/>
              <a:t>berbagai</a:t>
            </a:r>
            <a:r>
              <a:rPr lang="en-US" sz="1600" dirty="0"/>
              <a:t> platform </a:t>
            </a:r>
            <a:r>
              <a:rPr lang="en-US" sz="1600" dirty="0" err="1"/>
              <a:t>dan</a:t>
            </a:r>
            <a:r>
              <a:rPr lang="en-US" sz="1600" dirty="0"/>
              <a:t> media,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online </a:t>
            </a:r>
            <a:r>
              <a:rPr lang="en-US" sz="1600" dirty="0" err="1"/>
              <a:t>maupun</a:t>
            </a:r>
            <a:r>
              <a:rPr lang="en-US" sz="1600" dirty="0"/>
              <a:t> offline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/>
              <a:t>mencapai</a:t>
            </a:r>
            <a:r>
              <a:rPr lang="en-US" sz="1600" dirty="0"/>
              <a:t> </a:t>
            </a:r>
            <a:r>
              <a:rPr lang="en-US" sz="1600" dirty="0" err="1"/>
              <a:t>arti</a:t>
            </a:r>
            <a:r>
              <a:rPr lang="en-US" sz="1600" dirty="0"/>
              <a:t> </a:t>
            </a:r>
            <a:r>
              <a:rPr lang="en-US" sz="1600" dirty="0" err="1" smtClean="0"/>
              <a:t>visibilitas</a:t>
            </a:r>
            <a:r>
              <a:rPr lang="en-US" sz="1600" dirty="0" smtClean="0"/>
              <a:t> </a:t>
            </a:r>
            <a:r>
              <a:rPr lang="en-US" sz="1600" dirty="0" err="1"/>
              <a:t>dalam</a:t>
            </a:r>
            <a:r>
              <a:rPr lang="en-US" sz="1600" dirty="0"/>
              <a:t> marketing yang </a:t>
            </a:r>
            <a:r>
              <a:rPr lang="en-US" sz="1600" dirty="0" err="1"/>
              <a:t>baik</a:t>
            </a:r>
            <a:r>
              <a:rPr lang="en-US" sz="1600" dirty="0"/>
              <a:t>,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siapa</a:t>
            </a:r>
            <a:r>
              <a:rPr lang="en-US" sz="1600" dirty="0"/>
              <a:t> </a:t>
            </a:r>
            <a:r>
              <a:rPr lang="en-US" sz="1600" dirty="0" err="1"/>
              <a:t>audiens</a:t>
            </a:r>
            <a:r>
              <a:rPr lang="en-US" sz="1600" dirty="0"/>
              <a:t> target </a:t>
            </a:r>
            <a:r>
              <a:rPr lang="en-US" sz="1600" dirty="0" err="1"/>
              <a:t>kamu</a:t>
            </a:r>
            <a:r>
              <a:rPr lang="en-US" sz="1600" dirty="0"/>
              <a:t>, di mana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terbaik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mencapai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168" y="466182"/>
            <a:ext cx="901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Visibilitas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Konsep</a:t>
            </a:r>
            <a:r>
              <a:rPr lang="en-US" sz="1600" dirty="0" smtClean="0"/>
              <a:t> AIDA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smtClean="0"/>
              <a:t>1. Attention </a:t>
            </a:r>
            <a:r>
              <a:rPr lang="en-US" sz="1600" dirty="0"/>
              <a:t>(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 smtClean="0"/>
              <a:t>)</a:t>
            </a:r>
          </a:p>
          <a:p>
            <a:pPr defTabSz="685800">
              <a:defRPr/>
            </a:pPr>
            <a:r>
              <a:rPr lang="en-US" sz="1600" dirty="0" err="1" smtClean="0"/>
              <a:t>Tujuan</a:t>
            </a:r>
            <a:r>
              <a:rPr lang="en-US" sz="1600" dirty="0"/>
              <a:t>: </a:t>
            </a:r>
            <a:r>
              <a:rPr lang="en-US" sz="1600" dirty="0" err="1"/>
              <a:t>Membuat</a:t>
            </a:r>
            <a:r>
              <a:rPr lang="en-US" sz="1600" dirty="0"/>
              <a:t> orang </a:t>
            </a:r>
            <a:r>
              <a:rPr lang="en-US" sz="1600" dirty="0" err="1"/>
              <a:t>menyadari</a:t>
            </a:r>
            <a:r>
              <a:rPr lang="en-US" sz="1600" dirty="0"/>
              <a:t> </a:t>
            </a:r>
            <a:r>
              <a:rPr lang="en-US" sz="1600" dirty="0" err="1"/>
              <a:t>keberadaan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/brand </a:t>
            </a:r>
            <a:r>
              <a:rPr lang="en-US" sz="1600" dirty="0" err="1"/>
              <a:t>Anda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r>
              <a:rPr lang="en-US" sz="1600" dirty="0" err="1" smtClean="0"/>
              <a:t>Implementasi</a:t>
            </a:r>
            <a:r>
              <a:rPr lang="en-US" sz="1600" dirty="0" smtClean="0"/>
              <a:t> </a:t>
            </a:r>
            <a:r>
              <a:rPr lang="en-US" sz="1600" dirty="0" err="1"/>
              <a:t>visibilitas</a:t>
            </a:r>
            <a:r>
              <a:rPr lang="en-US" sz="1600" dirty="0" smtClean="0"/>
              <a:t>: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Media </a:t>
            </a:r>
            <a:r>
              <a:rPr lang="en-US" sz="1600" dirty="0" err="1"/>
              <a:t>fisik</a:t>
            </a:r>
            <a:r>
              <a:rPr lang="en-US" sz="1600" dirty="0"/>
              <a:t>: </a:t>
            </a:r>
            <a:r>
              <a:rPr lang="en-US" sz="1600" dirty="0" err="1"/>
              <a:t>Spanduk</a:t>
            </a:r>
            <a:r>
              <a:rPr lang="en-US" sz="1600" dirty="0"/>
              <a:t>, </a:t>
            </a:r>
            <a:r>
              <a:rPr lang="en-US" sz="1600" dirty="0" err="1"/>
              <a:t>baliho</a:t>
            </a:r>
            <a:r>
              <a:rPr lang="en-US" sz="1600" dirty="0"/>
              <a:t>, </a:t>
            </a:r>
            <a:r>
              <a:rPr lang="en-US" sz="1600" dirty="0" err="1"/>
              <a:t>stiker</a:t>
            </a:r>
            <a:r>
              <a:rPr lang="en-US" sz="1600" dirty="0"/>
              <a:t> brand di </a:t>
            </a:r>
            <a:r>
              <a:rPr lang="en-US" sz="1600" dirty="0" err="1"/>
              <a:t>lokasi</a:t>
            </a:r>
            <a:r>
              <a:rPr lang="en-US" sz="1600" dirty="0"/>
              <a:t> </a:t>
            </a:r>
            <a:r>
              <a:rPr lang="en-US" sz="1600" dirty="0" err="1"/>
              <a:t>strategis</a:t>
            </a:r>
            <a:r>
              <a:rPr lang="en-US" sz="1600" dirty="0"/>
              <a:t> (</a:t>
            </a:r>
            <a:r>
              <a:rPr lang="en-US" sz="1600" dirty="0" err="1"/>
              <a:t>jalan</a:t>
            </a:r>
            <a:r>
              <a:rPr lang="en-US" sz="1600" dirty="0"/>
              <a:t> </a:t>
            </a:r>
            <a:r>
              <a:rPr lang="en-US" sz="1600" dirty="0" err="1"/>
              <a:t>ramai</a:t>
            </a:r>
            <a:r>
              <a:rPr lang="en-US" sz="1600" dirty="0"/>
              <a:t>, </a:t>
            </a:r>
            <a:r>
              <a:rPr lang="en-US" sz="1600" dirty="0" err="1"/>
              <a:t>dekat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 smtClean="0"/>
              <a:t>).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Media </a:t>
            </a:r>
            <a:r>
              <a:rPr lang="en-US" sz="1600" dirty="0"/>
              <a:t>digital: </a:t>
            </a:r>
            <a:r>
              <a:rPr lang="en-US" sz="1600" dirty="0" err="1"/>
              <a:t>Iklan</a:t>
            </a:r>
            <a:r>
              <a:rPr lang="en-US" sz="1600" dirty="0"/>
              <a:t> display di </a:t>
            </a:r>
            <a:r>
              <a:rPr lang="en-US" sz="1600" dirty="0" err="1"/>
              <a:t>sosial</a:t>
            </a:r>
            <a:r>
              <a:rPr lang="en-US" sz="1600" dirty="0"/>
              <a:t> media, posting </a:t>
            </a:r>
            <a:r>
              <a:rPr lang="en-US" sz="1600" dirty="0" err="1"/>
              <a:t>rutin</a:t>
            </a:r>
            <a:r>
              <a:rPr lang="en-US" sz="1600" dirty="0"/>
              <a:t> di Instagram/</a:t>
            </a:r>
            <a:r>
              <a:rPr lang="en-US" sz="1600" dirty="0" err="1"/>
              <a:t>TikTok</a:t>
            </a:r>
            <a:r>
              <a:rPr lang="en-US" sz="1600" dirty="0"/>
              <a:t>/LinkedIn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Event </a:t>
            </a:r>
            <a:r>
              <a:rPr lang="en-US" sz="1600" dirty="0"/>
              <a:t>&amp; </a:t>
            </a:r>
            <a:r>
              <a:rPr lang="en-US" sz="1600" dirty="0" err="1"/>
              <a:t>Aktivitas</a:t>
            </a:r>
            <a:r>
              <a:rPr lang="en-US" sz="1600" dirty="0"/>
              <a:t>: </a:t>
            </a:r>
            <a:r>
              <a:rPr lang="en-US" sz="1600" dirty="0" err="1"/>
              <a:t>Hadir</a:t>
            </a:r>
            <a:r>
              <a:rPr lang="en-US" sz="1600" dirty="0"/>
              <a:t> di </a:t>
            </a:r>
            <a:r>
              <a:rPr lang="en-US" sz="1600" dirty="0" err="1"/>
              <a:t>pameran</a:t>
            </a:r>
            <a:r>
              <a:rPr lang="en-US" sz="1600" dirty="0"/>
              <a:t>, bazar,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komunitas</a:t>
            </a:r>
            <a:r>
              <a:rPr lang="en-US" sz="1600" dirty="0"/>
              <a:t> </a:t>
            </a:r>
            <a:r>
              <a:rPr lang="en-US" sz="1600" dirty="0" err="1"/>
              <a:t>lokal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Branding </a:t>
            </a:r>
            <a:r>
              <a:rPr lang="en-US" sz="1600" dirty="0"/>
              <a:t>visual: Logo, </a:t>
            </a:r>
            <a:r>
              <a:rPr lang="en-US" sz="1600" dirty="0" err="1"/>
              <a:t>warna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tagline </a:t>
            </a:r>
            <a:r>
              <a:rPr lang="en-US" sz="1600" dirty="0" err="1"/>
              <a:t>konsisten</a:t>
            </a:r>
            <a:r>
              <a:rPr lang="en-US" sz="1600" dirty="0"/>
              <a:t> di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kanal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err="1" smtClean="0"/>
              <a:t>Intinya</a:t>
            </a:r>
            <a:r>
              <a:rPr lang="en-US" sz="1600" dirty="0"/>
              <a:t>: </a:t>
            </a:r>
            <a:r>
              <a:rPr lang="en-US" sz="1600" dirty="0" err="1"/>
              <a:t>membuat</a:t>
            </a:r>
            <a:r>
              <a:rPr lang="en-US" sz="1600" dirty="0"/>
              <a:t> orang “</a:t>
            </a:r>
            <a:r>
              <a:rPr lang="en-US" sz="1600" dirty="0" err="1"/>
              <a:t>noleh</a:t>
            </a:r>
            <a:r>
              <a:rPr lang="en-US" sz="1600" dirty="0"/>
              <a:t> </a:t>
            </a:r>
            <a:r>
              <a:rPr lang="en-US" sz="1600" dirty="0" err="1"/>
              <a:t>dulu</a:t>
            </a:r>
            <a:r>
              <a:rPr lang="en-US" sz="1600" dirty="0"/>
              <a:t>” </a:t>
            </a:r>
            <a:r>
              <a:rPr lang="en-US" sz="1600" dirty="0" err="1"/>
              <a:t>walau</a:t>
            </a:r>
            <a:r>
              <a:rPr lang="en-US" sz="1600" dirty="0"/>
              <a:t>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tahu</a:t>
            </a:r>
            <a:r>
              <a:rPr lang="en-US" sz="1600" dirty="0"/>
              <a:t> detail </a:t>
            </a:r>
            <a:r>
              <a:rPr lang="en-US" sz="1600" dirty="0" err="1"/>
              <a:t>produk</a:t>
            </a:r>
            <a:r>
              <a:rPr lang="en-US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Visibilitas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Konsep</a:t>
            </a:r>
            <a:r>
              <a:rPr lang="en-US" sz="1600" dirty="0" smtClean="0"/>
              <a:t> AIDA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/>
              <a:t>2. Interest (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 smtClean="0"/>
              <a:t>)</a:t>
            </a:r>
          </a:p>
          <a:p>
            <a:pPr defTabSz="685800">
              <a:defRPr/>
            </a:pPr>
            <a:r>
              <a:rPr lang="en-US" sz="1600" dirty="0" err="1" smtClean="0"/>
              <a:t>Tujuan</a:t>
            </a:r>
            <a:r>
              <a:rPr lang="en-US" sz="1600" dirty="0"/>
              <a:t>: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rasa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tahu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r>
              <a:rPr lang="en-US" sz="1600" dirty="0" err="1" smtClean="0"/>
              <a:t>Implementasi</a:t>
            </a:r>
            <a:r>
              <a:rPr lang="en-US" sz="1600" dirty="0" smtClean="0"/>
              <a:t> </a:t>
            </a:r>
            <a:r>
              <a:rPr lang="en-US" sz="1600" dirty="0" err="1"/>
              <a:t>visibilitas</a:t>
            </a:r>
            <a:r>
              <a:rPr lang="en-US" sz="1600" dirty="0" smtClean="0"/>
              <a:t>: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Konten</a:t>
            </a:r>
            <a:r>
              <a:rPr lang="en-US" sz="1600" dirty="0" smtClean="0"/>
              <a:t> </a:t>
            </a:r>
            <a:r>
              <a:rPr lang="en-US" sz="1600" dirty="0" err="1"/>
              <a:t>edukatif</a:t>
            </a:r>
            <a:r>
              <a:rPr lang="en-US" sz="1600" dirty="0"/>
              <a:t>: </a:t>
            </a:r>
            <a:r>
              <a:rPr lang="en-US" sz="1600" dirty="0" err="1"/>
              <a:t>Artikel</a:t>
            </a:r>
            <a:r>
              <a:rPr lang="en-US" sz="1600" dirty="0"/>
              <a:t>/blog/video </a:t>
            </a:r>
            <a:r>
              <a:rPr lang="en-US" sz="1600" dirty="0" err="1"/>
              <a:t>singkat</a:t>
            </a:r>
            <a:r>
              <a:rPr lang="en-US" sz="1600" dirty="0"/>
              <a:t> yang </a:t>
            </a:r>
            <a:r>
              <a:rPr lang="en-US" sz="1600" dirty="0" err="1"/>
              <a:t>membahas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Demo </a:t>
            </a:r>
            <a:r>
              <a:rPr lang="en-US" sz="1600" dirty="0" err="1"/>
              <a:t>produk</a:t>
            </a:r>
            <a:r>
              <a:rPr lang="en-US" sz="1600" dirty="0"/>
              <a:t>: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manfaat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di </a:t>
            </a:r>
            <a:r>
              <a:rPr lang="en-US" sz="1600" dirty="0" err="1"/>
              <a:t>lapangan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live streaming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Testimoni</a:t>
            </a:r>
            <a:r>
              <a:rPr lang="en-US" sz="1600" dirty="0" smtClean="0"/>
              <a:t> </a:t>
            </a:r>
            <a:r>
              <a:rPr lang="en-US" sz="1600" dirty="0"/>
              <a:t>&amp; review: </a:t>
            </a:r>
            <a:r>
              <a:rPr lang="en-US" sz="1600" dirty="0" err="1"/>
              <a:t>Konten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nyata</a:t>
            </a:r>
            <a:r>
              <a:rPr lang="en-US" sz="1600" dirty="0"/>
              <a:t> </a:t>
            </a:r>
            <a:r>
              <a:rPr lang="en-US" sz="1600" dirty="0" err="1"/>
              <a:t>diunggah</a:t>
            </a:r>
            <a:r>
              <a:rPr lang="en-US" sz="1600" dirty="0"/>
              <a:t> di media </a:t>
            </a:r>
            <a:r>
              <a:rPr lang="en-US" sz="1600" dirty="0" err="1"/>
              <a:t>sosial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Storytelling</a:t>
            </a:r>
            <a:r>
              <a:rPr lang="en-US" sz="1600" dirty="0"/>
              <a:t>: </a:t>
            </a:r>
            <a:r>
              <a:rPr lang="en-US" sz="1600" dirty="0" err="1"/>
              <a:t>Cerita</a:t>
            </a:r>
            <a:r>
              <a:rPr lang="en-US" sz="1600" dirty="0"/>
              <a:t> di </a:t>
            </a:r>
            <a:r>
              <a:rPr lang="en-US" sz="1600" dirty="0" err="1"/>
              <a:t>balik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/brand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kedekatan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smtClean="0"/>
              <a:t>Di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visibilitas</a:t>
            </a:r>
            <a:r>
              <a:rPr lang="en-US" sz="1600" dirty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cuma</a:t>
            </a:r>
            <a:r>
              <a:rPr lang="en-US" sz="1600" dirty="0"/>
              <a:t> “</a:t>
            </a:r>
            <a:r>
              <a:rPr lang="en-US" sz="1600" dirty="0" err="1"/>
              <a:t>muncul</a:t>
            </a:r>
            <a:r>
              <a:rPr lang="en-US" sz="1600" dirty="0"/>
              <a:t>”, </a:t>
            </a:r>
            <a:r>
              <a:rPr lang="en-US" sz="1600" dirty="0" err="1"/>
              <a:t>tapi</a:t>
            </a:r>
            <a:r>
              <a:rPr lang="en-US" sz="1600" dirty="0"/>
              <a:t> “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konten</a:t>
            </a:r>
            <a:r>
              <a:rPr lang="en-US" sz="1600" dirty="0"/>
              <a:t> yang </a:t>
            </a:r>
            <a:r>
              <a:rPr lang="en-US" sz="1600" dirty="0" err="1"/>
              <a:t>relevan</a:t>
            </a:r>
            <a:r>
              <a:rPr lang="en-US" sz="1600" dirty="0"/>
              <a:t>”.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168" y="466182"/>
            <a:ext cx="901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Visibilitas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Konsep</a:t>
            </a:r>
            <a:r>
              <a:rPr lang="en-US" sz="1600" dirty="0" smtClean="0"/>
              <a:t> AIDA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/>
              <a:t>3. Desire (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Keinginan</a:t>
            </a:r>
            <a:r>
              <a:rPr lang="en-US" sz="1600" dirty="0" smtClean="0"/>
              <a:t>)</a:t>
            </a:r>
          </a:p>
          <a:p>
            <a:pPr defTabSz="685800">
              <a:defRPr/>
            </a:pPr>
            <a:r>
              <a:rPr lang="en-US" sz="1600" dirty="0" err="1" smtClean="0"/>
              <a:t>Tujuan</a:t>
            </a:r>
            <a:r>
              <a:rPr lang="en-US" sz="1600" dirty="0"/>
              <a:t>: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butuh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r>
              <a:rPr lang="en-US" sz="1600" dirty="0" err="1" smtClean="0"/>
              <a:t>Implementasi</a:t>
            </a:r>
            <a:r>
              <a:rPr lang="en-US" sz="1600" dirty="0" smtClean="0"/>
              <a:t> </a:t>
            </a:r>
            <a:r>
              <a:rPr lang="en-US" sz="1600" dirty="0" err="1"/>
              <a:t>visibilitas</a:t>
            </a:r>
            <a:r>
              <a:rPr lang="en-US" sz="1600" dirty="0" smtClean="0"/>
              <a:t>: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Visualisasi</a:t>
            </a:r>
            <a:r>
              <a:rPr lang="en-US" sz="1600" dirty="0" smtClean="0"/>
              <a:t> </a:t>
            </a:r>
            <a:r>
              <a:rPr lang="en-US" sz="1600" dirty="0" err="1"/>
              <a:t>hasil</a:t>
            </a:r>
            <a:r>
              <a:rPr lang="en-US" sz="1600" dirty="0"/>
              <a:t>: </a:t>
            </a:r>
            <a:r>
              <a:rPr lang="en-US" sz="1600" dirty="0" err="1"/>
              <a:t>Sebelum-sesudah</a:t>
            </a:r>
            <a:r>
              <a:rPr lang="en-US" sz="1600" dirty="0"/>
              <a:t>, </a:t>
            </a:r>
            <a:r>
              <a:rPr lang="en-US" sz="1600" dirty="0" err="1"/>
              <a:t>simulasi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studi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Penawaran</a:t>
            </a:r>
            <a:r>
              <a:rPr lang="en-US" sz="1600" dirty="0" smtClean="0"/>
              <a:t> </a:t>
            </a:r>
            <a:r>
              <a:rPr lang="en-US" sz="1600" dirty="0" err="1"/>
              <a:t>terbatas</a:t>
            </a:r>
            <a:r>
              <a:rPr lang="en-US" sz="1600" dirty="0"/>
              <a:t>: </a:t>
            </a:r>
            <a:r>
              <a:rPr lang="en-US" sz="1600" dirty="0" err="1"/>
              <a:t>Diskon</a:t>
            </a:r>
            <a:r>
              <a:rPr lang="en-US" sz="1600" dirty="0"/>
              <a:t>, bonus,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garansi</a:t>
            </a:r>
            <a:r>
              <a:rPr lang="en-US" sz="1600" dirty="0"/>
              <a:t> yang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r>
              <a:rPr lang="en-US" sz="1600" dirty="0"/>
              <a:t> di </a:t>
            </a:r>
            <a:r>
              <a:rPr lang="en-US" sz="1600" dirty="0" err="1"/>
              <a:t>iklan</a:t>
            </a:r>
            <a:r>
              <a:rPr lang="en-US" sz="1600" dirty="0"/>
              <a:t>/poster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Ekspos</a:t>
            </a:r>
            <a:r>
              <a:rPr lang="en-US" sz="1600" dirty="0" smtClean="0"/>
              <a:t> </a:t>
            </a:r>
            <a:r>
              <a:rPr lang="en-US" sz="1600" dirty="0" err="1"/>
              <a:t>manfaat</a:t>
            </a:r>
            <a:r>
              <a:rPr lang="en-US" sz="1600" dirty="0"/>
              <a:t> </a:t>
            </a:r>
            <a:r>
              <a:rPr lang="en-US" sz="1600" dirty="0" err="1"/>
              <a:t>unik</a:t>
            </a:r>
            <a:r>
              <a:rPr lang="en-US" sz="1600" dirty="0"/>
              <a:t> (USP): </a:t>
            </a:r>
            <a:r>
              <a:rPr lang="en-US" sz="1600" dirty="0" err="1"/>
              <a:t>Pastikan</a:t>
            </a:r>
            <a:r>
              <a:rPr lang="en-US" sz="1600" dirty="0"/>
              <a:t> </a:t>
            </a:r>
            <a:r>
              <a:rPr lang="en-US" sz="1600" dirty="0" err="1"/>
              <a:t>keunggulan</a:t>
            </a:r>
            <a:r>
              <a:rPr lang="en-US" sz="1600" dirty="0"/>
              <a:t> </a:t>
            </a:r>
            <a:r>
              <a:rPr lang="en-US" sz="1600" dirty="0" err="1"/>
              <a:t>dibanding</a:t>
            </a:r>
            <a:r>
              <a:rPr lang="en-US" sz="1600" dirty="0"/>
              <a:t> </a:t>
            </a:r>
            <a:r>
              <a:rPr lang="en-US" sz="1600" dirty="0" err="1"/>
              <a:t>kompetitor</a:t>
            </a:r>
            <a:r>
              <a:rPr lang="en-US" sz="1600" dirty="0"/>
              <a:t> </a:t>
            </a:r>
            <a:r>
              <a:rPr lang="en-US" sz="1600" dirty="0" err="1"/>
              <a:t>ditonjolkan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Influencer </a:t>
            </a:r>
            <a:r>
              <a:rPr lang="en-US" sz="1600" dirty="0"/>
              <a:t>&amp; social proof: Orang </a:t>
            </a:r>
            <a:r>
              <a:rPr lang="en-US" sz="1600" dirty="0" err="1"/>
              <a:t>berpengaruh</a:t>
            </a:r>
            <a:r>
              <a:rPr lang="en-US" sz="1600" dirty="0"/>
              <a:t> yang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memakai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err="1" smtClean="0"/>
              <a:t>Visibilitas</a:t>
            </a:r>
            <a:r>
              <a:rPr lang="en-US" sz="1600" dirty="0" smtClean="0"/>
              <a:t> </a:t>
            </a:r>
            <a:r>
              <a:rPr lang="en-US" sz="1600" dirty="0"/>
              <a:t>di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memicu</a:t>
            </a:r>
            <a:r>
              <a:rPr lang="en-US" sz="1600" dirty="0"/>
              <a:t> </a:t>
            </a:r>
            <a:r>
              <a:rPr lang="en-US" sz="1600" dirty="0" err="1"/>
              <a:t>emosi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urgensi</a:t>
            </a:r>
            <a:r>
              <a:rPr lang="en-US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168" y="466182"/>
            <a:ext cx="909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Visibilitas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Konsep</a:t>
            </a:r>
            <a:r>
              <a:rPr lang="en-US" sz="1600" dirty="0" smtClean="0"/>
              <a:t> AIDA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/>
              <a:t>4. Action (</a:t>
            </a:r>
            <a:r>
              <a:rPr lang="en-US" sz="1600" dirty="0" err="1"/>
              <a:t>Mengajak</a:t>
            </a:r>
            <a:r>
              <a:rPr lang="en-US" sz="1600" dirty="0"/>
              <a:t> </a:t>
            </a:r>
            <a:r>
              <a:rPr lang="en-US" sz="1600" dirty="0" err="1"/>
              <a:t>Bertindak</a:t>
            </a:r>
            <a:r>
              <a:rPr lang="en-US" sz="1600" dirty="0" smtClean="0"/>
              <a:t>)</a:t>
            </a:r>
          </a:p>
          <a:p>
            <a:pPr defTabSz="685800">
              <a:defRPr/>
            </a:pPr>
            <a:r>
              <a:rPr lang="en-US" sz="1600" dirty="0" err="1" smtClean="0"/>
              <a:t>Tujuan</a:t>
            </a:r>
            <a:r>
              <a:rPr lang="en-US" sz="1600" dirty="0"/>
              <a:t>: </a:t>
            </a:r>
            <a:r>
              <a:rPr lang="en-US" sz="1600" dirty="0" err="1"/>
              <a:t>Mendorong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langkah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(</a:t>
            </a:r>
            <a:r>
              <a:rPr lang="en-US" sz="1600" dirty="0" err="1"/>
              <a:t>membeli</a:t>
            </a:r>
            <a:r>
              <a:rPr lang="en-US" sz="1600" dirty="0"/>
              <a:t>, </a:t>
            </a:r>
            <a:r>
              <a:rPr lang="en-US" sz="1600" dirty="0" err="1"/>
              <a:t>daftar</a:t>
            </a:r>
            <a:r>
              <a:rPr lang="en-US" sz="1600" dirty="0"/>
              <a:t>, order</a:t>
            </a:r>
            <a:r>
              <a:rPr lang="en-US" sz="1600" dirty="0" smtClean="0"/>
              <a:t>).</a:t>
            </a:r>
          </a:p>
          <a:p>
            <a:pPr defTabSz="685800">
              <a:defRPr/>
            </a:pPr>
            <a:r>
              <a:rPr lang="en-US" sz="1600" dirty="0" err="1" smtClean="0"/>
              <a:t>Implementasi</a:t>
            </a:r>
            <a:r>
              <a:rPr lang="en-US" sz="1600" dirty="0" smtClean="0"/>
              <a:t> </a:t>
            </a:r>
            <a:r>
              <a:rPr lang="en-US" sz="1600" dirty="0" err="1"/>
              <a:t>visibilitas</a:t>
            </a:r>
            <a:r>
              <a:rPr lang="en-US" sz="1600" dirty="0" smtClean="0"/>
              <a:t>: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Call </a:t>
            </a:r>
            <a:r>
              <a:rPr lang="en-US" sz="1600" dirty="0"/>
              <a:t>to Action </a:t>
            </a:r>
            <a:r>
              <a:rPr lang="en-US" sz="1600" dirty="0" err="1"/>
              <a:t>jelas</a:t>
            </a:r>
            <a:r>
              <a:rPr lang="en-US" sz="1600" dirty="0"/>
              <a:t>: </a:t>
            </a:r>
            <a:r>
              <a:rPr lang="en-US" sz="1600" dirty="0" err="1"/>
              <a:t>Tombol</a:t>
            </a:r>
            <a:r>
              <a:rPr lang="en-US" sz="1600" dirty="0"/>
              <a:t> “</a:t>
            </a:r>
            <a:r>
              <a:rPr lang="en-US" sz="1600" dirty="0" err="1"/>
              <a:t>Beli</a:t>
            </a:r>
            <a:r>
              <a:rPr lang="en-US" sz="1600" dirty="0"/>
              <a:t> </a:t>
            </a:r>
            <a:r>
              <a:rPr lang="en-US" sz="1600" dirty="0" err="1"/>
              <a:t>Sekarang</a:t>
            </a:r>
            <a:r>
              <a:rPr lang="en-US" sz="1600" dirty="0"/>
              <a:t>”, “</a:t>
            </a:r>
            <a:r>
              <a:rPr lang="en-US" sz="1600" dirty="0" err="1"/>
              <a:t>Hubungi</a:t>
            </a:r>
            <a:r>
              <a:rPr lang="en-US" sz="1600" dirty="0"/>
              <a:t> WA”, </a:t>
            </a:r>
            <a:r>
              <a:rPr lang="en-US" sz="1600" dirty="0" err="1"/>
              <a:t>atau</a:t>
            </a:r>
            <a:r>
              <a:rPr lang="en-US" sz="1600" dirty="0"/>
              <a:t> “</a:t>
            </a:r>
            <a:r>
              <a:rPr lang="en-US" sz="1600" dirty="0" err="1"/>
              <a:t>Coba</a:t>
            </a:r>
            <a:r>
              <a:rPr lang="en-US" sz="1600" dirty="0"/>
              <a:t> Gratis” yang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menonjol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Akses</a:t>
            </a:r>
            <a:r>
              <a:rPr lang="en-US" sz="1600" dirty="0" smtClean="0"/>
              <a:t> </a:t>
            </a:r>
            <a:r>
              <a:rPr lang="en-US" sz="1600" dirty="0" err="1"/>
              <a:t>mudah</a:t>
            </a:r>
            <a:r>
              <a:rPr lang="en-US" sz="1600" dirty="0"/>
              <a:t>: </a:t>
            </a:r>
            <a:r>
              <a:rPr lang="en-US" sz="1600" dirty="0" err="1"/>
              <a:t>Nomor</a:t>
            </a:r>
            <a:r>
              <a:rPr lang="en-US" sz="1600" dirty="0"/>
              <a:t> WA, </a:t>
            </a:r>
            <a:r>
              <a:rPr lang="en-US" sz="1600" dirty="0" err="1"/>
              <a:t>alamat</a:t>
            </a:r>
            <a:r>
              <a:rPr lang="en-US" sz="1600" dirty="0"/>
              <a:t> </a:t>
            </a:r>
            <a:r>
              <a:rPr lang="en-US" sz="1600" dirty="0" err="1"/>
              <a:t>toko</a:t>
            </a:r>
            <a:r>
              <a:rPr lang="en-US" sz="1600" dirty="0"/>
              <a:t>, link </a:t>
            </a:r>
            <a:r>
              <a:rPr lang="en-US" sz="1600" dirty="0" err="1"/>
              <a:t>pembelian</a:t>
            </a:r>
            <a:r>
              <a:rPr lang="en-US" sz="1600" dirty="0"/>
              <a:t>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di </a:t>
            </a:r>
            <a:r>
              <a:rPr lang="en-US" sz="1600" dirty="0" err="1"/>
              <a:t>materi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Follow-up</a:t>
            </a:r>
            <a:r>
              <a:rPr lang="en-US" sz="1600" dirty="0"/>
              <a:t>: </a:t>
            </a:r>
            <a:r>
              <a:rPr lang="en-US" sz="1600" dirty="0" err="1"/>
              <a:t>Mengirim</a:t>
            </a:r>
            <a:r>
              <a:rPr lang="en-US" sz="1600" dirty="0"/>
              <a:t> reminder via WhatsApp </a:t>
            </a:r>
            <a:r>
              <a:rPr lang="en-US" sz="1600" dirty="0" err="1"/>
              <a:t>atau</a:t>
            </a:r>
            <a:r>
              <a:rPr lang="en-US" sz="1600" dirty="0"/>
              <a:t> email yang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target</a:t>
            </a:r>
            <a:r>
              <a:rPr lang="en-US" sz="1600" dirty="0" smtClean="0"/>
              <a:t>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Promo </a:t>
            </a:r>
            <a:r>
              <a:rPr lang="en-US" sz="1600" dirty="0" err="1"/>
              <a:t>berbatas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: </a:t>
            </a:r>
            <a:r>
              <a:rPr lang="en-US" sz="1600" dirty="0" err="1"/>
              <a:t>Menampilkan</a:t>
            </a:r>
            <a:r>
              <a:rPr lang="en-US" sz="1600" dirty="0"/>
              <a:t> countdown timer di situs </a:t>
            </a:r>
            <a:r>
              <a:rPr lang="en-US" sz="1600" dirty="0" err="1"/>
              <a:t>atau</a:t>
            </a:r>
            <a:r>
              <a:rPr lang="en-US" sz="1600" dirty="0"/>
              <a:t> poster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err="1" smtClean="0"/>
              <a:t>Disini</a:t>
            </a:r>
            <a:r>
              <a:rPr lang="en-US" sz="1600" dirty="0" smtClean="0"/>
              <a:t> </a:t>
            </a:r>
            <a:r>
              <a:rPr lang="en-US" sz="1600" dirty="0" err="1"/>
              <a:t>visibilitas</a:t>
            </a:r>
            <a:r>
              <a:rPr lang="en-US" sz="1600" dirty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soal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,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di </a:t>
            </a:r>
            <a:r>
              <a:rPr lang="en-US" sz="1600" dirty="0" err="1"/>
              <a:t>saat</a:t>
            </a:r>
            <a:r>
              <a:rPr lang="en-US" sz="1600" dirty="0"/>
              <a:t> yang </a:t>
            </a:r>
            <a:r>
              <a:rPr lang="en-US" sz="1600" dirty="0" err="1"/>
              <a:t>tepat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memicu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tingkat</a:t>
            </a:r>
            <a:r>
              <a:rPr lang="en-US" sz="1600" dirty="0"/>
              <a:t> </a:t>
            </a:r>
            <a:r>
              <a:rPr lang="en-US" sz="1600" dirty="0" err="1"/>
              <a:t>visibilitas</a:t>
            </a:r>
            <a:r>
              <a:rPr lang="en-US" sz="1600" dirty="0"/>
              <a:t> yang </a:t>
            </a:r>
            <a:r>
              <a:rPr lang="en-US" sz="1600" dirty="0" err="1"/>
              <a:t>memadai</a:t>
            </a:r>
            <a:r>
              <a:rPr lang="en-US" sz="1600" dirty="0"/>
              <a:t>, brand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tenggelam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keramaian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sulit</a:t>
            </a:r>
            <a:r>
              <a:rPr lang="en-US" sz="1600" dirty="0"/>
              <a:t> </a:t>
            </a:r>
            <a:r>
              <a:rPr lang="en-US" sz="1600" dirty="0" err="1"/>
              <a:t>dikenal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potensial</a:t>
            </a:r>
            <a:r>
              <a:rPr lang="en-US" sz="1600" dirty="0"/>
              <a:t>.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visibilitas</a:t>
            </a:r>
            <a:r>
              <a:rPr lang="en-US" sz="1600" dirty="0"/>
              <a:t>,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r>
              <a:rPr lang="en-US" sz="1600" b="1" dirty="0" smtClean="0"/>
              <a:t>1. </a:t>
            </a:r>
            <a:r>
              <a:rPr lang="en-US" sz="1600" b="1" dirty="0" err="1" smtClean="0"/>
              <a:t>Meningkatkan</a:t>
            </a:r>
            <a:r>
              <a:rPr lang="en-US" sz="1600" b="1" dirty="0" smtClean="0"/>
              <a:t> </a:t>
            </a:r>
            <a:r>
              <a:rPr lang="en-US" sz="1600" b="1" dirty="0"/>
              <a:t>brand awareness</a:t>
            </a:r>
            <a:endParaRPr lang="en-US" sz="1600" dirty="0"/>
          </a:p>
          <a:p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orang </a:t>
            </a:r>
            <a:r>
              <a:rPr lang="en-US" sz="1600" dirty="0" err="1"/>
              <a:t>melihat</a:t>
            </a:r>
            <a:r>
              <a:rPr lang="en-US" sz="1600" dirty="0"/>
              <a:t> brand </a:t>
            </a:r>
            <a:r>
              <a:rPr lang="en-US" sz="1600" dirty="0" err="1"/>
              <a:t>kamu</a:t>
            </a:r>
            <a:r>
              <a:rPr lang="en-US" sz="1600" dirty="0"/>
              <a:t>,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kemungkinan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mengenalnya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.</a:t>
            </a:r>
          </a:p>
          <a:p>
            <a:r>
              <a:rPr lang="en-US" sz="1600" b="1" dirty="0" smtClean="0"/>
              <a:t>2. </a:t>
            </a:r>
            <a:r>
              <a:rPr lang="en-US" sz="1600" b="1" dirty="0" err="1" smtClean="0"/>
              <a:t>Memenangkan</a:t>
            </a:r>
            <a:r>
              <a:rPr lang="en-US" sz="1600" b="1" dirty="0" smtClean="0"/>
              <a:t> </a:t>
            </a:r>
            <a:r>
              <a:rPr lang="en-US" sz="1600" b="1" dirty="0" err="1"/>
              <a:t>kepercayaan</a:t>
            </a:r>
            <a:r>
              <a:rPr lang="en-US" sz="1600" b="1" dirty="0"/>
              <a:t> </a:t>
            </a:r>
            <a:r>
              <a:rPr lang="en-US" sz="1600" b="1" dirty="0" err="1"/>
              <a:t>pelanggan</a:t>
            </a:r>
            <a:endParaRPr lang="en-US" sz="1600" dirty="0"/>
          </a:p>
          <a:p>
            <a:r>
              <a:rPr lang="en-US" sz="1600" dirty="0" err="1"/>
              <a:t>Visibilitas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memenangkan</a:t>
            </a:r>
            <a:r>
              <a:rPr lang="en-US" sz="1600" dirty="0"/>
              <a:t> </a:t>
            </a:r>
            <a:r>
              <a:rPr lang="en-US" sz="1600" dirty="0" err="1"/>
              <a:t>kepercayaan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percaya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brand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dikenal</a:t>
            </a:r>
            <a:r>
              <a:rPr lang="en-US" sz="1600" dirty="0"/>
              <a:t>.</a:t>
            </a:r>
          </a:p>
          <a:p>
            <a:r>
              <a:rPr lang="en-US" sz="1600" b="1" dirty="0" smtClean="0"/>
              <a:t>3. </a:t>
            </a:r>
            <a:r>
              <a:rPr lang="en-US" sz="1600" b="1" dirty="0" err="1" smtClean="0"/>
              <a:t>Meningkatkan</a:t>
            </a:r>
            <a:r>
              <a:rPr lang="en-US" sz="1600" b="1" dirty="0" smtClean="0"/>
              <a:t> </a:t>
            </a:r>
            <a:r>
              <a:rPr lang="en-US" sz="1600" b="1" dirty="0" err="1"/>
              <a:t>penjualan</a:t>
            </a:r>
            <a:endParaRPr lang="en-US" sz="1600" dirty="0"/>
          </a:p>
          <a:p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,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peluang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menjual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.</a:t>
            </a:r>
          </a:p>
          <a:p>
            <a:pPr defTabSz="685800">
              <a:defRPr/>
            </a:pP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9167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Cara </a:t>
            </a:r>
            <a:r>
              <a:rPr lang="en-US" sz="1600" b="1" dirty="0" err="1"/>
              <a:t>Menyampaikan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Target </a:t>
            </a:r>
            <a:r>
              <a:rPr lang="en-US" sz="1600" b="1" dirty="0" err="1" smtClean="0"/>
              <a:t>Pasar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/>
              <a:t>1. </a:t>
            </a:r>
            <a:r>
              <a:rPr lang="en-US" sz="1600" b="1" dirty="0" err="1"/>
              <a:t>Hubungan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Pelanggan</a:t>
            </a:r>
            <a:r>
              <a:rPr lang="en-US" sz="1600" b="1" dirty="0"/>
              <a:t> (Customer Relationship)</a:t>
            </a:r>
          </a:p>
          <a:p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mencakup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membangun</a:t>
            </a:r>
            <a:r>
              <a:rPr lang="en-US" sz="1600" dirty="0"/>
              <a:t>, </a:t>
            </a:r>
            <a:r>
              <a:rPr lang="en-US" sz="1600" dirty="0" err="1"/>
              <a:t>menjaga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memperkuat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emosional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fungsional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. </a:t>
            </a:r>
            <a:r>
              <a:rPr lang="en-US" sz="1600" dirty="0" err="1"/>
              <a:t>Implementasinya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responsif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 di media </a:t>
            </a:r>
            <a:r>
              <a:rPr lang="en-US" sz="1600" dirty="0" err="1"/>
              <a:t>sosial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Program </a:t>
            </a:r>
            <a:r>
              <a:rPr lang="en-US" sz="1600" dirty="0" err="1"/>
              <a:t>loyalitas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penghargaan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Respon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keluhan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Human touch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(</a:t>
            </a:r>
            <a:r>
              <a:rPr lang="en-US" sz="1600" dirty="0" err="1"/>
              <a:t>ramah</a:t>
            </a:r>
            <a:r>
              <a:rPr lang="en-US" sz="1600" dirty="0"/>
              <a:t>, personal, </a:t>
            </a:r>
            <a:r>
              <a:rPr lang="en-US" sz="1600" dirty="0" err="1"/>
              <a:t>bernilai</a:t>
            </a:r>
            <a:r>
              <a:rPr lang="en-US" sz="1600" dirty="0"/>
              <a:t>)</a:t>
            </a:r>
          </a:p>
          <a:p>
            <a:r>
              <a:rPr lang="en-US" sz="1600" b="1" dirty="0" err="1"/>
              <a:t>Tujuannya</a:t>
            </a:r>
            <a:r>
              <a:rPr lang="en-US" sz="1600" dirty="0"/>
              <a:t>: </a:t>
            </a:r>
            <a:r>
              <a:rPr lang="en-US" sz="1600" dirty="0" err="1"/>
              <a:t>Menumbuhkan</a:t>
            </a:r>
            <a:r>
              <a:rPr lang="en-US" sz="1600" dirty="0"/>
              <a:t> </a:t>
            </a:r>
            <a:r>
              <a:rPr lang="en-US" sz="1600" dirty="0" err="1"/>
              <a:t>kepercayaan</a:t>
            </a:r>
            <a:r>
              <a:rPr lang="en-US" sz="1600" dirty="0"/>
              <a:t>, </a:t>
            </a:r>
            <a:r>
              <a:rPr lang="en-US" sz="1600" dirty="0" err="1"/>
              <a:t>loyalitas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word of mouth </a:t>
            </a:r>
            <a:r>
              <a:rPr lang="en-US" sz="1600" dirty="0" err="1"/>
              <a:t>positif</a:t>
            </a:r>
            <a:r>
              <a:rPr lang="en-US" sz="1600" dirty="0"/>
              <a:t>.</a:t>
            </a:r>
          </a:p>
          <a:p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909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Cara </a:t>
            </a:r>
            <a:r>
              <a:rPr lang="en-US" sz="1600" b="1" dirty="0" err="1"/>
              <a:t>Menyampaikan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Target </a:t>
            </a:r>
            <a:r>
              <a:rPr lang="en-US" sz="1600" b="1" dirty="0" err="1" smtClean="0"/>
              <a:t>Pasar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/>
              <a:t>2. </a:t>
            </a:r>
            <a:r>
              <a:rPr lang="en-US" sz="1600" b="1" dirty="0" err="1"/>
              <a:t>Saluran</a:t>
            </a:r>
            <a:r>
              <a:rPr lang="en-US" sz="1600" b="1" dirty="0"/>
              <a:t> (Channel)</a:t>
            </a:r>
          </a:p>
          <a:p>
            <a:r>
              <a:rPr lang="en-US" sz="1600" dirty="0" err="1"/>
              <a:t>Saluran</a:t>
            </a:r>
            <a:r>
              <a:rPr lang="en-US" sz="1600" dirty="0"/>
              <a:t> </a:t>
            </a:r>
            <a:r>
              <a:rPr lang="en-US" sz="1600" dirty="0" err="1"/>
              <a:t>merujuk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media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jalur</a:t>
            </a:r>
            <a:r>
              <a:rPr lang="en-US" sz="1600" dirty="0"/>
              <a:t> </a:t>
            </a:r>
            <a:r>
              <a:rPr lang="en-US" sz="1600" dirty="0" err="1"/>
              <a:t>distribusi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menjangkau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.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Saluran</a:t>
            </a:r>
            <a:r>
              <a:rPr lang="en-US" sz="1600" b="1" dirty="0"/>
              <a:t> Online</a:t>
            </a:r>
            <a:r>
              <a:rPr lang="en-US" sz="1600" dirty="0"/>
              <a:t>: Website, media </a:t>
            </a:r>
            <a:r>
              <a:rPr lang="en-US" sz="1600" dirty="0" err="1"/>
              <a:t>sosial</a:t>
            </a:r>
            <a:r>
              <a:rPr lang="en-US" sz="1600" dirty="0"/>
              <a:t>, marketplace, </a:t>
            </a:r>
            <a:r>
              <a:rPr lang="en-US" sz="1600" dirty="0" err="1"/>
              <a:t>iklan</a:t>
            </a:r>
            <a:r>
              <a:rPr lang="en-US" sz="1600" dirty="0"/>
              <a:t> digital, email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Saluran</a:t>
            </a:r>
            <a:r>
              <a:rPr lang="en-US" sz="1600" b="1" dirty="0"/>
              <a:t> Offline</a:t>
            </a:r>
            <a:r>
              <a:rPr lang="en-US" sz="1600" dirty="0"/>
              <a:t>: </a:t>
            </a:r>
            <a:r>
              <a:rPr lang="en-US" sz="1600" dirty="0" err="1"/>
              <a:t>Brosur</a:t>
            </a:r>
            <a:r>
              <a:rPr lang="en-US" sz="1600" dirty="0"/>
              <a:t>, </a:t>
            </a:r>
            <a:r>
              <a:rPr lang="en-US" sz="1600" dirty="0" err="1"/>
              <a:t>spanduk</a:t>
            </a:r>
            <a:r>
              <a:rPr lang="en-US" sz="1600" dirty="0"/>
              <a:t>, </a:t>
            </a:r>
            <a:r>
              <a:rPr lang="en-US" sz="1600" dirty="0" err="1"/>
              <a:t>toko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, door-to-door, event, POS (point of sales)</a:t>
            </a:r>
          </a:p>
          <a:p>
            <a:r>
              <a:rPr lang="en-US" sz="1600" b="1" dirty="0" err="1"/>
              <a:t>Tujuannya</a:t>
            </a:r>
            <a:r>
              <a:rPr lang="en-US" sz="1600" dirty="0"/>
              <a:t>: </a:t>
            </a:r>
            <a:r>
              <a:rPr lang="en-US" sz="1600" dirty="0" err="1"/>
              <a:t>Memastikan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,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diterima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media yang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gunakan</a:t>
            </a:r>
            <a:r>
              <a:rPr lang="en-US" sz="1600" dirty="0"/>
              <a:t>.</a:t>
            </a:r>
          </a:p>
          <a:p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909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59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STRATEGI </a:t>
            </a:r>
            <a:r>
              <a:rPr lang="en-US" dirty="0" smtClean="0">
                <a:solidFill>
                  <a:prstClr val="black"/>
                </a:solidFill>
              </a:rPr>
              <a:t>PENJUALAN: VISIBILITAS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8763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✅ </a:t>
            </a:r>
            <a:r>
              <a:rPr lang="en-US" sz="1600" b="1" dirty="0" err="1"/>
              <a:t>Fokus</a:t>
            </a:r>
            <a:r>
              <a:rPr lang="en-US" sz="1600" b="1" dirty="0"/>
              <a:t>:</a:t>
            </a:r>
          </a:p>
          <a:p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menyeluruh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mengelola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agar </a:t>
            </a:r>
            <a:r>
              <a:rPr lang="en-US" sz="1600" dirty="0" err="1"/>
              <a:t>selaras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keseluruhan</a:t>
            </a:r>
            <a:r>
              <a:rPr lang="en-US" sz="1600" dirty="0"/>
              <a:t>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✅ </a:t>
            </a:r>
            <a:r>
              <a:rPr lang="en-US" sz="1600" b="1" dirty="0" err="1"/>
              <a:t>Ciri-Ciri</a:t>
            </a:r>
            <a:r>
              <a:rPr lang="en-US" sz="1600" b="1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b="1" dirty="0" err="1"/>
              <a:t>visi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arah</a:t>
            </a:r>
            <a:r>
              <a:rPr lang="en-US" sz="1600" b="1" dirty="0"/>
              <a:t> </a:t>
            </a:r>
            <a:r>
              <a:rPr lang="en-US" sz="1600" b="1" dirty="0" err="1"/>
              <a:t>strategis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smtClean="0"/>
              <a:t>global.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Melibatkan</a:t>
            </a:r>
            <a:r>
              <a:rPr lang="en-US" sz="1600" dirty="0" smtClean="0"/>
              <a:t> </a:t>
            </a:r>
            <a:r>
              <a:rPr lang="en-US" sz="1600" b="1" dirty="0" err="1"/>
              <a:t>alokasi</a:t>
            </a:r>
            <a:r>
              <a:rPr lang="en-US" sz="1600" b="1" dirty="0"/>
              <a:t> </a:t>
            </a:r>
            <a:r>
              <a:rPr lang="en-US" sz="1600" b="1" dirty="0" err="1"/>
              <a:t>sumber</a:t>
            </a:r>
            <a:r>
              <a:rPr lang="en-US" sz="1600" b="1" dirty="0"/>
              <a:t> </a:t>
            </a:r>
            <a:r>
              <a:rPr lang="en-US" sz="1600" b="1" dirty="0" err="1"/>
              <a:t>daya</a:t>
            </a:r>
            <a:r>
              <a:rPr lang="en-US" sz="1600" dirty="0"/>
              <a:t>, </a:t>
            </a:r>
            <a:r>
              <a:rPr lang="en-US" sz="1600" dirty="0" err="1"/>
              <a:t>ekspansi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akuisisi</a:t>
            </a:r>
            <a:r>
              <a:rPr lang="en-US" sz="1600" dirty="0"/>
              <a:t>, channel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/</a:t>
            </a:r>
            <a:r>
              <a:rPr lang="en-US" sz="1600" dirty="0" err="1" smtClean="0"/>
              <a:t>internasional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Menentukan</a:t>
            </a:r>
            <a:r>
              <a:rPr lang="en-US" sz="1600" dirty="0" smtClean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: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b="1" dirty="0" err="1"/>
              <a:t>berorientasi</a:t>
            </a:r>
            <a:r>
              <a:rPr lang="en-US" sz="1600" b="1" dirty="0"/>
              <a:t> </a:t>
            </a:r>
            <a:r>
              <a:rPr lang="en-US" sz="1600" b="1" dirty="0" err="1"/>
              <a:t>produk</a:t>
            </a:r>
            <a:r>
              <a:rPr lang="en-US" sz="1600" b="1" dirty="0"/>
              <a:t>, </a:t>
            </a:r>
            <a:r>
              <a:rPr lang="en-US" sz="1600" b="1" dirty="0" err="1"/>
              <a:t>pelanggan</a:t>
            </a:r>
            <a:r>
              <a:rPr lang="en-US" sz="1600" b="1" dirty="0"/>
              <a:t>,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solusi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/>
              <a:t>✅ </a:t>
            </a:r>
            <a:r>
              <a:rPr lang="en-US" sz="1600" b="1" dirty="0" err="1"/>
              <a:t>Contoh</a:t>
            </a:r>
            <a:r>
              <a:rPr lang="en-US" sz="1600" b="1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Perusahaan </a:t>
            </a:r>
            <a:r>
              <a:rPr lang="en-US" sz="1600" dirty="0" err="1"/>
              <a:t>otomotif</a:t>
            </a:r>
            <a:r>
              <a:rPr lang="en-US" sz="1600" dirty="0"/>
              <a:t> </a:t>
            </a:r>
            <a:r>
              <a:rPr lang="en-US" sz="1600" dirty="0" err="1"/>
              <a:t>memutuskan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divisi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segmen</a:t>
            </a:r>
            <a:r>
              <a:rPr lang="en-US" sz="1600" dirty="0"/>
              <a:t> middle-income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berbasis</a:t>
            </a:r>
            <a:r>
              <a:rPr lang="en-US" sz="1600" dirty="0"/>
              <a:t> </a:t>
            </a:r>
            <a:r>
              <a:rPr lang="en-US" sz="1600" dirty="0" err="1"/>
              <a:t>pembiayaan</a:t>
            </a:r>
            <a:r>
              <a:rPr lang="en-US" sz="1600" dirty="0"/>
              <a:t> (</a:t>
            </a:r>
            <a:r>
              <a:rPr lang="en-US" sz="1600" i="1" dirty="0"/>
              <a:t>leasing</a:t>
            </a:r>
            <a:r>
              <a:rPr lang="en-US" sz="1600" dirty="0" smtClean="0"/>
              <a:t>).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Perusahaan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pemain</a:t>
            </a:r>
            <a:r>
              <a:rPr lang="en-US" sz="1600" dirty="0"/>
              <a:t> </a:t>
            </a:r>
            <a:r>
              <a:rPr lang="en-US" sz="1600" dirty="0" err="1"/>
              <a:t>dominan</a:t>
            </a:r>
            <a:r>
              <a:rPr lang="en-US" sz="1600" dirty="0"/>
              <a:t> di Asia Tenggara </a:t>
            </a:r>
            <a:r>
              <a:rPr lang="en-US" sz="1600" dirty="0" err="1"/>
              <a:t>dalam</a:t>
            </a:r>
            <a:r>
              <a:rPr lang="en-US" sz="1600" dirty="0"/>
              <a:t> 5 </a:t>
            </a:r>
            <a:r>
              <a:rPr lang="en-US" sz="1600" dirty="0" err="1"/>
              <a:t>tahun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sales </a:t>
            </a:r>
            <a:r>
              <a:rPr lang="en-US" sz="1600" dirty="0" err="1"/>
              <a:t>diarahkan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ekspansi</a:t>
            </a:r>
            <a:r>
              <a:rPr lang="en-US" sz="1600" dirty="0"/>
              <a:t> regional.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1. STRATEGI PENJUALAN LEVEL CORPORATE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451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58334" y="980536"/>
            <a:ext cx="319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Kanvas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Model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Strategi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Visibilitas</a:t>
            </a:r>
            <a:endParaRPr lang="en-ID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334" y="1354731"/>
            <a:ext cx="7826145" cy="4306912"/>
            <a:chOff x="699250" y="1125139"/>
            <a:chExt cx="10988609" cy="5021267"/>
          </a:xfrm>
        </p:grpSpPr>
        <p:sp>
          <p:nvSpPr>
            <p:cNvPr id="62" name="Rectangle 61"/>
            <p:cNvSpPr/>
            <p:nvPr/>
          </p:nvSpPr>
          <p:spPr>
            <a:xfrm>
              <a:off x="699250" y="1142996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86638" y="1142997"/>
              <a:ext cx="2187388" cy="185569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86638" y="2998693"/>
              <a:ext cx="2187388" cy="176156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74026" y="1142996"/>
              <a:ext cx="2187388" cy="3617259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61414" y="1142997"/>
              <a:ext cx="2187388" cy="160933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261414" y="2752332"/>
              <a:ext cx="2187388" cy="200792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448802" y="1142997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9250" y="4760256"/>
              <a:ext cx="5492000" cy="138615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91250" y="4760255"/>
              <a:ext cx="5444940" cy="138615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47" y="1288472"/>
              <a:ext cx="409030" cy="40903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250577" y="1164528"/>
              <a:ext cx="1492624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Mitra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47114" y="1162623"/>
              <a:ext cx="1608806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Aktivitas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4" name="Picture 2" descr="Image result for activities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383" y="1232715"/>
              <a:ext cx="464788" cy="46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Image result for resources icon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176" y="3088410"/>
              <a:ext cx="285695" cy="285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3299801" y="2968811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Sumber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Daya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7" name="Picture 6" descr="Image result for value propositio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771" y="1288472"/>
              <a:ext cx="327901" cy="32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5634501" y="1172721"/>
              <a:ext cx="1451252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Strategi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Yang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Dipilih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9" name="Picture 10" descr="Image result for love black ic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390" y="1323710"/>
              <a:ext cx="303316" cy="303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718618" y="1161362"/>
              <a:ext cx="1730182" cy="75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Hubungan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Dengan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Pelanggan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1" name="Picture 12" descr="Image result for partner icon bla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532" y="2757395"/>
              <a:ext cx="457205" cy="45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7837399" y="2803585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Saluran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/ Channels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3" name="Picture 14" descr="Image result for customer icon bla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544" y="1238193"/>
              <a:ext cx="424071" cy="42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9923604" y="1125139"/>
              <a:ext cx="1764255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Target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Pasar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5" name="Picture 16" descr="Image result for cost structure icon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00" y="4836394"/>
              <a:ext cx="487282" cy="48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1158802" y="4910759"/>
              <a:ext cx="25193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Struktur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Biaya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7" name="Picture 18" descr="Image result for dollar black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674" y="4860703"/>
              <a:ext cx="388609" cy="38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6697789" y="4885779"/>
              <a:ext cx="22159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Indikator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Kesuksesan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827687" y="1983354"/>
            <a:ext cx="1313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id-ID" sz="750" kern="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168" y="466182"/>
            <a:ext cx="9167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3613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19683" y="3306840"/>
            <a:ext cx="6752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cs typeface="Arial" panose="020B0604020202020204" pitchFamily="34" charset="0"/>
              </a:rPr>
              <a:t>Ubah </a:t>
            </a:r>
            <a:r>
              <a:rPr lang="en-US" dirty="0" smtClean="0">
                <a:cs typeface="Arial" panose="020B0604020202020204" pitchFamily="34" charset="0"/>
              </a:rPr>
              <a:t>Lead/</a:t>
            </a:r>
            <a:r>
              <a:rPr lang="id-ID" dirty="0" smtClean="0">
                <a:cs typeface="Arial" panose="020B0604020202020204" pitchFamily="34" charset="0"/>
              </a:rPr>
              <a:t>Prospek </a:t>
            </a:r>
            <a:r>
              <a:rPr lang="id-ID" dirty="0">
                <a:cs typeface="Arial" panose="020B0604020202020204" pitchFamily="34" charset="0"/>
              </a:rPr>
              <a:t>menjadi </a:t>
            </a:r>
            <a:r>
              <a:rPr lang="id-ID" dirty="0" smtClean="0">
                <a:cs typeface="Arial" panose="020B0604020202020204" pitchFamily="34" charset="0"/>
              </a:rPr>
              <a:t>Pelanggan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id-ID" dirty="0" smtClean="0">
                <a:cs typeface="Arial" panose="020B0604020202020204" pitchFamily="34" charset="0"/>
              </a:rPr>
              <a:t>Untuk </a:t>
            </a:r>
            <a:r>
              <a:rPr lang="id-ID" dirty="0">
                <a:cs typeface="Arial" panose="020B0604020202020204" pitchFamily="34" charset="0"/>
              </a:rPr>
              <a:t>Mengubah Prospek menjadi Pelanggan nyata melalui saluran penjualan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9683" y="1214735"/>
            <a:ext cx="523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CONVERT CUSTOMER (MENGKONVERSI PELANGGAN) 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0" y="1789356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19" name="Oval 18"/>
          <p:cNvSpPr/>
          <p:nvPr/>
        </p:nvSpPr>
        <p:spPr>
          <a:xfrm>
            <a:off x="4648200" y="1819836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343400" y="2086536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Elbow Connector 20"/>
          <p:cNvCxnSpPr>
            <a:stCxn id="18" idx="4"/>
            <a:endCxn id="19" idx="4"/>
          </p:cNvCxnSpPr>
          <p:nvPr/>
        </p:nvCxnSpPr>
        <p:spPr>
          <a:xfrm rot="16200000" flipH="1">
            <a:off x="4499610" y="1747446"/>
            <a:ext cx="30480" cy="1638300"/>
          </a:xfrm>
          <a:prstGeom prst="bentConnector3">
            <a:avLst>
              <a:gd name="adj1" fmla="val 8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3012" y="2817605"/>
            <a:ext cx="186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Traffic Generation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61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2. STRATEGI </a:t>
            </a:r>
            <a:r>
              <a:rPr lang="en-US" dirty="0" smtClean="0">
                <a:solidFill>
                  <a:prstClr val="black"/>
                </a:solidFill>
              </a:rPr>
              <a:t>PENJUALAN: TRAFFIC GENERATION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Kerangka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Kerja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Traffic Generation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2171700"/>
            <a:ext cx="3551723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15631" y="22071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015630" y="35787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Saluran</a:t>
            </a:r>
            <a:r>
              <a:rPr lang="en-US" sz="1600" dirty="0" smtClean="0"/>
              <a:t> (Channel)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384538" y="2171700"/>
            <a:ext cx="2007019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2231680"/>
            <a:ext cx="355172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Strategi</a:t>
            </a:r>
            <a:r>
              <a:rPr lang="en-US" sz="1100" dirty="0" smtClean="0"/>
              <a:t> </a:t>
            </a:r>
            <a:r>
              <a:rPr lang="en-US" sz="1100" dirty="0" err="1" smtClean="0"/>
              <a:t>Penjualan</a:t>
            </a:r>
            <a:r>
              <a:rPr lang="en-US" sz="1100" dirty="0" smtClean="0"/>
              <a:t> </a:t>
            </a:r>
            <a:r>
              <a:rPr lang="en-US" sz="1100" dirty="0" err="1" smtClean="0"/>
              <a:t>Langsung</a:t>
            </a:r>
            <a:r>
              <a:rPr lang="en-US" sz="1100" dirty="0" smtClean="0"/>
              <a:t> Dan </a:t>
            </a:r>
            <a:r>
              <a:rPr lang="en-US" sz="1100" dirty="0" err="1" smtClean="0"/>
              <a:t>Penjualan</a:t>
            </a:r>
            <a:r>
              <a:rPr lang="en-US" sz="1100" dirty="0" smtClean="0"/>
              <a:t> </a:t>
            </a:r>
            <a:r>
              <a:rPr lang="en-US" sz="1100" dirty="0" err="1" smtClean="0"/>
              <a:t>Tidak</a:t>
            </a:r>
            <a:r>
              <a:rPr lang="en-US" sz="1100" dirty="0" smtClean="0"/>
              <a:t> </a:t>
            </a:r>
            <a:r>
              <a:rPr lang="en-US" sz="1100" dirty="0" err="1" smtClean="0"/>
              <a:t>Langsung</a:t>
            </a: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PROGRAM TRAFFIC GENERATION: </a:t>
            </a:r>
            <a:r>
              <a:rPr lang="en-US" sz="1100" dirty="0" err="1" smtClean="0"/>
              <a:t>Membuat</a:t>
            </a:r>
            <a:r>
              <a:rPr lang="en-US" sz="1100" dirty="0" smtClean="0"/>
              <a:t> Program-Program </a:t>
            </a:r>
            <a:r>
              <a:rPr lang="en-US" sz="1100" dirty="0" err="1" smtClean="0"/>
              <a:t>Berdasarkan</a:t>
            </a:r>
            <a:r>
              <a:rPr lang="en-US" sz="1100" dirty="0" smtClean="0"/>
              <a:t> Product Life Cycle </a:t>
            </a:r>
            <a:r>
              <a:rPr lang="en-US" sz="1100" dirty="0" err="1" smtClean="0"/>
              <a:t>Atau</a:t>
            </a:r>
            <a:r>
              <a:rPr lang="en-US" sz="1100" dirty="0" smtClean="0"/>
              <a:t> </a:t>
            </a:r>
            <a:r>
              <a:rPr lang="en-US" sz="1100" dirty="0" err="1" smtClean="0"/>
              <a:t>Pasang-Surut</a:t>
            </a:r>
            <a:r>
              <a:rPr lang="en-US" sz="1100" dirty="0" smtClean="0"/>
              <a:t> </a:t>
            </a:r>
            <a:r>
              <a:rPr lang="en-US" sz="1100" dirty="0" err="1" smtClean="0"/>
              <a:t>Penjualan</a:t>
            </a:r>
            <a:r>
              <a:rPr lang="en-US" sz="11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Klasifikasi</a:t>
            </a:r>
            <a:r>
              <a:rPr lang="en-US" sz="1100" dirty="0" smtClean="0"/>
              <a:t> Program </a:t>
            </a:r>
            <a:r>
              <a:rPr lang="en-US" sz="1100" dirty="0" err="1" smtClean="0"/>
              <a:t>Berdasarkan</a:t>
            </a:r>
            <a:r>
              <a:rPr lang="en-US" sz="1100" dirty="0"/>
              <a:t> </a:t>
            </a:r>
            <a:r>
              <a:rPr lang="en-US" sz="1100" dirty="0" err="1" smtClean="0"/>
              <a:t>Tujuannya</a:t>
            </a:r>
            <a:r>
              <a:rPr lang="en-US" sz="1100" dirty="0" smtClean="0"/>
              <a:t>: Program </a:t>
            </a:r>
            <a:r>
              <a:rPr lang="en-US" sz="1100" dirty="0" err="1" smtClean="0"/>
              <a:t>Pengenalan</a:t>
            </a:r>
            <a:r>
              <a:rPr lang="en-US" sz="1100" dirty="0" smtClean="0"/>
              <a:t> </a:t>
            </a:r>
            <a:r>
              <a:rPr lang="en-US" sz="1100" dirty="0" err="1" smtClean="0"/>
              <a:t>Produk</a:t>
            </a:r>
            <a:r>
              <a:rPr lang="en-US" sz="1100" dirty="0" smtClean="0"/>
              <a:t>, Program </a:t>
            </a:r>
            <a:r>
              <a:rPr lang="en-US" sz="1100" dirty="0" err="1" smtClean="0"/>
              <a:t>Menghabiskan</a:t>
            </a:r>
            <a:r>
              <a:rPr lang="en-US" sz="1100" dirty="0" smtClean="0"/>
              <a:t> Stok, Program </a:t>
            </a:r>
            <a:r>
              <a:rPr lang="en-US" sz="1100" dirty="0" err="1" smtClean="0"/>
              <a:t>Meningkatkan</a:t>
            </a:r>
            <a:r>
              <a:rPr lang="en-US" sz="1100" dirty="0" smtClean="0"/>
              <a:t> </a:t>
            </a:r>
            <a:r>
              <a:rPr lang="en-US" sz="1100" dirty="0" err="1" smtClean="0"/>
              <a:t>Penjualan</a:t>
            </a:r>
            <a:r>
              <a:rPr lang="en-US" sz="1100" dirty="0" smtClean="0"/>
              <a:t> (Program </a:t>
            </a:r>
            <a:r>
              <a:rPr lang="en-US" sz="1100" dirty="0" err="1" smtClean="0"/>
              <a:t>Tanggal</a:t>
            </a:r>
            <a:r>
              <a:rPr lang="en-US" sz="1100" dirty="0" smtClean="0"/>
              <a:t> Muda, Program </a:t>
            </a:r>
            <a:r>
              <a:rPr lang="en-US" sz="1100" dirty="0" err="1" smtClean="0"/>
              <a:t>Tanggal</a:t>
            </a:r>
            <a:r>
              <a:rPr lang="en-US" sz="1100" dirty="0" smtClean="0"/>
              <a:t> </a:t>
            </a:r>
            <a:r>
              <a:rPr lang="en-US" sz="1100" dirty="0" err="1" smtClean="0"/>
              <a:t>Tua</a:t>
            </a:r>
            <a:r>
              <a:rPr lang="en-US" sz="1100" dirty="0" smtClean="0"/>
              <a:t>, Program Event-Event </a:t>
            </a:r>
            <a:r>
              <a:rPr lang="en-US" sz="1100" dirty="0" err="1" smtClean="0"/>
              <a:t>Besar</a:t>
            </a:r>
            <a:r>
              <a:rPr lang="en-US" sz="1100" dirty="0" smtClean="0"/>
              <a:t>, Program Hari-Hari </a:t>
            </a:r>
            <a:r>
              <a:rPr lang="en-US" sz="1100" dirty="0" err="1" smtClean="0"/>
              <a:t>Besar</a:t>
            </a:r>
            <a:r>
              <a:rPr lang="en-US" sz="1100" dirty="0" smtClean="0"/>
              <a:t>), Program </a:t>
            </a:r>
            <a:r>
              <a:rPr lang="en-US" sz="1100" dirty="0" err="1" smtClean="0"/>
              <a:t>Mengusir</a:t>
            </a:r>
            <a:r>
              <a:rPr lang="en-US" sz="1100" dirty="0" smtClean="0"/>
              <a:t> </a:t>
            </a:r>
            <a:r>
              <a:rPr lang="en-US" sz="1100" dirty="0" err="1" smtClean="0"/>
              <a:t>Kebosanan</a:t>
            </a:r>
            <a:r>
              <a:rPr lang="en-US" sz="11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Contoh</a:t>
            </a:r>
            <a:r>
              <a:rPr lang="en-US" sz="1100" dirty="0" smtClean="0"/>
              <a:t> Program-Program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err="1" smtClean="0"/>
              <a:t>Hadiah</a:t>
            </a:r>
            <a:r>
              <a:rPr lang="en-US" sz="1000" dirty="0" smtClean="0"/>
              <a:t>/</a:t>
            </a:r>
            <a:r>
              <a:rPr lang="en-US" sz="1000" dirty="0" err="1" smtClean="0"/>
              <a:t>Suvenir</a:t>
            </a:r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000" dirty="0" err="1" smtClean="0"/>
              <a:t>Harga</a:t>
            </a:r>
            <a:r>
              <a:rPr lang="en-US" sz="1000" dirty="0" smtClean="0"/>
              <a:t> </a:t>
            </a:r>
            <a:r>
              <a:rPr lang="en-US" sz="1000" dirty="0" err="1" smtClean="0"/>
              <a:t>Spesial</a:t>
            </a:r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000" dirty="0" err="1" smtClean="0"/>
              <a:t>Beli</a:t>
            </a:r>
            <a:r>
              <a:rPr lang="en-US" sz="1000" dirty="0"/>
              <a:t> </a:t>
            </a:r>
            <a:r>
              <a:rPr lang="en-US" sz="1000" dirty="0" err="1" smtClean="0"/>
              <a:t>Tiga</a:t>
            </a:r>
            <a:r>
              <a:rPr lang="en-US" sz="1000" dirty="0" smtClean="0"/>
              <a:t> Gratis </a:t>
            </a:r>
            <a:r>
              <a:rPr lang="en-US" sz="1000" dirty="0" err="1" smtClean="0"/>
              <a:t>Satu</a:t>
            </a:r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000" dirty="0" err="1" smtClean="0"/>
              <a:t>Beli</a:t>
            </a:r>
            <a:r>
              <a:rPr lang="en-US" sz="1000" dirty="0" smtClean="0"/>
              <a:t> </a:t>
            </a:r>
            <a:r>
              <a:rPr lang="en-US" sz="1000" dirty="0" err="1" smtClean="0"/>
              <a:t>Paket</a:t>
            </a:r>
            <a:r>
              <a:rPr lang="en-US" sz="1000" dirty="0" smtClean="0"/>
              <a:t> </a:t>
            </a:r>
            <a:r>
              <a:rPr lang="en-US" sz="1000" dirty="0" err="1" smtClean="0"/>
              <a:t>Murah</a:t>
            </a:r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Jam </a:t>
            </a:r>
            <a:r>
              <a:rPr lang="en-US" sz="1000" dirty="0" err="1" smtClean="0"/>
              <a:t>Spesial</a:t>
            </a:r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Hari </a:t>
            </a:r>
            <a:r>
              <a:rPr lang="en-US" sz="1000" dirty="0" err="1" smtClean="0"/>
              <a:t>Spesial</a:t>
            </a:r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Event </a:t>
            </a:r>
            <a:r>
              <a:rPr lang="en-US" sz="1000" dirty="0" err="1" smtClean="0"/>
              <a:t>Spesial</a:t>
            </a:r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Nama </a:t>
            </a:r>
            <a:r>
              <a:rPr lang="en-US" sz="1000" dirty="0" err="1" smtClean="0"/>
              <a:t>Spesial</a:t>
            </a:r>
            <a:endParaRPr lang="en-US" sz="1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72848" y="1795041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6523" y="1791690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27415" y="3023162"/>
            <a:ext cx="1921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GOAL YANG INGIN DICAPAI DAN TARGET PASAR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168" y="466182"/>
            <a:ext cx="901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61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2. STRATEGI </a:t>
            </a:r>
            <a:r>
              <a:rPr lang="en-US" dirty="0" smtClean="0">
                <a:solidFill>
                  <a:prstClr val="black"/>
                </a:solidFill>
              </a:rPr>
              <a:t>PENJUALAN: TRAFFIC GENERATION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 </a:t>
            </a:r>
            <a:r>
              <a:rPr lang="en-US" sz="1600" dirty="0"/>
              <a:t>Traffic Generation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implementasi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yang </a:t>
            </a:r>
            <a:r>
              <a:rPr lang="en-US" sz="1600" dirty="0" err="1"/>
              <a:t>dirancang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/>
              <a:t>menarik</a:t>
            </a:r>
            <a:r>
              <a:rPr lang="en-US" sz="1600" b="1" dirty="0"/>
              <a:t> </a:t>
            </a:r>
            <a:r>
              <a:rPr lang="en-US" sz="1600" b="1" dirty="0" err="1"/>
              <a:t>kunjungan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b="1" dirty="0" err="1"/>
              <a:t>titik</a:t>
            </a:r>
            <a:r>
              <a:rPr lang="en-US" sz="1600" b="1" dirty="0"/>
              <a:t> </a:t>
            </a:r>
            <a:r>
              <a:rPr lang="en-US" sz="1600" b="1" dirty="0" err="1"/>
              <a:t>penjualan</a:t>
            </a:r>
            <a:r>
              <a:rPr lang="en-US" sz="1600" dirty="0"/>
              <a:t> (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toko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, booth </a:t>
            </a:r>
            <a:r>
              <a:rPr lang="en-US" sz="1600" dirty="0" err="1"/>
              <a:t>pameran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outlet)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b="1" dirty="0"/>
              <a:t>platform digital</a:t>
            </a:r>
            <a:r>
              <a:rPr lang="en-US" sz="1600" dirty="0"/>
              <a:t> (</a:t>
            </a:r>
            <a:r>
              <a:rPr lang="en-US" sz="1600" dirty="0" err="1"/>
              <a:t>seperti</a:t>
            </a:r>
            <a:r>
              <a:rPr lang="en-US" sz="1600" dirty="0"/>
              <a:t> website, marketplace, </a:t>
            </a:r>
            <a:r>
              <a:rPr lang="en-US" sz="1600" dirty="0" err="1"/>
              <a:t>atau</a:t>
            </a:r>
            <a:r>
              <a:rPr lang="en-US" sz="1600" dirty="0"/>
              <a:t> media </a:t>
            </a:r>
            <a:r>
              <a:rPr lang="en-US" sz="1600" dirty="0" err="1"/>
              <a:t>sosial</a:t>
            </a:r>
            <a:r>
              <a:rPr lang="en-US" sz="1600" dirty="0" smtClean="0"/>
              <a:t>).</a:t>
            </a:r>
          </a:p>
          <a:p>
            <a:endParaRPr lang="en-US" sz="1600" dirty="0"/>
          </a:p>
          <a:p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utamanya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/>
              <a:t>meningkatkan</a:t>
            </a:r>
            <a:r>
              <a:rPr lang="en-US" sz="1600" b="1" dirty="0"/>
              <a:t> </a:t>
            </a:r>
            <a:r>
              <a:rPr lang="en-US" sz="1600" b="1" dirty="0" err="1"/>
              <a:t>jumlah</a:t>
            </a:r>
            <a:r>
              <a:rPr lang="en-US" sz="1600" b="1" dirty="0"/>
              <a:t> </a:t>
            </a:r>
            <a:r>
              <a:rPr lang="en-US" sz="1600" b="1" dirty="0" err="1"/>
              <a:t>calon</a:t>
            </a:r>
            <a:r>
              <a:rPr lang="en-US" sz="1600" b="1" dirty="0"/>
              <a:t> </a:t>
            </a:r>
            <a:r>
              <a:rPr lang="en-US" sz="1600" b="1" dirty="0" err="1"/>
              <a:t>pelanggan</a:t>
            </a:r>
            <a:r>
              <a:rPr lang="en-US" sz="1600" b="1" dirty="0"/>
              <a:t> </a:t>
            </a:r>
            <a:r>
              <a:rPr lang="en-US" sz="1600" b="1" dirty="0" err="1"/>
              <a:t>baru</a:t>
            </a:r>
            <a:r>
              <a:rPr lang="en-US" sz="1600" dirty="0"/>
              <a:t> yang </a:t>
            </a:r>
            <a:r>
              <a:rPr lang="en-US" sz="1600" dirty="0" err="1"/>
              <a:t>datang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berinteraksi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akhirnya</a:t>
            </a:r>
            <a:r>
              <a:rPr lang="en-US" sz="1600" dirty="0"/>
              <a:t> </a:t>
            </a:r>
            <a:r>
              <a:rPr lang="en-US" sz="1600" dirty="0" err="1"/>
              <a:t>berkontribusi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b="1" dirty="0" err="1"/>
              <a:t>penjualan</a:t>
            </a:r>
            <a:r>
              <a:rPr lang="en-US" sz="1600" b="1" dirty="0"/>
              <a:t>, brand awareness,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loyalitas</a:t>
            </a:r>
            <a:r>
              <a:rPr lang="en-US" sz="1600" b="1" dirty="0"/>
              <a:t> </a:t>
            </a:r>
            <a:r>
              <a:rPr lang="en-US" sz="1600" b="1" dirty="0" err="1"/>
              <a:t>pelanggan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Dengan</a:t>
            </a:r>
            <a:r>
              <a:rPr lang="en-US" sz="1600" dirty="0"/>
              <a:t> kata lain, </a:t>
            </a:r>
            <a:r>
              <a:rPr lang="en-US" sz="1600" b="1" dirty="0"/>
              <a:t>Traffic Generation </a:t>
            </a:r>
            <a:r>
              <a:rPr lang="en-US" sz="1600" b="1" dirty="0" err="1"/>
              <a:t>adalah</a:t>
            </a:r>
            <a:r>
              <a:rPr lang="en-US" sz="1600" b="1" dirty="0"/>
              <a:t> proses “</a:t>
            </a:r>
            <a:r>
              <a:rPr lang="en-US" sz="1600" b="1" dirty="0" err="1"/>
              <a:t>mengundang</a:t>
            </a:r>
            <a:r>
              <a:rPr lang="en-US" sz="1600" b="1" dirty="0"/>
              <a:t>” </a:t>
            </a:r>
            <a:r>
              <a:rPr lang="en-US" sz="1600" b="1" dirty="0" err="1"/>
              <a:t>pelanggan</a:t>
            </a:r>
            <a:r>
              <a:rPr lang="en-US" sz="1600" b="1" dirty="0"/>
              <a:t> agar </a:t>
            </a:r>
            <a:r>
              <a:rPr lang="en-US" sz="1600" b="1" dirty="0" err="1"/>
              <a:t>datang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peluang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b="1" dirty="0" err="1"/>
              <a:t>konversi</a:t>
            </a:r>
            <a:r>
              <a:rPr lang="en-US" sz="1600" b="1" dirty="0"/>
              <a:t> </a:t>
            </a:r>
            <a:r>
              <a:rPr lang="en-US" sz="1600" b="1" dirty="0" err="1"/>
              <a:t>menjadi</a:t>
            </a:r>
            <a:r>
              <a:rPr lang="en-US" sz="1600" b="1" dirty="0"/>
              <a:t> </a:t>
            </a:r>
            <a:r>
              <a:rPr lang="en-US" sz="1600" b="1" dirty="0" err="1"/>
              <a:t>pembeli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61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2. STRATEGI </a:t>
            </a:r>
            <a:r>
              <a:rPr lang="en-US" dirty="0" smtClean="0">
                <a:solidFill>
                  <a:prstClr val="black"/>
                </a:solidFill>
              </a:rPr>
              <a:t>PENJUALAN: TRAFFIC GENERATION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Jenis</a:t>
            </a:r>
            <a:r>
              <a:rPr lang="en-US" sz="1600" b="1" dirty="0" smtClean="0"/>
              <a:t> </a:t>
            </a:r>
            <a:r>
              <a:rPr lang="en-US" sz="1600" b="1" dirty="0" err="1"/>
              <a:t>Strategi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Penjualan</a:t>
            </a:r>
            <a:r>
              <a:rPr lang="en-US" sz="1600" b="1" dirty="0"/>
              <a:t> </a:t>
            </a:r>
            <a:r>
              <a:rPr lang="en-US" sz="1600" b="1" dirty="0" err="1"/>
              <a:t>langsung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langsung</a:t>
            </a:r>
            <a:r>
              <a:rPr lang="en-US" sz="1600" dirty="0"/>
              <a:t> — </a:t>
            </a:r>
            <a:r>
              <a:rPr lang="en-US" sz="1600" dirty="0" err="1"/>
              <a:t>tergantung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Program traffic generation</a:t>
            </a:r>
            <a:r>
              <a:rPr lang="en-US" sz="1600" dirty="0"/>
              <a:t> </a:t>
            </a:r>
            <a:r>
              <a:rPr lang="en-US" sz="1600" dirty="0" err="1"/>
              <a:t>disesuaikan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i="1" dirty="0"/>
              <a:t>product life cycle</a:t>
            </a:r>
            <a:r>
              <a:rPr lang="en-US" sz="1600" dirty="0"/>
              <a:t> (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launching, </a:t>
            </a:r>
            <a:r>
              <a:rPr lang="en-US" sz="1600" dirty="0" err="1"/>
              <a:t>stagnan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menghabiskan</a:t>
            </a:r>
            <a:r>
              <a:rPr lang="en-US" sz="1600" dirty="0"/>
              <a:t> </a:t>
            </a:r>
            <a:r>
              <a:rPr lang="en-US" sz="1600" dirty="0" err="1"/>
              <a:t>stok</a:t>
            </a:r>
            <a:r>
              <a:rPr lang="en-US" sz="1600" dirty="0"/>
              <a:t>).</a:t>
            </a:r>
          </a:p>
          <a:p>
            <a:r>
              <a:rPr lang="en-US" sz="1600" b="1" dirty="0" err="1" smtClean="0"/>
              <a:t>Klasifikasi</a:t>
            </a:r>
            <a:r>
              <a:rPr lang="en-US" sz="1600" b="1" dirty="0" smtClean="0"/>
              <a:t> </a:t>
            </a:r>
            <a:r>
              <a:rPr lang="en-US" sz="1600" b="1" dirty="0"/>
              <a:t>Program </a:t>
            </a:r>
            <a:r>
              <a:rPr lang="en-US" sz="1600" b="1" dirty="0" err="1"/>
              <a:t>Berdasarkan</a:t>
            </a:r>
            <a:r>
              <a:rPr lang="en-US" sz="1600" b="1" dirty="0"/>
              <a:t> </a:t>
            </a:r>
            <a:r>
              <a:rPr lang="en-US" sz="1600" b="1" dirty="0" err="1"/>
              <a:t>Tujuan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Pengenalan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: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Menghabiskan</a:t>
            </a:r>
            <a:r>
              <a:rPr lang="en-US" sz="1600" dirty="0"/>
              <a:t> </a:t>
            </a:r>
            <a:r>
              <a:rPr lang="en-US" sz="1600" dirty="0" err="1"/>
              <a:t>stok</a:t>
            </a:r>
            <a:r>
              <a:rPr lang="en-US" sz="1600" dirty="0"/>
              <a:t>: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cuci</a:t>
            </a:r>
            <a:r>
              <a:rPr lang="en-US" sz="1600" dirty="0"/>
              <a:t> </a:t>
            </a:r>
            <a:r>
              <a:rPr lang="en-US" sz="1600" dirty="0" err="1"/>
              <a:t>gudang</a:t>
            </a:r>
            <a:r>
              <a:rPr lang="en-US" sz="1600" dirty="0"/>
              <a:t>, clearance sale.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musiman</a:t>
            </a:r>
            <a:r>
              <a:rPr lang="en-US" sz="1600" dirty="0"/>
              <a:t>: promo Ramadhan,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, </a:t>
            </a:r>
            <a:r>
              <a:rPr lang="en-US" sz="1600" dirty="0" err="1"/>
              <a:t>gajian</a:t>
            </a:r>
            <a:r>
              <a:rPr lang="en-US" sz="1600" dirty="0"/>
              <a:t>, </a:t>
            </a:r>
            <a:r>
              <a:rPr lang="en-US" sz="1600" dirty="0" err="1"/>
              <a:t>dll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Mengusir</a:t>
            </a:r>
            <a:r>
              <a:rPr lang="en-US" sz="1600" dirty="0"/>
              <a:t> </a:t>
            </a:r>
            <a:r>
              <a:rPr lang="en-US" sz="1600" dirty="0" err="1"/>
              <a:t>kebosanan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: </a:t>
            </a:r>
            <a:r>
              <a:rPr lang="en-US" sz="1600" dirty="0" err="1"/>
              <a:t>ganti</a:t>
            </a:r>
            <a:r>
              <a:rPr lang="en-US" sz="1600" dirty="0"/>
              <a:t> </a:t>
            </a:r>
            <a:r>
              <a:rPr lang="en-US" sz="1600" dirty="0" err="1"/>
              <a:t>tema</a:t>
            </a:r>
            <a:r>
              <a:rPr lang="en-US" sz="1600" dirty="0"/>
              <a:t>, event </a:t>
            </a:r>
            <a:r>
              <a:rPr lang="en-US" sz="1600" dirty="0" err="1"/>
              <a:t>tematik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Program </a:t>
            </a:r>
            <a:r>
              <a:rPr lang="en-US" sz="1600" dirty="0" err="1"/>
              <a:t>untuk</a:t>
            </a:r>
            <a:r>
              <a:rPr lang="en-US" sz="1600" dirty="0"/>
              <a:t> target </a:t>
            </a:r>
            <a:r>
              <a:rPr lang="en-US" sz="1600" dirty="0" err="1"/>
              <a:t>segmen</a:t>
            </a:r>
            <a:r>
              <a:rPr lang="en-US" sz="1600" dirty="0"/>
              <a:t>: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muda</a:t>
            </a:r>
            <a:r>
              <a:rPr lang="en-US" sz="1600" dirty="0"/>
              <a:t> (event </a:t>
            </a:r>
            <a:r>
              <a:rPr lang="en-US" sz="1600" dirty="0" err="1"/>
              <a:t>musik</a:t>
            </a:r>
            <a:r>
              <a:rPr lang="en-US" sz="1600" dirty="0"/>
              <a:t>, promo digital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61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2. STRATEGI </a:t>
            </a:r>
            <a:r>
              <a:rPr lang="en-US" dirty="0" smtClean="0">
                <a:solidFill>
                  <a:prstClr val="black"/>
                </a:solidFill>
              </a:rPr>
              <a:t>PENJUALAN: TRAFFIC GENERATION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Contoh</a:t>
            </a:r>
            <a:r>
              <a:rPr lang="en-US" sz="1600" b="1" dirty="0" smtClean="0"/>
              <a:t> </a:t>
            </a:r>
            <a:r>
              <a:rPr lang="en-US" sz="1600" b="1" dirty="0"/>
              <a:t>Program </a:t>
            </a:r>
            <a:r>
              <a:rPr lang="en-US" sz="1600" b="1" dirty="0" err="1"/>
              <a:t>Nyata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Hadiah</a:t>
            </a:r>
            <a:r>
              <a:rPr lang="en-US" sz="1600" dirty="0"/>
              <a:t>/souvenir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Diskon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spesial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Beli</a:t>
            </a:r>
            <a:r>
              <a:rPr lang="en-US" sz="1600" dirty="0"/>
              <a:t> </a:t>
            </a:r>
            <a:r>
              <a:rPr lang="en-US" sz="1600" dirty="0" err="1"/>
              <a:t>tiga</a:t>
            </a:r>
            <a:r>
              <a:rPr lang="en-US" sz="1600" dirty="0"/>
              <a:t> gratis </a:t>
            </a:r>
            <a:r>
              <a:rPr lang="en-US" sz="1600" dirty="0" err="1"/>
              <a:t>satu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Paket</a:t>
            </a:r>
            <a:r>
              <a:rPr lang="en-US" sz="1600" dirty="0"/>
              <a:t> bundling (</a:t>
            </a:r>
            <a:r>
              <a:rPr lang="en-US" sz="1600" dirty="0" err="1"/>
              <a:t>beli</a:t>
            </a:r>
            <a:r>
              <a:rPr lang="en-US" sz="1600" dirty="0"/>
              <a:t> </a:t>
            </a:r>
            <a:r>
              <a:rPr lang="en-US" sz="1600" dirty="0" err="1"/>
              <a:t>paket</a:t>
            </a:r>
            <a:r>
              <a:rPr lang="en-US" sz="1600" dirty="0"/>
              <a:t> </a:t>
            </a:r>
            <a:r>
              <a:rPr lang="en-US" sz="1600" dirty="0" err="1"/>
              <a:t>murah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Jam </a:t>
            </a:r>
            <a:r>
              <a:rPr lang="en-US" sz="1600" dirty="0" err="1"/>
              <a:t>spesial</a:t>
            </a:r>
            <a:r>
              <a:rPr lang="en-US" sz="1600" dirty="0"/>
              <a:t> (happy hour, flash sale)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Hari </a:t>
            </a:r>
            <a:r>
              <a:rPr lang="en-US" sz="1600" dirty="0" err="1"/>
              <a:t>spesial</a:t>
            </a:r>
            <a:r>
              <a:rPr lang="en-US" sz="1600" dirty="0"/>
              <a:t> (promo </a:t>
            </a:r>
            <a:r>
              <a:rPr lang="en-US" sz="1600" dirty="0" err="1"/>
              <a:t>Jumat</a:t>
            </a:r>
            <a:r>
              <a:rPr lang="en-US" sz="1600" dirty="0"/>
              <a:t>, </a:t>
            </a:r>
            <a:r>
              <a:rPr lang="en-US" sz="1600" dirty="0" err="1"/>
              <a:t>tanggal</a:t>
            </a:r>
            <a:r>
              <a:rPr lang="en-US" sz="1600" dirty="0"/>
              <a:t> </a:t>
            </a:r>
            <a:r>
              <a:rPr lang="en-US" sz="1600" dirty="0" err="1"/>
              <a:t>cantik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Nama </a:t>
            </a:r>
            <a:r>
              <a:rPr lang="en-US" sz="1600" dirty="0" err="1"/>
              <a:t>spesial</a:t>
            </a:r>
            <a:r>
              <a:rPr lang="en-US" sz="1600" dirty="0"/>
              <a:t> (promo </a:t>
            </a:r>
            <a:r>
              <a:rPr lang="en-US" sz="1600" dirty="0" err="1"/>
              <a:t>ulang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,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/>
              <a:t>pahlawan</a:t>
            </a:r>
            <a:r>
              <a:rPr lang="en-US" sz="1600" dirty="0"/>
              <a:t>, </a:t>
            </a:r>
            <a:r>
              <a:rPr lang="en-US" sz="1600" dirty="0" err="1"/>
              <a:t>dsb</a:t>
            </a:r>
            <a:r>
              <a:rPr lang="en-US" sz="1600" dirty="0" smtClean="0"/>
              <a:t>)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901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61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2. STRATEGI </a:t>
            </a:r>
            <a:r>
              <a:rPr lang="en-US" dirty="0" smtClean="0">
                <a:solidFill>
                  <a:prstClr val="black"/>
                </a:solidFill>
              </a:rPr>
              <a:t>PENJUALAN: TRAFFIC GENERATION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Cara </a:t>
            </a:r>
            <a:r>
              <a:rPr lang="en-US" sz="1600" b="1" dirty="0" err="1"/>
              <a:t>Menyampaikan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Target </a:t>
            </a:r>
            <a:r>
              <a:rPr lang="en-US" sz="1600" b="1" dirty="0" err="1" smtClean="0"/>
              <a:t>Pasar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a</a:t>
            </a:r>
            <a:r>
              <a:rPr lang="en-US" sz="1600" b="1" dirty="0"/>
              <a:t>. </a:t>
            </a:r>
            <a:r>
              <a:rPr lang="en-US" sz="1600" b="1" dirty="0" err="1"/>
              <a:t>Hubungan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Pelanggan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Menjalin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arah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i="1" dirty="0"/>
              <a:t>engagement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, </a:t>
            </a:r>
            <a:r>
              <a:rPr lang="en-US" sz="1600" dirty="0" err="1"/>
              <a:t>komunitas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purna</a:t>
            </a:r>
            <a:r>
              <a:rPr lang="en-US" sz="1600" dirty="0"/>
              <a:t> </a:t>
            </a:r>
            <a:r>
              <a:rPr lang="en-US" sz="1600" dirty="0" err="1"/>
              <a:t>jual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Contohnya</a:t>
            </a:r>
            <a:r>
              <a:rPr lang="en-US" sz="1600" dirty="0"/>
              <a:t>: follow-up personal, </a:t>
            </a:r>
            <a:r>
              <a:rPr lang="en-US" sz="1600" dirty="0" err="1"/>
              <a:t>notifikasi</a:t>
            </a:r>
            <a:r>
              <a:rPr lang="en-US" sz="1600" dirty="0"/>
              <a:t> promo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lama, </a:t>
            </a:r>
            <a:r>
              <a:rPr lang="en-US" sz="1600" dirty="0" err="1"/>
              <a:t>undangan</a:t>
            </a:r>
            <a:r>
              <a:rPr lang="en-US" sz="1600" dirty="0"/>
              <a:t> event VIP</a:t>
            </a:r>
          </a:p>
          <a:p>
            <a:r>
              <a:rPr lang="en-US" sz="1600" b="1" dirty="0" smtClean="0"/>
              <a:t>b</a:t>
            </a:r>
            <a:r>
              <a:rPr lang="en-US" sz="1600" b="1" dirty="0"/>
              <a:t>. </a:t>
            </a:r>
            <a:r>
              <a:rPr lang="en-US" sz="1600" b="1" dirty="0" err="1"/>
              <a:t>Saluran</a:t>
            </a:r>
            <a:r>
              <a:rPr lang="en-US" sz="1600" b="1" dirty="0"/>
              <a:t> (Channel)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Offline:</a:t>
            </a:r>
            <a:r>
              <a:rPr lang="en-US" sz="1600" dirty="0"/>
              <a:t> </a:t>
            </a:r>
            <a:r>
              <a:rPr lang="en-US" sz="1600" dirty="0" err="1"/>
              <a:t>brosur</a:t>
            </a:r>
            <a:r>
              <a:rPr lang="en-US" sz="1600" dirty="0"/>
              <a:t>, banner, sales booth, radio </a:t>
            </a:r>
            <a:r>
              <a:rPr lang="en-US" sz="1600" dirty="0" err="1"/>
              <a:t>lokal</a:t>
            </a:r>
            <a:r>
              <a:rPr lang="en-US" sz="1600" dirty="0"/>
              <a:t>, </a:t>
            </a:r>
            <a:r>
              <a:rPr lang="en-US" sz="1600" dirty="0" err="1"/>
              <a:t>pengumuman</a:t>
            </a:r>
            <a:r>
              <a:rPr lang="en-US" sz="1600" dirty="0"/>
              <a:t> di masjid/</a:t>
            </a:r>
            <a:r>
              <a:rPr lang="en-US" sz="1600" dirty="0" err="1"/>
              <a:t>kelurahan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Online:</a:t>
            </a:r>
            <a:r>
              <a:rPr lang="en-US" sz="1600" dirty="0"/>
              <a:t> media </a:t>
            </a:r>
            <a:r>
              <a:rPr lang="en-US" sz="1600" dirty="0" err="1"/>
              <a:t>sosial</a:t>
            </a:r>
            <a:r>
              <a:rPr lang="en-US" sz="1600" dirty="0"/>
              <a:t>, WhatsApp blast, email marketing, </a:t>
            </a:r>
            <a:r>
              <a:rPr lang="en-US" sz="1600" dirty="0" err="1"/>
              <a:t>iklan</a:t>
            </a:r>
            <a:r>
              <a:rPr lang="en-US" sz="1600" dirty="0"/>
              <a:t> digital, website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/>
              <a:t>traffic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disesuaikan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kebiasaan</a:t>
            </a:r>
            <a:r>
              <a:rPr lang="en-US" sz="1600" dirty="0"/>
              <a:t> media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901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61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2. STRATEGI </a:t>
            </a:r>
            <a:r>
              <a:rPr lang="en-US" dirty="0" smtClean="0">
                <a:solidFill>
                  <a:prstClr val="black"/>
                </a:solidFill>
              </a:rPr>
              <a:t>PENJUALAN: TRAFFIC GENERATION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58334" y="980536"/>
            <a:ext cx="39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Kanvas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Model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Strategi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Traffic Generation</a:t>
            </a:r>
            <a:endParaRPr lang="en-ID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334" y="1354731"/>
            <a:ext cx="7826145" cy="4306912"/>
            <a:chOff x="699250" y="1125139"/>
            <a:chExt cx="10988609" cy="5021267"/>
          </a:xfrm>
        </p:grpSpPr>
        <p:sp>
          <p:nvSpPr>
            <p:cNvPr id="62" name="Rectangle 61"/>
            <p:cNvSpPr/>
            <p:nvPr/>
          </p:nvSpPr>
          <p:spPr>
            <a:xfrm>
              <a:off x="699250" y="1142996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86638" y="1142997"/>
              <a:ext cx="2187388" cy="185569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86638" y="2998693"/>
              <a:ext cx="2187388" cy="176156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74026" y="1142996"/>
              <a:ext cx="2187388" cy="3617259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61414" y="1142997"/>
              <a:ext cx="2187388" cy="160933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261414" y="2752332"/>
              <a:ext cx="2187388" cy="200792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448802" y="1142997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9250" y="4760256"/>
              <a:ext cx="5492000" cy="138615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91250" y="4760255"/>
              <a:ext cx="5444940" cy="138615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47" y="1288472"/>
              <a:ext cx="409030" cy="40903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250577" y="1164528"/>
              <a:ext cx="1492624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Mitra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47114" y="1162623"/>
              <a:ext cx="1608806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Aktivitas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4" name="Picture 2" descr="Image result for activities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383" y="1232715"/>
              <a:ext cx="464788" cy="46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Image result for resources icon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176" y="3088410"/>
              <a:ext cx="285695" cy="285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3299801" y="2968811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Sumber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Daya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7" name="Picture 6" descr="Image result for value propositio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771" y="1288472"/>
              <a:ext cx="327901" cy="32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5634501" y="1172721"/>
              <a:ext cx="1451252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Strategi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Yang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Dipilih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9" name="Picture 10" descr="Image result for love black ic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390" y="1323710"/>
              <a:ext cx="303316" cy="303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718618" y="1161362"/>
              <a:ext cx="1730182" cy="75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Hubungan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Dengan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Pelanggan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1" name="Picture 12" descr="Image result for partner icon bla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532" y="2757395"/>
              <a:ext cx="457205" cy="45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7837399" y="2803585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Saluran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/ Channels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3" name="Picture 14" descr="Image result for customer icon bla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544" y="1238193"/>
              <a:ext cx="424071" cy="42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9923604" y="1125139"/>
              <a:ext cx="1764255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Target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Pasar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5" name="Picture 16" descr="Image result for cost structure icon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00" y="4836394"/>
              <a:ext cx="487282" cy="48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1158802" y="4910759"/>
              <a:ext cx="25193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Struktur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Biaya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7" name="Picture 18" descr="Image result for dollar black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674" y="4860703"/>
              <a:ext cx="388609" cy="38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6697789" y="4885779"/>
              <a:ext cx="22159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Indikator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Kesuksesan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827687" y="1983354"/>
            <a:ext cx="1313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id-ID" sz="750" kern="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168" y="466182"/>
            <a:ext cx="909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70387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19683" y="3306840"/>
            <a:ext cx="6752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Penghasil</a:t>
            </a:r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 Promot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e</a:t>
            </a:r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/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Terus </a:t>
            </a:r>
            <a:r>
              <a:rPr lang="id-ID" dirty="0">
                <a:solidFill>
                  <a:prstClr val="black"/>
                </a:solidFill>
                <a:cs typeface="Arial" panose="020B0604020202020204" pitchFamily="34" charset="0"/>
              </a:rPr>
              <a:t>terlibat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untuk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memuaskan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Pelanggan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agar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Pelanggan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tersebut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turut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serta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dalam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mempromosikan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produk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anda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Menjadi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Promoter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Produk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anda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).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76600" y="1718549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20" name="Oval 19"/>
          <p:cNvSpPr/>
          <p:nvPr/>
        </p:nvSpPr>
        <p:spPr>
          <a:xfrm>
            <a:off x="4876800" y="1688069"/>
            <a:ext cx="1295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648200" y="1985249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709160" y="1680449"/>
            <a:ext cx="30480" cy="1600200"/>
          </a:xfrm>
          <a:prstGeom prst="bentConnector3">
            <a:avLst>
              <a:gd name="adj1" fmla="val 850000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79333" y="2727837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Retensi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Pelanggan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9683" y="1214735"/>
            <a:ext cx="483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DELIGHT CUSTOMER (MEMUASKAN PELANGGAN)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68" y="466182"/>
            <a:ext cx="909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58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STRATEGI </a:t>
            </a:r>
            <a:r>
              <a:rPr lang="en-US" dirty="0" smtClean="0">
                <a:solidFill>
                  <a:prstClr val="black"/>
                </a:solidFill>
              </a:rPr>
              <a:t>PENJUALAN: RETENSI PELANGGAN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Kerangka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Kerja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Retensi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Pelanggan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2171700"/>
            <a:ext cx="3551723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15631" y="22071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015630" y="35787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Saluran</a:t>
            </a:r>
            <a:r>
              <a:rPr lang="en-US" sz="1600" dirty="0" smtClean="0"/>
              <a:t> (Channel)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384538" y="2171700"/>
            <a:ext cx="2007019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7827" y="2264735"/>
            <a:ext cx="34847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Strategi</a:t>
            </a:r>
            <a:r>
              <a:rPr lang="en-US" sz="1400" dirty="0" smtClean="0"/>
              <a:t> </a:t>
            </a:r>
            <a:r>
              <a:rPr lang="en-US" sz="1400" dirty="0" err="1" smtClean="0"/>
              <a:t>Retensi</a:t>
            </a:r>
            <a:r>
              <a:rPr lang="en-US" sz="1400" dirty="0" smtClean="0"/>
              <a:t> </a:t>
            </a:r>
            <a:r>
              <a:rPr lang="en-US" sz="1400" dirty="0" err="1"/>
              <a:t>P</a:t>
            </a:r>
            <a:r>
              <a:rPr lang="en-US" sz="1400" dirty="0" err="1" smtClean="0"/>
              <a:t>elanggan</a:t>
            </a:r>
            <a:r>
              <a:rPr lang="en-US" sz="1400" dirty="0" smtClean="0"/>
              <a:t> </a:t>
            </a:r>
            <a:r>
              <a:rPr lang="en-US" sz="1400" dirty="0" err="1" smtClean="0"/>
              <a:t>Langsung</a:t>
            </a:r>
            <a:r>
              <a:rPr lang="en-US" sz="1400" dirty="0" smtClean="0"/>
              <a:t> Dan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Langsung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PROGRAM RETENSI PELANGGAN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Kartu</a:t>
            </a:r>
            <a:r>
              <a:rPr lang="en-US" sz="1400" dirty="0" smtClean="0"/>
              <a:t> </a:t>
            </a:r>
            <a:r>
              <a:rPr lang="en-US" sz="1400" dirty="0" err="1" smtClean="0"/>
              <a:t>Diskon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Kartu</a:t>
            </a:r>
            <a:r>
              <a:rPr lang="en-US" sz="1400" dirty="0" smtClean="0"/>
              <a:t> </a:t>
            </a:r>
            <a:r>
              <a:rPr lang="en-US" sz="1400" dirty="0" err="1" smtClean="0"/>
              <a:t>Keanggotaan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Kartu</a:t>
            </a:r>
            <a:r>
              <a:rPr lang="en-US" sz="1400" dirty="0" smtClean="0"/>
              <a:t> </a:t>
            </a:r>
            <a:r>
              <a:rPr lang="en-US" sz="1400" dirty="0" err="1" smtClean="0"/>
              <a:t>Poin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Penawaran</a:t>
            </a:r>
            <a:r>
              <a:rPr lang="en-US" sz="1400" dirty="0" smtClean="0"/>
              <a:t> </a:t>
            </a:r>
            <a:r>
              <a:rPr lang="en-US" sz="1400" dirty="0" err="1" smtClean="0"/>
              <a:t>Khusus</a:t>
            </a:r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72848" y="1795041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6523" y="1791690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27415" y="3023162"/>
            <a:ext cx="1921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GOAL YANG INGIN DICAPAI DAN TARGET PASAR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58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STRATEGI </a:t>
            </a:r>
            <a:r>
              <a:rPr lang="en-US" dirty="0" smtClean="0">
                <a:solidFill>
                  <a:prstClr val="black"/>
                </a:solidFill>
              </a:rPr>
              <a:t>PENJUALAN: RETENSI PELANGGAN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8763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Menggunakan</a:t>
            </a:r>
            <a:r>
              <a:rPr lang="en-US" sz="1600" b="1" dirty="0" smtClean="0"/>
              <a:t> Balance Scorecard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Memetakan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Strategi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Penjualan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Secara</a:t>
            </a:r>
            <a:r>
              <a:rPr lang="en-US" sz="1600" b="1" dirty="0" smtClean="0"/>
              <a:t> Corporate</a:t>
            </a:r>
          </a:p>
          <a:p>
            <a:endParaRPr lang="en-US" sz="1600" b="1" dirty="0"/>
          </a:p>
          <a:p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Balanced Scorecard (BSC) </a:t>
            </a:r>
            <a:r>
              <a:rPr lang="en-US" sz="1600" dirty="0" err="1"/>
              <a:t>adalah</a:t>
            </a:r>
            <a:r>
              <a:rPr lang="en-US" sz="1600" dirty="0"/>
              <a:t> 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terpadu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mengelola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melihatnya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 </a:t>
            </a:r>
            <a:r>
              <a:rPr lang="en-US" sz="1600" dirty="0" err="1"/>
              <a:t>perspektif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: </a:t>
            </a:r>
            <a:r>
              <a:rPr lang="en-US" sz="1600" dirty="0" err="1"/>
              <a:t>keuangan</a:t>
            </a:r>
            <a:r>
              <a:rPr lang="en-US" sz="1600" dirty="0"/>
              <a:t>, </a:t>
            </a:r>
            <a:r>
              <a:rPr lang="en-US" sz="1600" dirty="0" err="1"/>
              <a:t>pelanggan</a:t>
            </a:r>
            <a:r>
              <a:rPr lang="en-US" sz="1600" dirty="0"/>
              <a:t>, proses </a:t>
            </a:r>
            <a:r>
              <a:rPr lang="en-US" sz="1600" dirty="0" err="1"/>
              <a:t>bisnis</a:t>
            </a:r>
            <a:r>
              <a:rPr lang="en-US" sz="1600" dirty="0"/>
              <a:t> internal,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&amp; </a:t>
            </a:r>
            <a:r>
              <a:rPr lang="en-US" sz="1600" dirty="0" err="1"/>
              <a:t>pertumbuhan</a:t>
            </a:r>
            <a:r>
              <a:rPr lang="en-US" sz="1600" dirty="0"/>
              <a:t>. BSC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menyelaraskan</a:t>
            </a:r>
            <a:r>
              <a:rPr lang="en-US" sz="1600" dirty="0"/>
              <a:t> </a:t>
            </a:r>
            <a:r>
              <a:rPr lang="en-US" sz="1600" dirty="0" err="1"/>
              <a:t>visi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misi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operasional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tolok</a:t>
            </a:r>
            <a:r>
              <a:rPr lang="en-US" sz="1600" dirty="0"/>
              <a:t> </a:t>
            </a:r>
            <a:r>
              <a:rPr lang="en-US" sz="1600" dirty="0" err="1"/>
              <a:t>ukur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r>
              <a:rPr lang="en-US" sz="1600" dirty="0"/>
              <a:t> yang </a:t>
            </a:r>
            <a:r>
              <a:rPr lang="en-US" sz="1600" dirty="0" err="1"/>
              <a:t>terukur</a:t>
            </a:r>
            <a:r>
              <a:rPr lang="en-US" sz="1600" dirty="0"/>
              <a:t>,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non-</a:t>
            </a:r>
            <a:r>
              <a:rPr lang="en-US" sz="1600" dirty="0" err="1"/>
              <a:t>keuangan</a:t>
            </a:r>
            <a:r>
              <a:rPr lang="en-US" sz="1600" dirty="0" smtClean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1. STRATEGI PENJUALAN LEVEL CORPORATE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425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3. </a:t>
            </a:r>
            <a:r>
              <a:rPr lang="en-US" sz="1600" dirty="0"/>
              <a:t>C</a:t>
            </a:r>
            <a:r>
              <a:rPr lang="en-US" sz="1600" dirty="0" smtClean="0"/>
              <a:t>ustomer </a:t>
            </a:r>
            <a:r>
              <a:rPr lang="en-US" sz="1600" dirty="0"/>
              <a:t>retention 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program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menahan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mempertahankan</a:t>
            </a:r>
            <a:r>
              <a:rPr lang="en-US" sz="1600" dirty="0"/>
              <a:t> </a:t>
            </a:r>
            <a:r>
              <a:rPr lang="en-US" sz="1600" dirty="0" err="1"/>
              <a:t>pelanggannya</a:t>
            </a:r>
            <a:r>
              <a:rPr lang="en-US" sz="1600" dirty="0"/>
              <a:t> agar </a:t>
            </a:r>
            <a:r>
              <a:rPr lang="en-US" sz="1600" dirty="0" err="1" smtClean="0"/>
              <a:t>tetap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/>
              <a:t>beralih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saingan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manfaat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 </a:t>
            </a:r>
            <a:r>
              <a:rPr lang="en-US" sz="1600" i="1" dirty="0"/>
              <a:t>customer retention</a:t>
            </a:r>
            <a:r>
              <a:rPr lang="en-US" sz="1600" dirty="0"/>
              <a:t> 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bisnismu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1. </a:t>
            </a:r>
            <a:r>
              <a:rPr lang="en-US" sz="1600" b="1" dirty="0" err="1" smtClean="0"/>
              <a:t>Penghematan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biaya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Mempertahankan</a:t>
            </a:r>
            <a:r>
              <a:rPr lang="en-US" sz="1600" dirty="0" smtClean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menghindari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marketing yang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.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mengeluarkan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iklan</a:t>
            </a:r>
            <a:r>
              <a:rPr lang="en-US" sz="1600" dirty="0"/>
              <a:t>, </a:t>
            </a:r>
            <a:r>
              <a:rPr lang="en-US" sz="1600" dirty="0" err="1"/>
              <a:t>promosi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yang </a:t>
            </a:r>
            <a:r>
              <a:rPr lang="en-US" sz="1600" dirty="0" err="1"/>
              <a:t>intensif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customer base yang loyal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2. </a:t>
            </a:r>
            <a:r>
              <a:rPr lang="en-US" sz="1600" b="1" dirty="0" err="1" smtClean="0"/>
              <a:t>Potensi</a:t>
            </a:r>
            <a:r>
              <a:rPr lang="en-US" sz="1600" b="1" dirty="0" smtClean="0"/>
              <a:t> </a:t>
            </a:r>
            <a:r>
              <a:rPr lang="en-US" sz="1600" b="1" dirty="0"/>
              <a:t>up-sell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smtClean="0"/>
              <a:t>cross-sell: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,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memanfaatkan</a:t>
            </a:r>
            <a:r>
              <a:rPr lang="en-US" sz="1600" dirty="0"/>
              <a:t> </a:t>
            </a:r>
            <a:r>
              <a:rPr lang="en-US" sz="1600" dirty="0" err="1"/>
              <a:t>peluang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 </a:t>
            </a:r>
            <a:r>
              <a:rPr lang="en-US" sz="1600" i="1" dirty="0"/>
              <a:t>up-selling</a:t>
            </a:r>
            <a:r>
              <a:rPr lang="en-US" sz="1600" dirty="0"/>
              <a:t> </a:t>
            </a:r>
            <a:r>
              <a:rPr lang="en-US" sz="1600" dirty="0" err="1"/>
              <a:t>dan</a:t>
            </a:r>
            <a:r>
              <a:rPr lang="en-US" sz="1600" dirty="0"/>
              <a:t> </a:t>
            </a:r>
            <a:r>
              <a:rPr lang="en-US" sz="1600" i="1" dirty="0"/>
              <a:t>cross-selling</a:t>
            </a:r>
            <a:r>
              <a:rPr lang="en-US" sz="1600" dirty="0" smtClean="0"/>
              <a:t>.</a:t>
            </a:r>
          </a:p>
          <a:p>
            <a:r>
              <a:rPr lang="en-US" sz="1600" b="1" dirty="0"/>
              <a:t>3. </a:t>
            </a:r>
            <a:r>
              <a:rPr lang="en-US" sz="1600" b="1" dirty="0" err="1"/>
              <a:t>Promosi</a:t>
            </a:r>
            <a:r>
              <a:rPr lang="en-US" sz="1600" b="1" dirty="0"/>
              <a:t> </a:t>
            </a:r>
            <a:r>
              <a:rPr lang="en-US" sz="1600" b="1" i="1" dirty="0"/>
              <a:t>word of mouth</a:t>
            </a:r>
            <a:r>
              <a:rPr lang="en-US" sz="1600" b="1" dirty="0"/>
              <a:t> yang </a:t>
            </a:r>
            <a:r>
              <a:rPr lang="en-US" sz="1600" b="1" dirty="0" err="1" smtClean="0"/>
              <a:t>positif</a:t>
            </a:r>
            <a:r>
              <a:rPr lang="en-US" sz="1600" b="1" dirty="0" smtClean="0"/>
              <a:t>: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puas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yang </a:t>
            </a:r>
            <a:r>
              <a:rPr lang="en-US" sz="1600" dirty="0" err="1"/>
              <a:t>diberikan</a:t>
            </a:r>
            <a:r>
              <a:rPr lang="en-US" sz="1600" dirty="0"/>
              <a:t>,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ragu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mempromosikan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teman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keluarga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. </a:t>
            </a:r>
            <a:r>
              <a:rPr lang="en-US" sz="1600" i="1" dirty="0"/>
              <a:t>Word of mouth</a:t>
            </a:r>
            <a:r>
              <a:rPr lang="en-US" sz="1600" dirty="0"/>
              <a:t> 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mulut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mulut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terbukti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memperluas</a:t>
            </a:r>
            <a:r>
              <a:rPr lang="en-US" sz="1600" dirty="0"/>
              <a:t> customer base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organik</a:t>
            </a:r>
            <a:r>
              <a:rPr lang="en-US" sz="1600" dirty="0" smtClean="0"/>
              <a:t>.</a:t>
            </a:r>
          </a:p>
          <a:p>
            <a:r>
              <a:rPr lang="en-US" sz="1600" b="1" dirty="0"/>
              <a:t>4. </a:t>
            </a:r>
            <a:r>
              <a:rPr lang="en-US" sz="1600" b="1" i="1" dirty="0"/>
              <a:t>Repeat order</a:t>
            </a:r>
            <a:r>
              <a:rPr lang="en-US" sz="1600" b="1" dirty="0"/>
              <a:t> yang </a:t>
            </a:r>
            <a:r>
              <a:rPr lang="en-US" sz="1600" b="1" dirty="0" err="1"/>
              <a:t>lebih</a:t>
            </a:r>
            <a:r>
              <a:rPr lang="en-US" sz="1600" b="1" dirty="0"/>
              <a:t> </a:t>
            </a:r>
            <a:r>
              <a:rPr lang="en-US" sz="1600" b="1" dirty="0" err="1" smtClean="0"/>
              <a:t>tinggi</a:t>
            </a:r>
            <a:r>
              <a:rPr lang="en-US" sz="1600" b="1" dirty="0" smtClean="0"/>
              <a:t>: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loyal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pembelian</a:t>
            </a:r>
            <a:r>
              <a:rPr lang="en-US" sz="1600" dirty="0"/>
              <a:t> </a:t>
            </a:r>
            <a:r>
              <a:rPr lang="en-US" sz="1600" dirty="0" err="1"/>
              <a:t>berulang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901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58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STRATEGI </a:t>
            </a:r>
            <a:r>
              <a:rPr lang="en-US" dirty="0" smtClean="0">
                <a:solidFill>
                  <a:prstClr val="black"/>
                </a:solidFill>
              </a:rPr>
              <a:t>PENJUALAN: RETENSI PELANGGAN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5. </a:t>
            </a:r>
            <a:r>
              <a:rPr lang="en-US" sz="1600" b="1" dirty="0" err="1"/>
              <a:t>Membangun</a:t>
            </a:r>
            <a:r>
              <a:rPr lang="en-US" sz="1600" b="1" dirty="0"/>
              <a:t> </a:t>
            </a:r>
            <a:r>
              <a:rPr lang="en-US" sz="1600" b="1" i="1" dirty="0"/>
              <a:t>brand image</a:t>
            </a:r>
            <a:r>
              <a:rPr lang="en-US" sz="1600" b="1" dirty="0"/>
              <a:t> yang </a:t>
            </a:r>
            <a:r>
              <a:rPr lang="en-US" sz="1600" b="1" dirty="0" err="1" smtClean="0"/>
              <a:t>kuat</a:t>
            </a:r>
            <a:r>
              <a:rPr lang="en-US" sz="1600" b="1" dirty="0" smtClean="0"/>
              <a:t>: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puas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diperlakukan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loyalitas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brand </a:t>
            </a:r>
            <a:r>
              <a:rPr lang="en-US" sz="1600" dirty="0" err="1"/>
              <a:t>Anda</a:t>
            </a:r>
            <a:r>
              <a:rPr lang="en-US" sz="1600" dirty="0" smtClean="0"/>
              <a:t>.</a:t>
            </a:r>
          </a:p>
          <a:p>
            <a:endParaRPr lang="en-US" sz="1600" b="1" dirty="0"/>
          </a:p>
          <a:p>
            <a:r>
              <a:rPr lang="en-US" sz="1600" b="1" dirty="0" err="1" smtClean="0"/>
              <a:t>Strategi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Melakukan</a:t>
            </a:r>
            <a:r>
              <a:rPr lang="en-US" sz="1600" b="1" dirty="0" smtClean="0"/>
              <a:t> Customer Retention:</a:t>
            </a:r>
          </a:p>
          <a:p>
            <a:r>
              <a:rPr lang="en-US" sz="1600" dirty="0" smtClean="0"/>
              <a:t>1. Program</a:t>
            </a:r>
            <a:r>
              <a:rPr lang="en-US" sz="1600" dirty="0"/>
              <a:t> </a:t>
            </a:r>
            <a:r>
              <a:rPr lang="en-US" sz="1600" i="1" dirty="0"/>
              <a:t>customer </a:t>
            </a:r>
            <a:r>
              <a:rPr lang="en-US" sz="1600" i="1" dirty="0" smtClean="0"/>
              <a:t>loyalty: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setia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layak</a:t>
            </a:r>
            <a:r>
              <a:rPr lang="en-US" sz="1600" dirty="0"/>
              <a:t> </a:t>
            </a:r>
            <a:r>
              <a:rPr lang="en-US" sz="1600" dirty="0" err="1"/>
              <a:t>dihargai</a:t>
            </a:r>
            <a:r>
              <a:rPr lang="en-US" sz="1600" dirty="0"/>
              <a:t>.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program </a:t>
            </a:r>
            <a:r>
              <a:rPr lang="en-US" sz="1600" i="1" dirty="0"/>
              <a:t>customer loyalty</a:t>
            </a:r>
            <a:r>
              <a:rPr lang="en-US" sz="1600" dirty="0"/>
              <a:t>,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program </a:t>
            </a:r>
            <a:r>
              <a:rPr lang="en-US" sz="1600" i="1" dirty="0"/>
              <a:t>reward </a:t>
            </a:r>
            <a:r>
              <a:rPr lang="en-US" sz="1600" dirty="0"/>
              <a:t>di </a:t>
            </a:r>
            <a:r>
              <a:rPr lang="en-US" sz="1600" dirty="0" err="1"/>
              <a:t>sepanjang</a:t>
            </a:r>
            <a:r>
              <a:rPr lang="en-US" sz="1600" dirty="0"/>
              <a:t> </a:t>
            </a:r>
            <a:r>
              <a:rPr lang="en-US" sz="1600" dirty="0" err="1"/>
              <a:t>perjalanan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2. Referral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fitur</a:t>
            </a:r>
            <a:r>
              <a:rPr lang="en-US" sz="1600" dirty="0"/>
              <a:t> </a:t>
            </a:r>
            <a:r>
              <a:rPr lang="en-US" sz="1600" dirty="0" err="1" smtClean="0"/>
              <a:t>permainan</a:t>
            </a:r>
            <a:r>
              <a:rPr lang="en-US" sz="1600" dirty="0" smtClean="0"/>
              <a:t>: </a:t>
            </a:r>
            <a:r>
              <a:rPr lang="en-US" sz="1600" dirty="0" err="1"/>
              <a:t>Komponen</a:t>
            </a:r>
            <a:r>
              <a:rPr lang="en-US" sz="1600" dirty="0"/>
              <a:t> </a:t>
            </a:r>
            <a:r>
              <a:rPr lang="en-US" sz="1600" dirty="0" err="1"/>
              <a:t>berikutnya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 </a:t>
            </a:r>
            <a:r>
              <a:rPr lang="en-US" sz="1600" i="1" dirty="0"/>
              <a:t>retention </a:t>
            </a:r>
            <a:r>
              <a:rPr lang="en-US" sz="1600" dirty="0" err="1"/>
              <a:t>adalah</a:t>
            </a:r>
            <a:r>
              <a:rPr lang="en-US" sz="1600" dirty="0"/>
              <a:t> referral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fitur</a:t>
            </a:r>
            <a:r>
              <a:rPr lang="en-US" sz="1600" dirty="0"/>
              <a:t> </a:t>
            </a:r>
            <a:r>
              <a:rPr lang="en-US" sz="1600" dirty="0" err="1"/>
              <a:t>permainan</a:t>
            </a:r>
            <a:r>
              <a:rPr lang="en-US" sz="1600" dirty="0"/>
              <a:t>. </a:t>
            </a:r>
            <a:r>
              <a:rPr lang="en-US" sz="1600" dirty="0" err="1"/>
              <a:t>Dengan</a:t>
            </a:r>
            <a:r>
              <a:rPr lang="en-US" sz="1600" dirty="0"/>
              <a:t> program </a:t>
            </a:r>
            <a:r>
              <a:rPr lang="en-US" sz="1600" dirty="0" err="1"/>
              <a:t>permainan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menikmati</a:t>
            </a:r>
            <a:r>
              <a:rPr lang="en-US" sz="1600" dirty="0"/>
              <a:t> program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pengumpulan</a:t>
            </a:r>
            <a:r>
              <a:rPr lang="en-US" sz="1600" dirty="0"/>
              <a:t> </a:t>
            </a:r>
            <a:r>
              <a:rPr lang="en-US" sz="1600" dirty="0" err="1"/>
              <a:t>poin</a:t>
            </a:r>
            <a:r>
              <a:rPr lang="en-US" sz="1600" dirty="0"/>
              <a:t>, </a:t>
            </a:r>
            <a:r>
              <a:rPr lang="en-US" sz="1600" dirty="0" err="1"/>
              <a:t>peningkatan</a:t>
            </a:r>
            <a:r>
              <a:rPr lang="en-US" sz="1600" dirty="0"/>
              <a:t> level </a:t>
            </a:r>
            <a:r>
              <a:rPr lang="en-US" sz="1600" dirty="0" err="1"/>
              <a:t>keanggotaan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mencapai</a:t>
            </a:r>
            <a:r>
              <a:rPr lang="en-US" sz="1600" dirty="0"/>
              <a:t> level yang </a:t>
            </a:r>
            <a:r>
              <a:rPr lang="en-US" sz="1600" dirty="0" err="1"/>
              <a:t>tinggi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3. </a:t>
            </a:r>
            <a:r>
              <a:rPr lang="en-US" sz="1600" dirty="0" err="1"/>
              <a:t>Personalisasi</a:t>
            </a:r>
            <a:r>
              <a:rPr lang="en-US" sz="1600" dirty="0"/>
              <a:t> </a:t>
            </a:r>
            <a:r>
              <a:rPr lang="en-US" sz="1600" dirty="0" err="1" smtClean="0"/>
              <a:t>komunikasi</a:t>
            </a:r>
            <a:r>
              <a:rPr lang="en-US" sz="1600" dirty="0" smtClean="0"/>
              <a:t>: </a:t>
            </a:r>
            <a:r>
              <a:rPr lang="en-US" sz="1600" dirty="0"/>
              <a:t>Program reward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A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tentu</a:t>
            </a:r>
            <a:r>
              <a:rPr lang="en-US" sz="1600" dirty="0"/>
              <a:t> </a:t>
            </a: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B.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menyesuaikan</a:t>
            </a:r>
            <a:r>
              <a:rPr lang="en-US" sz="1600" dirty="0"/>
              <a:t> program </a:t>
            </a:r>
            <a:r>
              <a:rPr lang="en-US" sz="1600" dirty="0" err="1"/>
              <a:t>retensinya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4. </a:t>
            </a:r>
            <a:r>
              <a:rPr lang="en-US" sz="1600" i="1" dirty="0" smtClean="0"/>
              <a:t>Insight</a:t>
            </a:r>
            <a:r>
              <a:rPr lang="en-US" sz="1600" i="1" dirty="0"/>
              <a:t> </a:t>
            </a:r>
            <a:r>
              <a:rPr lang="en-US" sz="1600" dirty="0"/>
              <a:t>data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: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data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keinginan</a:t>
            </a:r>
            <a:r>
              <a:rPr lang="en-US" sz="1600" dirty="0"/>
              <a:t>, </a:t>
            </a:r>
            <a:r>
              <a:rPr lang="en-US" sz="1600" dirty="0" err="1"/>
              <a:t>kebutuhan</a:t>
            </a:r>
            <a:r>
              <a:rPr lang="en-US" sz="1600" dirty="0"/>
              <a:t>, </a:t>
            </a:r>
            <a:r>
              <a:rPr lang="en-US" sz="1600" dirty="0" err="1"/>
              <a:t>preferensi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perilaku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, ,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menyusun</a:t>
            </a:r>
            <a:r>
              <a:rPr lang="en-US" sz="1600" dirty="0"/>
              <a:t> program </a:t>
            </a:r>
            <a:r>
              <a:rPr lang="en-US" sz="1600" dirty="0" err="1"/>
              <a:t>retensi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58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STRATEGI </a:t>
            </a:r>
            <a:r>
              <a:rPr lang="en-US" dirty="0" smtClean="0">
                <a:solidFill>
                  <a:prstClr val="black"/>
                </a:solidFill>
              </a:rPr>
              <a:t>PENJUALAN: RETENSI PELANGGAN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Cara </a:t>
            </a:r>
            <a:r>
              <a:rPr lang="en-US" sz="1600" b="1" dirty="0" err="1"/>
              <a:t>Menyampaikan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Target </a:t>
            </a:r>
            <a:r>
              <a:rPr lang="en-US" sz="1600" b="1" dirty="0" err="1" smtClean="0"/>
              <a:t>Pasar</a:t>
            </a:r>
            <a:endParaRPr lang="en-US" sz="1600" dirty="0" smtClean="0"/>
          </a:p>
          <a:p>
            <a:endParaRPr lang="en-US" sz="1600" b="1" dirty="0"/>
          </a:p>
          <a:p>
            <a:r>
              <a:rPr lang="en-US" sz="1600" b="1" dirty="0"/>
              <a:t>1. </a:t>
            </a:r>
            <a:r>
              <a:rPr lang="en-US" sz="1600" b="1" dirty="0" err="1"/>
              <a:t>Hubungan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Pelanggan</a:t>
            </a:r>
            <a:r>
              <a:rPr lang="en-US" sz="1600" b="1" dirty="0"/>
              <a:t> (Customer Relationship)</a:t>
            </a:r>
          </a:p>
          <a:p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kunci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menyampaikan</a:t>
            </a:r>
            <a:r>
              <a:rPr lang="en-US" sz="1600" dirty="0"/>
              <a:t> program </a:t>
            </a:r>
            <a:r>
              <a:rPr lang="en-US" sz="1600" dirty="0" err="1"/>
              <a:t>retensi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b="1" dirty="0" err="1"/>
              <a:t>membangun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memelihara</a:t>
            </a:r>
            <a:r>
              <a:rPr lang="en-US" sz="1600" b="1" dirty="0"/>
              <a:t> </a:t>
            </a:r>
            <a:r>
              <a:rPr lang="en-US" sz="1600" b="1" dirty="0" err="1"/>
              <a:t>hubungan</a:t>
            </a:r>
            <a:r>
              <a:rPr lang="en-US" sz="1600" b="1" dirty="0"/>
              <a:t> yang </a:t>
            </a:r>
            <a:r>
              <a:rPr lang="en-US" sz="1600" b="1" dirty="0" err="1"/>
              <a:t>erat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.</a:t>
            </a:r>
          </a:p>
          <a:p>
            <a:endParaRPr lang="en-US" sz="1600" b="1" dirty="0" smtClean="0"/>
          </a:p>
          <a:p>
            <a:r>
              <a:rPr lang="en-US" sz="1600" b="1" dirty="0" err="1" smtClean="0"/>
              <a:t>Implementasi</a:t>
            </a:r>
            <a:r>
              <a:rPr lang="en-US" sz="1600" b="1" dirty="0" smtClean="0"/>
              <a:t> </a:t>
            </a:r>
            <a:r>
              <a:rPr lang="en-US" sz="1600" b="1" dirty="0" err="1"/>
              <a:t>nyata</a:t>
            </a:r>
            <a:r>
              <a:rPr lang="en-US" sz="1600" b="1" dirty="0"/>
              <a:t>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ucapan</a:t>
            </a:r>
            <a:r>
              <a:rPr lang="en-US" sz="1600" dirty="0"/>
              <a:t> </a:t>
            </a:r>
            <a:r>
              <a:rPr lang="en-US" sz="1600" dirty="0" err="1"/>
              <a:t>ulang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, </a:t>
            </a:r>
            <a:r>
              <a:rPr lang="en-US" sz="1600" dirty="0" err="1"/>
              <a:t>ucapan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raya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cepat</a:t>
            </a:r>
            <a:r>
              <a:rPr lang="en-US" sz="1600" dirty="0"/>
              <a:t>, </a:t>
            </a:r>
            <a:r>
              <a:rPr lang="en-US" sz="1600" dirty="0" err="1"/>
              <a:t>ramah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solutif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rutin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promo </a:t>
            </a:r>
            <a:r>
              <a:rPr lang="en-US" sz="1600" dirty="0" err="1"/>
              <a:t>eksklusif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Mendengarkan</a:t>
            </a:r>
            <a:r>
              <a:rPr lang="en-US" sz="1600" dirty="0"/>
              <a:t> feedback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perbaikan</a:t>
            </a:r>
            <a:r>
              <a:rPr lang="en-US" sz="1600" dirty="0"/>
              <a:t> </a:t>
            </a:r>
            <a:r>
              <a:rPr lang="en-US" sz="1600" dirty="0" err="1"/>
              <a:t>nyata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err="1" smtClean="0"/>
              <a:t>Tujuannya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loyalitas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kepuasan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Mencegah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pindah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 smtClean="0"/>
              <a:t>kompetitor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909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58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STRATEGI </a:t>
            </a:r>
            <a:r>
              <a:rPr lang="en-US" dirty="0" smtClean="0">
                <a:solidFill>
                  <a:prstClr val="black"/>
                </a:solidFill>
              </a:rPr>
              <a:t>PENJUALAN: RETENSI PELANGGAN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Cara </a:t>
            </a:r>
            <a:r>
              <a:rPr lang="en-US" sz="1600" b="1" dirty="0" err="1"/>
              <a:t>Menyampaikan</a:t>
            </a:r>
            <a:r>
              <a:rPr lang="en-US" sz="1600" b="1" dirty="0"/>
              <a:t> </a:t>
            </a:r>
            <a:r>
              <a:rPr lang="en-US" sz="1600" b="1" dirty="0" err="1"/>
              <a:t>Ke</a:t>
            </a:r>
            <a:r>
              <a:rPr lang="en-US" sz="1600" b="1" dirty="0"/>
              <a:t> Target </a:t>
            </a:r>
            <a:r>
              <a:rPr lang="en-US" sz="1600" b="1" dirty="0" err="1" smtClean="0"/>
              <a:t>Pasar</a:t>
            </a:r>
            <a:endParaRPr lang="en-US" sz="1600" dirty="0" smtClean="0"/>
          </a:p>
          <a:p>
            <a:endParaRPr lang="en-US" sz="1600" b="1" dirty="0"/>
          </a:p>
          <a:p>
            <a:r>
              <a:rPr lang="en-US" sz="1400" b="1" dirty="0"/>
              <a:t>2. </a:t>
            </a:r>
            <a:r>
              <a:rPr lang="en-US" sz="1400" b="1" dirty="0" err="1"/>
              <a:t>Saluran</a:t>
            </a:r>
            <a:r>
              <a:rPr lang="en-US" sz="1400" b="1" dirty="0"/>
              <a:t> (Channel)</a:t>
            </a:r>
          </a:p>
          <a:p>
            <a:r>
              <a:rPr lang="en-US" sz="1400" dirty="0" err="1"/>
              <a:t>Saluran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media yang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menyampaikan</a:t>
            </a:r>
            <a:r>
              <a:rPr lang="en-US" sz="1400" dirty="0"/>
              <a:t> program </a:t>
            </a:r>
            <a:r>
              <a:rPr lang="en-US" sz="1400" dirty="0" err="1"/>
              <a:t>retensi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.</a:t>
            </a:r>
          </a:p>
          <a:p>
            <a:endParaRPr lang="en-US" sz="1400" b="1" dirty="0" smtClean="0"/>
          </a:p>
          <a:p>
            <a:r>
              <a:rPr lang="en-US" sz="1400" b="1" dirty="0" err="1" smtClean="0"/>
              <a:t>Contoh</a:t>
            </a:r>
            <a:r>
              <a:rPr lang="en-US" sz="1400" b="1" dirty="0" smtClean="0"/>
              <a:t> </a:t>
            </a:r>
            <a:r>
              <a:rPr lang="en-US" sz="1400" b="1" dirty="0" err="1"/>
              <a:t>saluran</a:t>
            </a:r>
            <a:r>
              <a:rPr lang="en-US" sz="1400" b="1" dirty="0"/>
              <a:t>: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Online</a:t>
            </a:r>
            <a:r>
              <a:rPr lang="en-US" sz="1400" dirty="0"/>
              <a:t>: WhatsApp, Email marketing, SMS broadcast, </a:t>
            </a:r>
            <a:r>
              <a:rPr lang="en-US" sz="1400" dirty="0" err="1"/>
              <a:t>Aplikasi</a:t>
            </a:r>
            <a:r>
              <a:rPr lang="en-US" sz="1400" dirty="0"/>
              <a:t> loyalty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Offline</a:t>
            </a:r>
            <a:r>
              <a:rPr lang="en-US" sz="1400" dirty="0"/>
              <a:t>: </a:t>
            </a:r>
            <a:r>
              <a:rPr lang="en-US" sz="1400" dirty="0" err="1"/>
              <a:t>Kartu</a:t>
            </a:r>
            <a:r>
              <a:rPr lang="en-US" sz="1400" dirty="0"/>
              <a:t> </a:t>
            </a:r>
            <a:r>
              <a:rPr lang="en-US" sz="1400" dirty="0" err="1"/>
              <a:t>fisik</a:t>
            </a:r>
            <a:r>
              <a:rPr lang="en-US" sz="1400" dirty="0"/>
              <a:t> member, </a:t>
            </a:r>
            <a:r>
              <a:rPr lang="en-US" sz="1400" dirty="0" err="1"/>
              <a:t>brosur</a:t>
            </a:r>
            <a:r>
              <a:rPr lang="en-US" sz="1400" dirty="0"/>
              <a:t> promo member only, </a:t>
            </a:r>
            <a:r>
              <a:rPr lang="en-US" sz="1400" dirty="0" err="1"/>
              <a:t>struk</a:t>
            </a:r>
            <a:r>
              <a:rPr lang="en-US" sz="1400" dirty="0"/>
              <a:t> </a:t>
            </a:r>
            <a:r>
              <a:rPr lang="en-US" sz="1400" dirty="0" err="1"/>
              <a:t>belanja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poin</a:t>
            </a:r>
            <a:endParaRPr lang="en-US" sz="1400" dirty="0"/>
          </a:p>
          <a:p>
            <a:endParaRPr lang="en-US" sz="1400" b="1" dirty="0" smtClean="0"/>
          </a:p>
          <a:p>
            <a:r>
              <a:rPr lang="en-US" sz="1400" b="1" dirty="0" err="1" smtClean="0"/>
              <a:t>Contoh</a:t>
            </a:r>
            <a:r>
              <a:rPr lang="en-US" sz="1400" b="1" dirty="0" smtClean="0"/>
              <a:t> </a:t>
            </a:r>
            <a:r>
              <a:rPr lang="en-US" sz="1400" b="1" dirty="0" err="1"/>
              <a:t>praktis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Kirim</a:t>
            </a:r>
            <a:r>
              <a:rPr lang="en-US" sz="1400" dirty="0"/>
              <a:t> </a:t>
            </a:r>
            <a:r>
              <a:rPr lang="en-US" sz="1400" dirty="0" err="1"/>
              <a:t>notifikasi</a:t>
            </a:r>
            <a:r>
              <a:rPr lang="en-US" sz="1400" dirty="0"/>
              <a:t> WA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info “</a:t>
            </a:r>
            <a:r>
              <a:rPr lang="en-US" sz="1400" dirty="0" err="1"/>
              <a:t>Diskon</a:t>
            </a:r>
            <a:r>
              <a:rPr lang="en-US" sz="1400" dirty="0"/>
              <a:t> 30% </a:t>
            </a:r>
            <a:r>
              <a:rPr lang="en-US" sz="1400" dirty="0" err="1"/>
              <a:t>untuk</a:t>
            </a:r>
            <a:r>
              <a:rPr lang="en-US" sz="1400" dirty="0"/>
              <a:t> Member Silver”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Cetak</a:t>
            </a:r>
            <a:r>
              <a:rPr lang="en-US" sz="1400" dirty="0"/>
              <a:t> info promo “</a:t>
            </a:r>
            <a:r>
              <a:rPr lang="en-US" sz="1400" dirty="0" err="1"/>
              <a:t>Dapatkan</a:t>
            </a:r>
            <a:r>
              <a:rPr lang="en-US" sz="1400" dirty="0"/>
              <a:t> 2x </a:t>
            </a:r>
            <a:r>
              <a:rPr lang="en-US" sz="1400" dirty="0" err="1"/>
              <a:t>poin</a:t>
            </a:r>
            <a:r>
              <a:rPr lang="en-US" sz="1400" dirty="0"/>
              <a:t> </a:t>
            </a:r>
            <a:r>
              <a:rPr lang="en-US" sz="1400" dirty="0" err="1"/>
              <a:t>hari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” di </a:t>
            </a:r>
            <a:r>
              <a:rPr lang="en-US" sz="1400" dirty="0" err="1"/>
              <a:t>struk</a:t>
            </a:r>
            <a:r>
              <a:rPr lang="en-US" sz="1400" dirty="0"/>
              <a:t> </a:t>
            </a:r>
            <a:r>
              <a:rPr lang="en-US" sz="1400" dirty="0" err="1"/>
              <a:t>belanja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Email </a:t>
            </a:r>
            <a:r>
              <a:rPr lang="en-US" sz="1400" dirty="0" err="1"/>
              <a:t>berkala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saldo</a:t>
            </a:r>
            <a:r>
              <a:rPr lang="en-US" sz="1400" dirty="0"/>
              <a:t> </a:t>
            </a:r>
            <a:r>
              <a:rPr lang="en-US" sz="1400" dirty="0" err="1"/>
              <a:t>poin</a:t>
            </a:r>
            <a:r>
              <a:rPr lang="en-US" sz="1400" dirty="0"/>
              <a:t>, </a:t>
            </a:r>
            <a:r>
              <a:rPr lang="en-US" sz="1400" dirty="0" err="1"/>
              <a:t>hadiah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promo </a:t>
            </a:r>
            <a:r>
              <a:rPr lang="en-US" sz="1400" dirty="0" err="1"/>
              <a:t>ulang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endParaRPr lang="en-US" sz="1400" dirty="0"/>
          </a:p>
          <a:p>
            <a:endParaRPr lang="en-US" sz="1400" b="1" dirty="0" smtClean="0"/>
          </a:p>
          <a:p>
            <a:r>
              <a:rPr lang="en-US" sz="1400" b="1" dirty="0" err="1" smtClean="0"/>
              <a:t>Tujuannya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Menyampaikan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tambah</a:t>
            </a:r>
            <a:r>
              <a:rPr lang="en-US" sz="1400" dirty="0"/>
              <a:t> program </a:t>
            </a:r>
            <a:r>
              <a:rPr lang="en-US" sz="1400" dirty="0" err="1"/>
              <a:t>retensi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Memastikan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tahu</a:t>
            </a:r>
            <a:r>
              <a:rPr lang="en-US" sz="1400" dirty="0"/>
              <a:t> </a:t>
            </a:r>
            <a:r>
              <a:rPr lang="en-US" sz="1400" dirty="0" err="1"/>
              <a:t>manfaat</a:t>
            </a:r>
            <a:r>
              <a:rPr lang="en-US" sz="1400" dirty="0"/>
              <a:t> yang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dapatkan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Mendorong</a:t>
            </a:r>
            <a:r>
              <a:rPr lang="en-US" sz="1400" dirty="0"/>
              <a:t>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pembelian</a:t>
            </a:r>
            <a:r>
              <a:rPr lang="en-US" sz="1400" dirty="0"/>
              <a:t> </a:t>
            </a:r>
            <a:r>
              <a:rPr lang="en-US" sz="1400" dirty="0" err="1"/>
              <a:t>ulang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458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STRATEGI </a:t>
            </a:r>
            <a:r>
              <a:rPr lang="en-US" dirty="0" smtClean="0">
                <a:solidFill>
                  <a:prstClr val="black"/>
                </a:solidFill>
              </a:rPr>
              <a:t>PENJUALAN: RETENSI PELANGGAN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58334" y="980536"/>
            <a:ext cx="402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Kanvas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Model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Strategi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Retensi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Pelanggan</a:t>
            </a:r>
            <a:endParaRPr lang="en-ID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334" y="1354731"/>
            <a:ext cx="7826145" cy="4306912"/>
            <a:chOff x="699250" y="1125139"/>
            <a:chExt cx="10988609" cy="5021267"/>
          </a:xfrm>
        </p:grpSpPr>
        <p:sp>
          <p:nvSpPr>
            <p:cNvPr id="62" name="Rectangle 61"/>
            <p:cNvSpPr/>
            <p:nvPr/>
          </p:nvSpPr>
          <p:spPr>
            <a:xfrm>
              <a:off x="699250" y="1142996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86638" y="1142997"/>
              <a:ext cx="2187388" cy="185569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86638" y="2998693"/>
              <a:ext cx="2187388" cy="176156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74026" y="1142996"/>
              <a:ext cx="2187388" cy="3617259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61414" y="1142997"/>
              <a:ext cx="2187388" cy="160933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261414" y="2752332"/>
              <a:ext cx="2187388" cy="200792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448802" y="1142997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9250" y="4760256"/>
              <a:ext cx="5492000" cy="138615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91250" y="4760255"/>
              <a:ext cx="5444940" cy="138615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47" y="1288472"/>
              <a:ext cx="409030" cy="40903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250577" y="1164528"/>
              <a:ext cx="1492624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Mitra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47114" y="1162623"/>
              <a:ext cx="1608806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Aktivitas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4" name="Picture 2" descr="Image result for activities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383" y="1232715"/>
              <a:ext cx="464788" cy="46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Image result for resources icon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176" y="3088410"/>
              <a:ext cx="285695" cy="285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3299801" y="2968811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Sumber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Daya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7" name="Picture 6" descr="Image result for value propositio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771" y="1288472"/>
              <a:ext cx="327901" cy="32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5634501" y="1172721"/>
              <a:ext cx="1451252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Strategi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Yang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Dipilih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9" name="Picture 10" descr="Image result for love black ic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390" y="1323710"/>
              <a:ext cx="303316" cy="303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718618" y="1161362"/>
              <a:ext cx="1730182" cy="75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Hubungan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Dengan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Pelanggan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1" name="Picture 12" descr="Image result for partner icon bla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532" y="2757395"/>
              <a:ext cx="457205" cy="45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7837399" y="2803585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Saluran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/ Channels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3" name="Picture 14" descr="Image result for customer icon bla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544" y="1238193"/>
              <a:ext cx="424071" cy="42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9923604" y="1125139"/>
              <a:ext cx="1764255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Target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Pasar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5" name="Picture 16" descr="Image result for cost structure icon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00" y="4836394"/>
              <a:ext cx="487282" cy="48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1158802" y="4910759"/>
              <a:ext cx="25193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Struktur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Biaya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7" name="Picture 18" descr="Image result for dollar black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674" y="4860703"/>
              <a:ext cx="388609" cy="38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6697789" y="4885779"/>
              <a:ext cx="22159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Indikator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Kesuksesan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827687" y="1983354"/>
            <a:ext cx="1313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id-ID" sz="750" kern="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168" y="466182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DEPARTEMENT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6736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876300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✅ </a:t>
            </a:r>
            <a:r>
              <a:rPr lang="en-US" sz="1600" b="1" dirty="0" err="1"/>
              <a:t>Fokus</a:t>
            </a:r>
            <a:r>
              <a:rPr lang="en-US" sz="1600" b="1" dirty="0"/>
              <a:t>:</a:t>
            </a:r>
          </a:p>
          <a:p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teknis-operasional</a:t>
            </a:r>
            <a:r>
              <a:rPr lang="en-US" sz="1600" dirty="0"/>
              <a:t> </a:t>
            </a:r>
            <a:r>
              <a:rPr lang="en-US" sz="1600" dirty="0" err="1"/>
              <a:t>harian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taktis</a:t>
            </a:r>
            <a:r>
              <a:rPr lang="en-US" sz="1600" dirty="0"/>
              <a:t> yang </a:t>
            </a:r>
            <a:r>
              <a:rPr lang="en-US" sz="1600" dirty="0" err="1"/>
              <a:t>dijalankan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sales di </a:t>
            </a:r>
            <a:r>
              <a:rPr lang="en-US" sz="1600" dirty="0" err="1"/>
              <a:t>lapangan</a:t>
            </a:r>
            <a:r>
              <a:rPr lang="en-US" sz="1600" dirty="0"/>
              <a:t>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✅ </a:t>
            </a:r>
            <a:r>
              <a:rPr lang="en-US" sz="1600" b="1" dirty="0" err="1"/>
              <a:t>Ciri-Ciri</a:t>
            </a:r>
            <a:r>
              <a:rPr lang="en-US" sz="1600" b="1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b="1" dirty="0" err="1"/>
              <a:t>metode</a:t>
            </a:r>
            <a:r>
              <a:rPr lang="en-US" sz="1600" b="1" dirty="0"/>
              <a:t> </a:t>
            </a:r>
            <a:r>
              <a:rPr lang="en-US" sz="1600" b="1" dirty="0" err="1"/>
              <a:t>penjualan</a:t>
            </a:r>
            <a:r>
              <a:rPr lang="en-US" sz="1600" dirty="0"/>
              <a:t>: door to door, canvassing, digital selling, </a:t>
            </a:r>
            <a:r>
              <a:rPr lang="en-US" sz="1600" dirty="0" smtClean="0"/>
              <a:t>CRM.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Menyusun</a:t>
            </a:r>
            <a:r>
              <a:rPr lang="en-US" sz="1600" dirty="0" smtClean="0"/>
              <a:t> </a:t>
            </a:r>
            <a:r>
              <a:rPr lang="en-US" sz="1600" b="1" dirty="0" err="1"/>
              <a:t>skrip</a:t>
            </a:r>
            <a:r>
              <a:rPr lang="en-US" sz="1600" b="1" dirty="0"/>
              <a:t> </a:t>
            </a:r>
            <a:r>
              <a:rPr lang="en-US" sz="1600" b="1" dirty="0" err="1"/>
              <a:t>penawaran</a:t>
            </a:r>
            <a:r>
              <a:rPr lang="en-US" sz="1600" b="1" dirty="0"/>
              <a:t>, </a:t>
            </a:r>
            <a:r>
              <a:rPr lang="en-US" sz="1600" b="1" dirty="0" err="1"/>
              <a:t>teknik</a:t>
            </a:r>
            <a:r>
              <a:rPr lang="en-US" sz="1600" b="1" dirty="0"/>
              <a:t> closing, </a:t>
            </a:r>
            <a:r>
              <a:rPr lang="en-US" sz="1600" b="1" dirty="0" err="1"/>
              <a:t>jadwal</a:t>
            </a:r>
            <a:r>
              <a:rPr lang="en-US" sz="1600" b="1" dirty="0"/>
              <a:t> </a:t>
            </a:r>
            <a:r>
              <a:rPr lang="en-US" sz="1600" b="1" dirty="0" err="1"/>
              <a:t>kunjungan</a:t>
            </a:r>
            <a:r>
              <a:rPr lang="en-US" sz="1600" b="1" dirty="0"/>
              <a:t>, </a:t>
            </a:r>
            <a:r>
              <a:rPr lang="en-US" sz="1600" b="1" dirty="0" err="1"/>
              <a:t>pelatihan</a:t>
            </a:r>
            <a:r>
              <a:rPr lang="en-US" sz="1600" b="1" dirty="0"/>
              <a:t> </a:t>
            </a:r>
            <a:r>
              <a:rPr lang="en-US" sz="1600" b="1" dirty="0" smtClean="0"/>
              <a:t>sales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Fokus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KPI </a:t>
            </a:r>
            <a:r>
              <a:rPr lang="en-US" sz="1600" dirty="0" err="1"/>
              <a:t>seperti</a:t>
            </a:r>
            <a:r>
              <a:rPr lang="en-US" sz="1600" dirty="0"/>
              <a:t> closing rate, conversion rate, repeat customer.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/>
              <a:t>✅ </a:t>
            </a:r>
            <a:r>
              <a:rPr lang="en-US" sz="1600" b="1" dirty="0" err="1"/>
              <a:t>Contoh</a:t>
            </a:r>
            <a:r>
              <a:rPr lang="en-US" sz="1600" b="1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Tim sales </a:t>
            </a:r>
            <a:r>
              <a:rPr lang="en-US" sz="1600" dirty="0" err="1"/>
              <a:t>lapangan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20 </a:t>
            </a:r>
            <a:r>
              <a:rPr lang="en-US" sz="1600" dirty="0" err="1"/>
              <a:t>kunjungan</a:t>
            </a:r>
            <a:r>
              <a:rPr lang="en-US" sz="1600" dirty="0"/>
              <a:t> </a:t>
            </a:r>
            <a:r>
              <a:rPr lang="en-US" sz="1600" dirty="0" err="1"/>
              <a:t>harian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skrip</a:t>
            </a:r>
            <a:r>
              <a:rPr lang="en-US" sz="1600" dirty="0"/>
              <a:t> </a:t>
            </a:r>
            <a:r>
              <a:rPr lang="en-US" sz="1600" dirty="0" smtClean="0"/>
              <a:t>AIDAS.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Menetapkan</a:t>
            </a:r>
            <a:r>
              <a:rPr lang="en-US" sz="1600" dirty="0" smtClean="0"/>
              <a:t> </a:t>
            </a:r>
            <a:r>
              <a:rPr lang="en-US" sz="1600" dirty="0" err="1"/>
              <a:t>bahwa</a:t>
            </a:r>
            <a:r>
              <a:rPr lang="en-US" sz="1600" dirty="0"/>
              <a:t> follow-up </a:t>
            </a:r>
            <a:r>
              <a:rPr lang="en-US" sz="1600" dirty="0" err="1"/>
              <a:t>maksimal</a:t>
            </a:r>
            <a:r>
              <a:rPr lang="en-US" sz="1600" dirty="0"/>
              <a:t> 2×24 jam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pakai</a:t>
            </a:r>
            <a:r>
              <a:rPr lang="en-US" sz="1600" dirty="0"/>
              <a:t> template WhatsApp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 smtClean="0"/>
              <a:t>disiapkan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CRM </a:t>
            </a:r>
            <a:r>
              <a:rPr lang="en-US" sz="1600" dirty="0" err="1"/>
              <a:t>untuk</a:t>
            </a:r>
            <a:r>
              <a:rPr lang="en-US" sz="1600" dirty="0"/>
              <a:t> tracking </a:t>
            </a:r>
            <a:r>
              <a:rPr lang="en-US" sz="1600" dirty="0" err="1"/>
              <a:t>prospek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follow-up </a:t>
            </a:r>
            <a:r>
              <a:rPr lang="en-US" sz="1600" dirty="0" err="1"/>
              <a:t>otomatis</a:t>
            </a:r>
            <a:r>
              <a:rPr lang="en-US" sz="16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71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3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. STRATEGI PENJUALAN LEVEL INDIVIDU SALES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91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Kerangka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Kerja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Seorang</a:t>
            </a:r>
            <a:r>
              <a:rPr lang="en-US" sz="1600" dirty="0" smtClean="0">
                <a:solidFill>
                  <a:prstClr val="black"/>
                </a:solidFill>
              </a:rPr>
              <a:t> Salesman </a:t>
            </a:r>
            <a:r>
              <a:rPr lang="en-US" sz="1600" dirty="0" err="1" smtClean="0">
                <a:solidFill>
                  <a:prstClr val="black"/>
                </a:solidFill>
              </a:rPr>
              <a:t>Dalam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Menawarkan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Produk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2171700"/>
            <a:ext cx="3551723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15631" y="22071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015630" y="35787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Saluran</a:t>
            </a:r>
            <a:r>
              <a:rPr lang="en-US" sz="1600" dirty="0" smtClean="0"/>
              <a:t> (Channel)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384538" y="2171700"/>
            <a:ext cx="2007019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72848" y="1795041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6523" y="1791690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27415" y="3023162"/>
            <a:ext cx="1921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GOAL YANG INGIN DICAPAI DAN TARGET PASAR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168" y="466182"/>
            <a:ext cx="871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3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. STRATEGI PENJUALAN LEVEL INDIVIDU SALES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1141" y="2476500"/>
            <a:ext cx="1981200" cy="78027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Fitur-Fitur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r>
              <a:rPr lang="en-US" sz="1400" dirty="0" smtClean="0"/>
              <a:t> Dan Program-Program </a:t>
            </a:r>
            <a:r>
              <a:rPr lang="en-US" sz="1400" dirty="0" err="1" smtClean="0"/>
              <a:t>Penjualan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1065132" y="3672592"/>
            <a:ext cx="1981200" cy="7428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Manfaat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Ditawarkan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/>
              <a:t> </a:t>
            </a:r>
            <a:r>
              <a:rPr lang="en-US" sz="1400" dirty="0" smtClean="0"/>
              <a:t>Target </a:t>
            </a:r>
            <a:r>
              <a:rPr lang="en-US" sz="1400" dirty="0" err="1" smtClean="0"/>
              <a:t>Pasar</a:t>
            </a:r>
            <a:endParaRPr lang="en-US" sz="1400" dirty="0"/>
          </a:p>
        </p:txBody>
      </p:sp>
      <p:sp>
        <p:nvSpPr>
          <p:cNvPr id="4" name="Down Arrow 3"/>
          <p:cNvSpPr/>
          <p:nvPr/>
        </p:nvSpPr>
        <p:spPr>
          <a:xfrm>
            <a:off x="1789032" y="3314055"/>
            <a:ext cx="533400" cy="30334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331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STRATEGI PENJUALAN SALESMAN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64459" y="3281061"/>
            <a:ext cx="176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(SCP DAN AIDAS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92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D" dirty="0" smtClean="0">
                <a:solidFill>
                  <a:prstClr val="black"/>
                </a:solidFill>
              </a:rPr>
              <a:t>STRATEGI PENJUALAN SALESMAN DENGAN FRAMEWORK SCP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3. STRATEGI PENJUALAN LEVEL INDIVIDU SALES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1240691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b="1" dirty="0"/>
              <a:t>SCP (Spreading, Coverage, </a:t>
            </a:r>
            <a:r>
              <a:rPr lang="en-US" sz="1600" b="1" dirty="0" smtClean="0"/>
              <a:t>Penetration)</a:t>
            </a:r>
            <a:r>
              <a:rPr lang="en-US" sz="1600" dirty="0" smtClean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strategis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</a:t>
            </a:r>
            <a:r>
              <a:rPr lang="en-US" sz="1600" b="1" dirty="0"/>
              <a:t>sales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distribusi</a:t>
            </a:r>
            <a:r>
              <a:rPr lang="en-US" sz="1600" dirty="0"/>
              <a:t>,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memperluas</a:t>
            </a:r>
            <a:r>
              <a:rPr lang="en-US" sz="1600" dirty="0"/>
              <a:t> </a:t>
            </a:r>
            <a:r>
              <a:rPr lang="en-US" sz="1600" dirty="0" err="1"/>
              <a:t>jangkauan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efektivitas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.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dipakai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yang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tumbuh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kompetitif</a:t>
            </a:r>
            <a:r>
              <a:rPr lang="en-US" sz="1600" dirty="0"/>
              <a:t>,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,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3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92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D" dirty="0" smtClean="0">
                <a:solidFill>
                  <a:prstClr val="black"/>
                </a:solidFill>
              </a:rPr>
              <a:t>STRATEGI PENJUALAN SALESMAN DENGAN FRAMEWORK SCP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3. STRATEGI PENJUALAN LEVEL INDIVIDU SALES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1240691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 Spreading (</a:t>
            </a:r>
            <a:r>
              <a:rPr lang="en-US" sz="1600" b="1" dirty="0" err="1"/>
              <a:t>Penyebaran</a:t>
            </a:r>
            <a:r>
              <a:rPr lang="en-US" sz="1600" b="1" dirty="0"/>
              <a:t>)</a:t>
            </a:r>
          </a:p>
          <a:p>
            <a:r>
              <a:rPr lang="en-US" sz="1600" b="1" dirty="0" err="1"/>
              <a:t>Tujuan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Menyebarkan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titik</a:t>
            </a:r>
            <a:r>
              <a:rPr lang="en-US" sz="1600" dirty="0"/>
              <a:t>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wilayah</a:t>
            </a:r>
            <a:r>
              <a:rPr lang="en-US" sz="1600" dirty="0"/>
              <a:t>.</a:t>
            </a:r>
          </a:p>
          <a:p>
            <a:r>
              <a:rPr lang="en-US" sz="1600" b="1" dirty="0" err="1"/>
              <a:t>Fokus</a:t>
            </a:r>
            <a:r>
              <a:rPr lang="en-US" sz="1600" b="1" dirty="0"/>
              <a:t> </a:t>
            </a:r>
            <a:r>
              <a:rPr lang="en-US" sz="1600" b="1" dirty="0" err="1"/>
              <a:t>Utama</a:t>
            </a:r>
            <a:r>
              <a:rPr lang="en-US" sz="1600" b="1" dirty="0"/>
              <a:t>: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outlet </a:t>
            </a:r>
            <a:r>
              <a:rPr lang="en-US" sz="1600" dirty="0" err="1"/>
              <a:t>atau</a:t>
            </a:r>
            <a:r>
              <a:rPr lang="en-US" sz="1600" dirty="0"/>
              <a:t> channel yang </a:t>
            </a:r>
            <a:r>
              <a:rPr lang="en-US" sz="1600" dirty="0" err="1"/>
              <a:t>menjual</a:t>
            </a:r>
            <a:r>
              <a:rPr lang="en-US" sz="1600" dirty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Menjangkau</a:t>
            </a:r>
            <a:r>
              <a:rPr lang="en-US" sz="1600" dirty="0" smtClean="0"/>
              <a:t> </a:t>
            </a:r>
            <a:r>
              <a:rPr lang="en-US" sz="1600" dirty="0"/>
              <a:t>area </a:t>
            </a:r>
            <a:r>
              <a:rPr lang="en-US" sz="1600" dirty="0" err="1"/>
              <a:t>baru</a:t>
            </a:r>
            <a:r>
              <a:rPr lang="en-US" sz="1600" dirty="0"/>
              <a:t> yang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tersentuh</a:t>
            </a:r>
            <a:r>
              <a:rPr lang="en-US" sz="1600" dirty="0"/>
              <a:t> </a:t>
            </a:r>
            <a:r>
              <a:rPr lang="en-US" sz="1600" dirty="0" err="1" smtClean="0"/>
              <a:t>sebelumnya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Mendistribusikan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luas</a:t>
            </a:r>
            <a:r>
              <a:rPr lang="en-US" sz="1600" dirty="0"/>
              <a:t> agar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dikenal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 err="1"/>
              <a:t>Contoh</a:t>
            </a:r>
            <a:r>
              <a:rPr lang="en-US" sz="1600" b="1" dirty="0"/>
              <a:t> </a:t>
            </a:r>
            <a:r>
              <a:rPr lang="en-US" sz="1600" b="1" dirty="0" err="1"/>
              <a:t>Kegiatan</a:t>
            </a:r>
            <a:r>
              <a:rPr lang="en-US" sz="1600" b="1" dirty="0"/>
              <a:t>: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Menambah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reseller, </a:t>
            </a:r>
            <a:r>
              <a:rPr lang="en-US" sz="1600" dirty="0" err="1"/>
              <a:t>agen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toko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Menyebarkan</a:t>
            </a:r>
            <a:r>
              <a:rPr lang="en-US" sz="1600" dirty="0"/>
              <a:t> </a:t>
            </a:r>
            <a:r>
              <a:rPr lang="en-US" sz="1600" dirty="0" err="1"/>
              <a:t>brosur</a:t>
            </a:r>
            <a:r>
              <a:rPr lang="en-US" sz="1600" dirty="0"/>
              <a:t>, banner, </a:t>
            </a:r>
            <a:r>
              <a:rPr lang="en-US" sz="1600" dirty="0" err="1"/>
              <a:t>atau</a:t>
            </a:r>
            <a:r>
              <a:rPr lang="en-US" sz="1600" dirty="0"/>
              <a:t> media </a:t>
            </a:r>
            <a:r>
              <a:rPr lang="en-US" sz="1600" dirty="0" err="1"/>
              <a:t>promosi</a:t>
            </a:r>
            <a:r>
              <a:rPr lang="en-US" sz="1600" dirty="0"/>
              <a:t> di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titik</a:t>
            </a:r>
            <a:r>
              <a:rPr lang="en-US" sz="1600" dirty="0"/>
              <a:t> </a:t>
            </a:r>
            <a:r>
              <a:rPr lang="en-US" sz="1600" dirty="0" err="1"/>
              <a:t>strategis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Menawarkan</a:t>
            </a:r>
            <a:r>
              <a:rPr lang="en-US" sz="1600" dirty="0"/>
              <a:t> program </a:t>
            </a:r>
            <a:r>
              <a:rPr lang="en-US" sz="1600" dirty="0" err="1"/>
              <a:t>kemitraan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dropship.</a:t>
            </a:r>
          </a:p>
        </p:txBody>
      </p:sp>
    </p:spTree>
    <p:extLst>
      <p:ext uri="{BB962C8B-B14F-4D97-AF65-F5344CB8AC3E}">
        <p14:creationId xmlns:p14="http://schemas.microsoft.com/office/powerpoint/2010/main" val="7739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92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D" dirty="0" smtClean="0">
                <a:solidFill>
                  <a:prstClr val="black"/>
                </a:solidFill>
              </a:rPr>
              <a:t>STRATEGI PENJUALAN SALESMAN DENGAN FRAMEWORK SCP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3. STRATEGI PENJUALAN LEVEL INDIVIDU SALES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1240691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2. Coverage (</a:t>
            </a:r>
            <a:r>
              <a:rPr lang="en-US" sz="1600" b="1" dirty="0" err="1"/>
              <a:t>Cakupan</a:t>
            </a:r>
            <a:r>
              <a:rPr lang="en-US" sz="1600" b="1" dirty="0"/>
              <a:t>)</a:t>
            </a:r>
          </a:p>
          <a:p>
            <a:r>
              <a:rPr lang="en-US" sz="1600" b="1" dirty="0" err="1"/>
              <a:t>Tujuan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Memastikan</a:t>
            </a:r>
            <a:r>
              <a:rPr lang="en-US" sz="1600" dirty="0"/>
              <a:t> area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terjangkau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optimal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sales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distribusi</a:t>
            </a:r>
            <a:r>
              <a:rPr lang="en-US" sz="1600" dirty="0"/>
              <a:t>.</a:t>
            </a:r>
          </a:p>
          <a:p>
            <a:r>
              <a:rPr lang="en-US" sz="1600" b="1" dirty="0" err="1"/>
              <a:t>Fokus</a:t>
            </a:r>
            <a:r>
              <a:rPr lang="en-US" sz="1600" b="1" dirty="0"/>
              <a:t> </a:t>
            </a:r>
            <a:r>
              <a:rPr lang="en-US" sz="1600" b="1" dirty="0" err="1"/>
              <a:t>Utama</a:t>
            </a:r>
            <a:r>
              <a:rPr lang="en-US" sz="1600" b="1" dirty="0"/>
              <a:t>: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Menilai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memperbaiki</a:t>
            </a:r>
            <a:r>
              <a:rPr lang="en-US" sz="1600" dirty="0"/>
              <a:t> </a:t>
            </a:r>
            <a:r>
              <a:rPr lang="en-US" sz="1600" dirty="0" err="1"/>
              <a:t>wilayah</a:t>
            </a:r>
            <a:r>
              <a:rPr lang="en-US" sz="1600" dirty="0"/>
              <a:t> yang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maksimal</a:t>
            </a:r>
            <a:r>
              <a:rPr lang="en-US" sz="1600" dirty="0"/>
              <a:t> </a:t>
            </a:r>
            <a:r>
              <a:rPr lang="en-US" sz="1600" dirty="0" err="1"/>
              <a:t>terlayani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Memastikan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area yang </a:t>
            </a:r>
            <a:r>
              <a:rPr lang="en-US" sz="1600" dirty="0" err="1"/>
              <a:t>kosong</a:t>
            </a:r>
            <a:r>
              <a:rPr lang="en-US" sz="1600" dirty="0"/>
              <a:t> (white spot</a:t>
            </a:r>
            <a:r>
              <a:rPr lang="en-US" sz="1600" dirty="0" smtClean="0"/>
              <a:t>).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Membagi</a:t>
            </a:r>
            <a:r>
              <a:rPr lang="en-US" sz="1600" dirty="0"/>
              <a:t> </a:t>
            </a:r>
            <a:r>
              <a:rPr lang="en-US" sz="1600" dirty="0" err="1"/>
              <a:t>wilayah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sales (area coverage)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efisien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 err="1"/>
              <a:t>Contoh</a:t>
            </a:r>
            <a:r>
              <a:rPr lang="en-US" sz="1600" b="1" dirty="0"/>
              <a:t> </a:t>
            </a:r>
            <a:r>
              <a:rPr lang="en-US" sz="1600" b="1" dirty="0" err="1"/>
              <a:t>Kegiatan</a:t>
            </a:r>
            <a:r>
              <a:rPr lang="en-US" sz="1600" b="1" dirty="0"/>
              <a:t>: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sales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wilayah</a:t>
            </a:r>
            <a:r>
              <a:rPr lang="en-US" sz="1600" dirty="0"/>
              <a:t> (area-based sales</a:t>
            </a:r>
            <a:r>
              <a:rPr lang="en-US" sz="1600" dirty="0" smtClean="0"/>
              <a:t>).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Melakukan</a:t>
            </a:r>
            <a:r>
              <a:rPr lang="en-US" sz="1600" dirty="0"/>
              <a:t> mapping </a:t>
            </a:r>
            <a:r>
              <a:rPr lang="en-US" sz="1600" dirty="0" err="1"/>
              <a:t>wilayah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dirty="0" err="1"/>
              <a:t>rute</a:t>
            </a:r>
            <a:r>
              <a:rPr lang="en-US" sz="1600" dirty="0"/>
              <a:t> </a:t>
            </a:r>
            <a:r>
              <a:rPr lang="en-US" sz="1600" dirty="0" err="1"/>
              <a:t>kunjungan</a:t>
            </a:r>
            <a:r>
              <a:rPr lang="en-US" sz="1600" dirty="0"/>
              <a:t> </a:t>
            </a:r>
            <a:r>
              <a:rPr lang="en-US" sz="1600" dirty="0" err="1"/>
              <a:t>rutin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Melacak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di </a:t>
            </a:r>
            <a:r>
              <a:rPr lang="en-US" sz="1600" dirty="0" err="1"/>
              <a:t>setiap</a:t>
            </a:r>
            <a:r>
              <a:rPr lang="en-US" sz="1600" dirty="0"/>
              <a:t> area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periodik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60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8763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Menggunakan</a:t>
            </a:r>
            <a:r>
              <a:rPr lang="en-US" sz="1600" b="1" dirty="0" smtClean="0"/>
              <a:t> Balance Scorecard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Memetakan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Strategi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Penjualan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Secara</a:t>
            </a:r>
            <a:r>
              <a:rPr lang="en-US" sz="1600" b="1" dirty="0" smtClean="0"/>
              <a:t> Corporate</a:t>
            </a:r>
          </a:p>
          <a:p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Balanced Scorecard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r>
              <a:rPr lang="en-US" sz="1600" b="1" dirty="0"/>
              <a:t>1. </a:t>
            </a:r>
            <a:r>
              <a:rPr lang="en-US" sz="1600" b="1" dirty="0" err="1"/>
              <a:t>Memahami</a:t>
            </a:r>
            <a:r>
              <a:rPr lang="en-US" sz="1600" b="1" dirty="0"/>
              <a:t> </a:t>
            </a:r>
            <a:r>
              <a:rPr lang="en-US" sz="1600" b="1" dirty="0" err="1"/>
              <a:t>Empat</a:t>
            </a:r>
            <a:r>
              <a:rPr lang="en-US" sz="1600" b="1" dirty="0"/>
              <a:t> </a:t>
            </a:r>
            <a:r>
              <a:rPr lang="en-US" sz="1600" b="1" dirty="0" err="1"/>
              <a:t>Perspektif</a:t>
            </a:r>
            <a:r>
              <a:rPr lang="en-US" sz="1600" b="1" dirty="0"/>
              <a:t> BSC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Penjualan</a:t>
            </a:r>
            <a:r>
              <a:rPr lang="en-US" sz="1600" b="1" dirty="0"/>
              <a:t>:</a:t>
            </a:r>
            <a:endParaRPr lang="en-US" sz="16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600" b="1" dirty="0" err="1"/>
              <a:t>Perspektif</a:t>
            </a:r>
            <a:r>
              <a:rPr lang="en-US" sz="1600" b="1" dirty="0"/>
              <a:t> </a:t>
            </a:r>
            <a:r>
              <a:rPr lang="en-US" sz="1600" b="1" dirty="0" err="1"/>
              <a:t>Keuangan</a:t>
            </a:r>
            <a:r>
              <a:rPr lang="en-US" sz="1600" b="1" dirty="0"/>
              <a:t>:</a:t>
            </a:r>
            <a:r>
              <a:rPr lang="en-US" sz="1600" dirty="0"/>
              <a:t> </a:t>
            </a:r>
            <a:r>
              <a:rPr lang="en-US" sz="1600" dirty="0" err="1"/>
              <a:t>Berfokus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, </a:t>
            </a:r>
            <a:r>
              <a:rPr lang="en-US" sz="1600" dirty="0" err="1"/>
              <a:t>laba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target </a:t>
            </a:r>
            <a:r>
              <a:rPr lang="en-US" sz="1600" dirty="0" err="1"/>
              <a:t>finansial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 yang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dicapai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. 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600" b="1" dirty="0" err="1"/>
              <a:t>Perspektif</a:t>
            </a:r>
            <a:r>
              <a:rPr lang="en-US" sz="1600" b="1" dirty="0"/>
              <a:t> </a:t>
            </a:r>
            <a:r>
              <a:rPr lang="en-US" sz="1600" b="1" dirty="0" err="1"/>
              <a:t>Pelanggan</a:t>
            </a:r>
            <a:r>
              <a:rPr lang="en-US" sz="1600" b="1" dirty="0"/>
              <a:t>:</a:t>
            </a:r>
            <a:r>
              <a:rPr lang="en-US" sz="1600" dirty="0"/>
              <a:t> </a:t>
            </a:r>
            <a:r>
              <a:rPr lang="en-US" sz="1600" dirty="0" err="1"/>
              <a:t>Menilai</a:t>
            </a:r>
            <a:r>
              <a:rPr lang="en-US" sz="1600" dirty="0"/>
              <a:t> </a:t>
            </a:r>
            <a:r>
              <a:rPr lang="en-US" sz="1600" dirty="0" err="1"/>
              <a:t>kepuasan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, </a:t>
            </a:r>
            <a:r>
              <a:rPr lang="en-US" sz="1600" dirty="0" err="1"/>
              <a:t>loyalitas</a:t>
            </a:r>
            <a:r>
              <a:rPr lang="en-US" sz="1600" dirty="0"/>
              <a:t>, </a:t>
            </a:r>
            <a:r>
              <a:rPr lang="en-US" sz="1600" dirty="0" err="1"/>
              <a:t>pangsa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yang </a:t>
            </a:r>
            <a:r>
              <a:rPr lang="en-US" sz="1600" dirty="0" err="1"/>
              <a:t>diberikan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. 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perspektif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, </a:t>
            </a:r>
            <a:r>
              <a:rPr lang="en-US" sz="1600" dirty="0" err="1"/>
              <a:t>menyelesaikan</a:t>
            </a:r>
            <a:r>
              <a:rPr lang="en-US" sz="1600" dirty="0"/>
              <a:t> </a:t>
            </a:r>
            <a:r>
              <a:rPr lang="en-US" sz="1600" dirty="0" err="1"/>
              <a:t>komplain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, </a:t>
            </a:r>
            <a:r>
              <a:rPr lang="en-US" sz="1600" dirty="0" err="1"/>
              <a:t>mempertahankan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lama </a:t>
            </a:r>
            <a:r>
              <a:rPr lang="en-US" sz="1600" dirty="0" err="1"/>
              <a:t>melalui</a:t>
            </a:r>
            <a:r>
              <a:rPr lang="en-US" sz="1600" dirty="0"/>
              <a:t> program </a:t>
            </a:r>
            <a:r>
              <a:rPr lang="en-US" sz="1600" dirty="0" err="1"/>
              <a:t>loyalitas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. 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600" b="1" dirty="0" err="1"/>
              <a:t>Perspektif</a:t>
            </a:r>
            <a:r>
              <a:rPr lang="en-US" sz="1600" b="1" dirty="0"/>
              <a:t> Proses </a:t>
            </a:r>
            <a:r>
              <a:rPr lang="en-US" sz="1600" b="1" dirty="0" err="1"/>
              <a:t>Bisnis</a:t>
            </a:r>
            <a:r>
              <a:rPr lang="en-US" sz="1600" b="1" dirty="0"/>
              <a:t> Internal:</a:t>
            </a:r>
            <a:r>
              <a:rPr lang="en-US" sz="1600" dirty="0"/>
              <a:t> 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/>
              <a:t>efisiensi</a:t>
            </a:r>
            <a:r>
              <a:rPr lang="en-US" sz="1600" dirty="0"/>
              <a:t> proses </a:t>
            </a:r>
            <a:r>
              <a:rPr lang="en-US" sz="1600" dirty="0" err="1"/>
              <a:t>penjualan</a:t>
            </a:r>
            <a:r>
              <a:rPr lang="en-US" sz="1600" dirty="0"/>
              <a:t>,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prospek</a:t>
            </a:r>
            <a:r>
              <a:rPr lang="en-US" sz="1600" dirty="0"/>
              <a:t>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penutupan</a:t>
            </a:r>
            <a:r>
              <a:rPr lang="en-US" sz="1600" dirty="0"/>
              <a:t> </a:t>
            </a:r>
            <a:r>
              <a:rPr lang="en-US" sz="1600" dirty="0" err="1"/>
              <a:t>transaksi</a:t>
            </a:r>
            <a:r>
              <a:rPr lang="en-US" sz="1600" dirty="0"/>
              <a:t>. 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mencakup</a:t>
            </a:r>
            <a:r>
              <a:rPr lang="en-US" sz="1600" dirty="0"/>
              <a:t> </a:t>
            </a:r>
            <a:r>
              <a:rPr lang="en-US" sz="1600" dirty="0" err="1"/>
              <a:t>pelacakan</a:t>
            </a:r>
            <a:r>
              <a:rPr lang="en-US" sz="1600" dirty="0"/>
              <a:t> </a:t>
            </a:r>
            <a:r>
              <a:rPr lang="en-US" sz="1600" dirty="0" err="1"/>
              <a:t>kesenjangan</a:t>
            </a:r>
            <a:r>
              <a:rPr lang="en-US" sz="1600" dirty="0"/>
              <a:t>, </a:t>
            </a:r>
            <a:r>
              <a:rPr lang="en-US" sz="1600" dirty="0" err="1"/>
              <a:t>penundaan</a:t>
            </a:r>
            <a:r>
              <a:rPr lang="en-US" sz="1600" dirty="0"/>
              <a:t>, </a:t>
            </a:r>
            <a:r>
              <a:rPr lang="en-US" sz="1600" dirty="0" err="1"/>
              <a:t>kemacetan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pemborosan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proses </a:t>
            </a:r>
            <a:r>
              <a:rPr lang="en-US" sz="1600" dirty="0" err="1"/>
              <a:t>penjualan</a:t>
            </a:r>
            <a:r>
              <a:rPr lang="en-US" sz="1600" dirty="0"/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Perspektif</a:t>
            </a:r>
            <a:r>
              <a:rPr lang="en-US" sz="1600" b="1" dirty="0"/>
              <a:t> </a:t>
            </a:r>
            <a:r>
              <a:rPr lang="en-US" sz="1600" b="1" dirty="0" err="1"/>
              <a:t>Pembelajaran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Pertumbuhan</a:t>
            </a:r>
            <a:r>
              <a:rPr lang="en-US" sz="1600" b="1" dirty="0"/>
              <a:t>:</a:t>
            </a:r>
            <a:r>
              <a:rPr lang="en-US" sz="1600" dirty="0"/>
              <a:t> </a:t>
            </a:r>
            <a:r>
              <a:rPr lang="en-US" sz="1600" dirty="0" err="1"/>
              <a:t>Berfokus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, </a:t>
            </a:r>
            <a:r>
              <a:rPr lang="en-US" sz="1600" dirty="0" err="1"/>
              <a:t>penggunaan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yang </a:t>
            </a:r>
            <a:r>
              <a:rPr lang="en-US" sz="1600" dirty="0" err="1"/>
              <a:t>mendukung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inovasi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pertumbuhan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.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1. STRATEGI PENJUALAN LEVEL CORPORATE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801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92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D" dirty="0" smtClean="0">
                <a:solidFill>
                  <a:prstClr val="black"/>
                </a:solidFill>
              </a:rPr>
              <a:t>STRATEGI PENJUALAN SALESMAN DENGAN FRAMEWORK SCP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3. STRATEGI PENJUALAN LEVEL INDIVIDU SALES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1240691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3. </a:t>
            </a:r>
            <a:r>
              <a:rPr lang="en-US" sz="1600" b="1" dirty="0" smtClean="0"/>
              <a:t>Penetration </a:t>
            </a:r>
            <a:r>
              <a:rPr lang="en-US" sz="1600" b="1" dirty="0"/>
              <a:t>(</a:t>
            </a:r>
            <a:r>
              <a:rPr lang="en-US" sz="1600" b="1" dirty="0" err="1"/>
              <a:t>Penetrasi</a:t>
            </a:r>
            <a:r>
              <a:rPr lang="en-US" sz="1600" b="1" dirty="0"/>
              <a:t>)</a:t>
            </a:r>
          </a:p>
          <a:p>
            <a:r>
              <a:rPr lang="en-US" sz="1600" b="1" dirty="0" err="1"/>
              <a:t>Tujuan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b="1" dirty="0" err="1"/>
              <a:t>jumlah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frekuensi</a:t>
            </a:r>
            <a:r>
              <a:rPr lang="en-US" sz="1600" b="1" dirty="0"/>
              <a:t> </a:t>
            </a:r>
            <a:r>
              <a:rPr lang="en-US" sz="1600" b="1" dirty="0" err="1"/>
              <a:t>pembelian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di area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dicapai</a:t>
            </a:r>
            <a:r>
              <a:rPr lang="en-US" sz="1600" dirty="0"/>
              <a:t>.</a:t>
            </a:r>
          </a:p>
          <a:p>
            <a:r>
              <a:rPr lang="en-US" sz="1600" b="1" dirty="0" err="1"/>
              <a:t>Fokus</a:t>
            </a:r>
            <a:r>
              <a:rPr lang="en-US" sz="1600" b="1" dirty="0"/>
              <a:t> </a:t>
            </a:r>
            <a:r>
              <a:rPr lang="en-US" sz="1600" b="1" dirty="0" err="1"/>
              <a:t>Utama</a:t>
            </a:r>
            <a:r>
              <a:rPr lang="en-US" sz="1600" b="1" dirty="0"/>
              <a:t>: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Mendorong</a:t>
            </a:r>
            <a:r>
              <a:rPr lang="en-US" sz="1600" dirty="0"/>
              <a:t> volume </a:t>
            </a:r>
            <a:r>
              <a:rPr lang="en-US" sz="1600" dirty="0" err="1"/>
              <a:t>penjualan</a:t>
            </a:r>
            <a:r>
              <a:rPr lang="en-US" sz="1600" dirty="0"/>
              <a:t> per outlet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loyalitas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Menang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persaingan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sejenis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 err="1"/>
              <a:t>Contoh</a:t>
            </a:r>
            <a:r>
              <a:rPr lang="en-US" sz="1600" b="1" dirty="0"/>
              <a:t> </a:t>
            </a:r>
            <a:r>
              <a:rPr lang="en-US" sz="1600" b="1" dirty="0" err="1"/>
              <a:t>Kegiatan</a:t>
            </a:r>
            <a:r>
              <a:rPr lang="en-US" sz="1600" b="1" dirty="0"/>
              <a:t>: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Menawarkan</a:t>
            </a:r>
            <a:r>
              <a:rPr lang="en-US" sz="1600" dirty="0"/>
              <a:t> program </a:t>
            </a:r>
            <a:r>
              <a:rPr lang="en-US" sz="1600" dirty="0" err="1"/>
              <a:t>diskon</a:t>
            </a:r>
            <a:r>
              <a:rPr lang="en-US" sz="1600" dirty="0"/>
              <a:t>, bundling, </a:t>
            </a:r>
            <a:r>
              <a:rPr lang="en-US" sz="1600" dirty="0" err="1"/>
              <a:t>atau</a:t>
            </a:r>
            <a:r>
              <a:rPr lang="en-US" sz="1600" dirty="0"/>
              <a:t> bonus </a:t>
            </a:r>
            <a:r>
              <a:rPr lang="en-US" sz="1600" dirty="0" err="1"/>
              <a:t>pembelian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pelatihan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agar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 </a:t>
            </a:r>
            <a:r>
              <a:rPr lang="en-US" sz="1600" dirty="0" err="1"/>
              <a:t>menjual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intensif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(customer relationship).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8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92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D" dirty="0" smtClean="0">
                <a:solidFill>
                  <a:prstClr val="black"/>
                </a:solidFill>
              </a:rPr>
              <a:t>STRATEGI PENJUALAN SALESMAN DENGAN FRAMEWORK SCP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3. STRATEGI PENJUALAN LEVEL INDIVIDU SALES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22044"/>
              </p:ext>
            </p:extLst>
          </p:nvPr>
        </p:nvGraphicFramePr>
        <p:xfrm>
          <a:off x="685799" y="1421384"/>
          <a:ext cx="7772400" cy="1664716"/>
        </p:xfrm>
        <a:graphic>
          <a:graphicData uri="http://schemas.openxmlformats.org/drawingml/2006/table">
            <a:tbl>
              <a:tblPr/>
              <a:tblGrid>
                <a:gridCol w="1905001"/>
                <a:gridCol w="2895600"/>
                <a:gridCol w="297179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Elemen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SCP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Fokus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Utama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Hasil yang Diharapkan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Spreading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Sebar produk ke sebanyak mungkin titik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Peningkatan awareness dan ketersediaan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Coverage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Cakupan wilayah kerja secara merata dan efisien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Efektivitas tim dan distribusi maksimal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Penetration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Perbesar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penjualan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di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wilayah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yang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sudah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ada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Peningkatan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volume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loyalitas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pelanggan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091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D" dirty="0" smtClean="0">
                <a:solidFill>
                  <a:prstClr val="black"/>
                </a:solidFill>
              </a:rPr>
              <a:t>STRATEGI </a:t>
            </a:r>
            <a:r>
              <a:rPr lang="en-ID" smtClean="0">
                <a:solidFill>
                  <a:prstClr val="black"/>
                </a:solidFill>
              </a:rPr>
              <a:t>PENJUALAN SALESMAN DENGAN </a:t>
            </a:r>
            <a:r>
              <a:rPr lang="en-ID" dirty="0" smtClean="0">
                <a:solidFill>
                  <a:prstClr val="black"/>
                </a:solidFill>
              </a:rPr>
              <a:t>FRAMEWORK AIDAS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3. STRATEGI PENJUALAN LEVEL INDIVIDU SALES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21881"/>
              </p:ext>
            </p:extLst>
          </p:nvPr>
        </p:nvGraphicFramePr>
        <p:xfrm>
          <a:off x="59801" y="1282367"/>
          <a:ext cx="9053333" cy="3883023"/>
        </p:xfrm>
        <a:graphic>
          <a:graphicData uri="http://schemas.openxmlformats.org/drawingml/2006/table">
            <a:tbl>
              <a:tblPr/>
              <a:tblGrid>
                <a:gridCol w="1627208"/>
                <a:gridCol w="1842713"/>
                <a:gridCol w="2804128"/>
                <a:gridCol w="2779284"/>
              </a:tblGrid>
              <a:tr h="255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Tahapan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AIDAS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Tujuan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Kegiatan Marketing (Menarik)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Kegiatan Sales (Mendorong Closing)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 Attention (</a:t>
                      </a:r>
                      <a:r>
                        <a:rPr lang="en-US" sz="10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Perhatian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Membuat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orang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sadar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tertarik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melihat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produk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Pasang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iklan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spanduk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baliho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poster di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titik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strategis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Posting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rutin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di media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sosial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(FB, IG,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TikTok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 - Sponsor acara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lokal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atau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konvoi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komunitas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motor 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Bagi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brosur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di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jalan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/ area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ramai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 Sales mengenakan seragam menarik dan aktif menyapa di showroom / event - Menyebar brosur langsung ke target (tukang ojek, pekerja, pelajar) - Stand by di titik kumpul keramaian (pasar, alun-alun)</a:t>
                      </a: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2. Interest (Minat)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Membuat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calon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pembeli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ingin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tahu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lebih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dalam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Edukasi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lewat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konten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: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keunggulan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tipe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motor,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irit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BBM,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cicilan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ringan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dll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Video review motor 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Bandingkan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tipe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motor vs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kebutuhan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pengguna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(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ongkos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harian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kuliah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kerja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</a:t>
                      </a: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 Tanya kebutuhan: </a:t>
                      </a:r>
                      <a:r>
                        <a:rPr lang="en-US" sz="10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“Bapak/Ibu lebih sering pakai motor buat kerja atau keluarga?”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Tunjukkan brosur tipe motor + simulasi cicilan - Ajak test ride atau lihat unit langsung</a:t>
                      </a: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3. Desire (Hasrat)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Membangkitkan keinginan untuk punya / beli</a:t>
                      </a: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Buat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konten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storytelling: 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“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Dulu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susah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ke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tempat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kerja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sekarang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berangkat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lebih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cepat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pakai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Motor X.”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Kampanye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promo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terbatas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: DP 500rb,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hadiah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langsung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dll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Tunjukkan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benefit personal: 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“Motor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ini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cocok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untuk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jarak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jauh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irit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dan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angsuran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ringan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cuma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Rp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X/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bulan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.”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Ceritakan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pengalaman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pembeli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sebelumnya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Ajak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kejar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promo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terbatas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4. Action (Tindakan)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Mendorong pembeli ambil keputusan</a:t>
                      </a: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 CTA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kuat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: 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“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Kunjungi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dealer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hari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ini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unit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terbatas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!”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Buat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link chat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langsung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via WA &amp;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pendaftaran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test ride online</a:t>
                      </a: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Ajukan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langsung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simulasi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kredit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Hubungi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leasing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untuk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pre-approval - Follow-up WA: 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“Mau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dibantu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proses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pengajuan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sekarang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Pak?”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5. Satisfaction (Kepuasan)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Menjaga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loyalitas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&amp;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dapatkan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referensi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Konten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edukasi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pasca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pembelian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: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servis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berkala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tips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merawat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motor 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Kirim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ucapan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terima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kasih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lewat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media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sosial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/ WA</a:t>
                      </a: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Hubungi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lagi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setelah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1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minggu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: 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“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Bagaimana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motornya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Pak?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Butuh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dibantu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servis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pertama</a:t>
                      </a: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?”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-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Minta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testimoni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+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tawarkan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bonus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referensi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3027" marR="23027" marT="23027" marB="23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4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2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876300"/>
            <a:ext cx="8305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Menggunakan</a:t>
            </a:r>
            <a:r>
              <a:rPr lang="en-US" sz="1600" b="1" dirty="0" smtClean="0"/>
              <a:t> Balance Scorecard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Memetakan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Strategi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Penjualan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Secara</a:t>
            </a:r>
            <a:r>
              <a:rPr lang="en-US" sz="1600" b="1" dirty="0" smtClean="0"/>
              <a:t> Corporate</a:t>
            </a:r>
          </a:p>
          <a:p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Balanced Scorecard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r>
              <a:rPr lang="en-US" sz="1600" b="1" dirty="0"/>
              <a:t>2. </a:t>
            </a:r>
            <a:r>
              <a:rPr lang="en-US" sz="1600" b="1" dirty="0" err="1"/>
              <a:t>Tahapan</a:t>
            </a:r>
            <a:r>
              <a:rPr lang="en-US" sz="1600" b="1" dirty="0"/>
              <a:t> </a:t>
            </a:r>
            <a:r>
              <a:rPr lang="en-US" sz="1600" b="1" dirty="0" err="1"/>
              <a:t>Implementasi</a:t>
            </a:r>
            <a:r>
              <a:rPr lang="en-US" sz="1600" b="1" dirty="0"/>
              <a:t> BSC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Penjualan</a:t>
            </a:r>
            <a:r>
              <a:rPr lang="en-US" sz="1600" b="1" dirty="0"/>
              <a:t>:</a:t>
            </a:r>
            <a:endParaRPr lang="en-US" sz="16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600" b="1" dirty="0" err="1"/>
              <a:t>Menentukan</a:t>
            </a:r>
            <a:r>
              <a:rPr lang="en-US" sz="1600" b="1" dirty="0"/>
              <a:t> </a:t>
            </a:r>
            <a:r>
              <a:rPr lang="en-US" sz="1600" b="1" dirty="0" err="1"/>
              <a:t>Visi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Misi</a:t>
            </a:r>
            <a:r>
              <a:rPr lang="en-US" sz="1600" b="1" dirty="0"/>
              <a:t>:</a:t>
            </a:r>
            <a:r>
              <a:rPr lang="en-US" sz="1600" dirty="0"/>
              <a:t> </a:t>
            </a:r>
            <a:r>
              <a:rPr lang="en-US" sz="1600" dirty="0" err="1"/>
              <a:t>Mengidentifikasi</a:t>
            </a:r>
            <a:r>
              <a:rPr lang="en-US" sz="1600" dirty="0"/>
              <a:t> </a:t>
            </a:r>
            <a:r>
              <a:rPr lang="en-US" sz="1600" dirty="0" err="1"/>
              <a:t>visi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misi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keseluruhan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berkontribusi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mencapainya</a:t>
            </a:r>
            <a:r>
              <a:rPr lang="en-US" sz="1600" dirty="0"/>
              <a:t>. 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600" b="1" dirty="0" err="1"/>
              <a:t>Membuat</a:t>
            </a:r>
            <a:r>
              <a:rPr lang="en-US" sz="1600" b="1" dirty="0"/>
              <a:t> </a:t>
            </a:r>
            <a:r>
              <a:rPr lang="en-US" sz="1600" b="1" dirty="0" err="1"/>
              <a:t>Tujuan</a:t>
            </a:r>
            <a:r>
              <a:rPr lang="en-US" sz="1600" b="1" dirty="0"/>
              <a:t> </a:t>
            </a:r>
            <a:r>
              <a:rPr lang="en-US" sz="1600" b="1" dirty="0" err="1"/>
              <a:t>Strategis</a:t>
            </a:r>
            <a:r>
              <a:rPr lang="en-US" sz="1600" b="1" dirty="0"/>
              <a:t>:</a:t>
            </a:r>
            <a:r>
              <a:rPr lang="en-US" sz="1600" dirty="0"/>
              <a:t> </a:t>
            </a:r>
            <a:r>
              <a:rPr lang="en-US" sz="1600" dirty="0" err="1"/>
              <a:t>Menerjemahkan</a:t>
            </a:r>
            <a:r>
              <a:rPr lang="en-US" sz="1600" dirty="0"/>
              <a:t> </a:t>
            </a:r>
            <a:r>
              <a:rPr lang="en-US" sz="1600" dirty="0" err="1"/>
              <a:t>visi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misi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tujuan-tujuan</a:t>
            </a:r>
            <a:r>
              <a:rPr lang="en-US" sz="1600" dirty="0"/>
              <a:t> </a:t>
            </a:r>
            <a:r>
              <a:rPr lang="en-US" sz="1600" dirty="0" err="1"/>
              <a:t>strategis</a:t>
            </a:r>
            <a:r>
              <a:rPr lang="en-US" sz="1600" dirty="0"/>
              <a:t> yang </a:t>
            </a:r>
            <a:r>
              <a:rPr lang="en-US" sz="1600" dirty="0" err="1"/>
              <a:t>spesifik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terukur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departemen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,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pangsa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sebesar</a:t>
            </a:r>
            <a:r>
              <a:rPr lang="en-US" sz="1600" dirty="0"/>
              <a:t> 10%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. 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600" b="1" dirty="0" err="1"/>
              <a:t>Menyusun</a:t>
            </a:r>
            <a:r>
              <a:rPr lang="en-US" sz="1600" b="1" dirty="0"/>
              <a:t> Strategic Map:</a:t>
            </a:r>
            <a:r>
              <a:rPr lang="en-US" sz="1600" dirty="0"/>
              <a:t> </a:t>
            </a:r>
            <a:r>
              <a:rPr lang="en-US" sz="1600" dirty="0" err="1"/>
              <a:t>Menggambarkan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sebab-akibat</a:t>
            </a:r>
            <a:r>
              <a:rPr lang="en-US" sz="1600" dirty="0"/>
              <a:t> </a:t>
            </a:r>
            <a:r>
              <a:rPr lang="en-US" sz="1600" dirty="0" err="1"/>
              <a:t>antar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di </a:t>
            </a:r>
            <a:r>
              <a:rPr lang="en-US" sz="1600" dirty="0" err="1"/>
              <a:t>keempat</a:t>
            </a:r>
            <a:r>
              <a:rPr lang="en-US" sz="1600" dirty="0"/>
              <a:t> </a:t>
            </a:r>
            <a:r>
              <a:rPr lang="en-US" sz="1600" dirty="0" err="1"/>
              <a:t>perspektif</a:t>
            </a:r>
            <a:r>
              <a:rPr lang="en-US" sz="1600" dirty="0"/>
              <a:t> BSC,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di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perspektif</a:t>
            </a:r>
            <a:r>
              <a:rPr lang="en-US" sz="1600" dirty="0"/>
              <a:t> </a:t>
            </a:r>
            <a:r>
              <a:rPr lang="en-US" sz="1600" dirty="0" err="1"/>
              <a:t>mendukung</a:t>
            </a:r>
            <a:r>
              <a:rPr lang="en-US" sz="1600" dirty="0"/>
              <a:t> </a:t>
            </a:r>
            <a:r>
              <a:rPr lang="en-US" sz="1600" dirty="0" err="1"/>
              <a:t>pencapaian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di </a:t>
            </a:r>
            <a:r>
              <a:rPr lang="en-US" sz="1600" dirty="0" err="1"/>
              <a:t>perspektif</a:t>
            </a:r>
            <a:r>
              <a:rPr lang="en-US" sz="1600" dirty="0"/>
              <a:t> lain,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pelatihan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(</a:t>
            </a:r>
            <a:r>
              <a:rPr lang="en-US" sz="1600" dirty="0" err="1"/>
              <a:t>pembelajaran</a:t>
            </a:r>
            <a:r>
              <a:rPr lang="en-US" sz="1600" dirty="0"/>
              <a:t> &amp; </a:t>
            </a:r>
            <a:r>
              <a:rPr lang="en-US" sz="1600" dirty="0" err="1"/>
              <a:t>pertumbuhan</a:t>
            </a:r>
            <a:r>
              <a:rPr lang="en-US" sz="1600" dirty="0"/>
              <a:t>)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kepuasan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, yang </a:t>
            </a:r>
            <a:r>
              <a:rPr lang="en-US" sz="1600" dirty="0" err="1"/>
              <a:t>akhirnya</a:t>
            </a:r>
            <a:r>
              <a:rPr lang="en-US" sz="1600" dirty="0"/>
              <a:t> </a:t>
            </a:r>
            <a:r>
              <a:rPr lang="en-US" sz="1600" dirty="0" err="1"/>
              <a:t>berkontribusi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(</a:t>
            </a:r>
            <a:r>
              <a:rPr lang="en-US" sz="1600" dirty="0" err="1"/>
              <a:t>keuangan</a:t>
            </a:r>
            <a:r>
              <a:rPr lang="en-US" sz="1600" dirty="0"/>
              <a:t>). 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600" b="1" dirty="0" err="1"/>
              <a:t>Pengukuran</a:t>
            </a:r>
            <a:r>
              <a:rPr lang="en-US" sz="1600" b="1" dirty="0"/>
              <a:t> </a:t>
            </a:r>
            <a:r>
              <a:rPr lang="en-US" sz="1600" b="1" dirty="0" err="1"/>
              <a:t>Kinerja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Inisiatif</a:t>
            </a:r>
            <a:r>
              <a:rPr lang="en-US" sz="1600" b="1" dirty="0"/>
              <a:t>:</a:t>
            </a:r>
            <a:r>
              <a:rPr lang="en-US" sz="1600" dirty="0"/>
              <a:t> </a:t>
            </a:r>
            <a:r>
              <a:rPr lang="en-US" sz="1600" dirty="0" err="1"/>
              <a:t>Menetapkan</a:t>
            </a:r>
            <a:r>
              <a:rPr lang="en-US" sz="1600" dirty="0"/>
              <a:t> </a:t>
            </a:r>
            <a:r>
              <a:rPr lang="en-US" sz="1600" dirty="0" err="1"/>
              <a:t>indikator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r>
              <a:rPr lang="en-US" sz="1600" dirty="0"/>
              <a:t> </a:t>
            </a:r>
            <a:r>
              <a:rPr lang="en-US" sz="1600" dirty="0" err="1"/>
              <a:t>kunci</a:t>
            </a:r>
            <a:r>
              <a:rPr lang="en-US" sz="1600" dirty="0"/>
              <a:t> (KPI) yang </a:t>
            </a:r>
            <a:r>
              <a:rPr lang="en-US" sz="1600" dirty="0" err="1"/>
              <a:t>relevan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merancang</a:t>
            </a:r>
            <a:r>
              <a:rPr lang="en-US" sz="1600" dirty="0"/>
              <a:t> </a:t>
            </a:r>
            <a:r>
              <a:rPr lang="en-US" sz="1600" dirty="0" err="1"/>
              <a:t>inisiatif</a:t>
            </a:r>
            <a:r>
              <a:rPr lang="en-US" sz="1600" dirty="0"/>
              <a:t> </a:t>
            </a:r>
            <a:r>
              <a:rPr lang="en-US" sz="1600" dirty="0" err="1"/>
              <a:t>strategis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mencapainya</a:t>
            </a:r>
            <a:r>
              <a:rPr lang="en-US" sz="1600" dirty="0"/>
              <a:t>. 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inisiatif</a:t>
            </a:r>
            <a:r>
              <a:rPr lang="en-US" sz="1600" dirty="0"/>
              <a:t>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pelatihan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,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CRM,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kampanye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digital.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Evaluasi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Penyesuaian</a:t>
            </a:r>
            <a:r>
              <a:rPr lang="en-US" sz="1600" b="1" dirty="0"/>
              <a:t>:</a:t>
            </a:r>
            <a:r>
              <a:rPr lang="en-US" sz="1600" dirty="0"/>
              <a:t> 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evaluasi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berkala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memantau</a:t>
            </a:r>
            <a:r>
              <a:rPr lang="en-US" sz="1600" dirty="0"/>
              <a:t> </a:t>
            </a:r>
            <a:r>
              <a:rPr lang="en-US" sz="1600" dirty="0" err="1"/>
              <a:t>kemajuan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target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penyesuaian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diperlukan</a:t>
            </a:r>
            <a:r>
              <a:rPr lang="en-US" sz="1600" dirty="0"/>
              <a:t>.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1. STRATEGI PENJUALAN LEVEL CORPORATE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325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8763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Menggunakan</a:t>
            </a:r>
            <a:r>
              <a:rPr lang="en-US" sz="1600" b="1" dirty="0" smtClean="0"/>
              <a:t> Balance Scorecard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Memetakan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Strategi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Penjualan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Secara</a:t>
            </a:r>
            <a:r>
              <a:rPr lang="en-US" sz="1600" b="1" dirty="0" smtClean="0"/>
              <a:t> Corporate</a:t>
            </a:r>
          </a:p>
          <a:p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Penggunaan</a:t>
            </a:r>
            <a:r>
              <a:rPr lang="en-US" sz="1600" dirty="0" smtClean="0"/>
              <a:t> Balance Scorecard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1. STRATEGI PENJUALAN LEVEL CORPORATE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61075"/>
            <a:ext cx="6580090" cy="42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8763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Menggunakan</a:t>
            </a:r>
            <a:r>
              <a:rPr lang="en-US" sz="1600" b="1" dirty="0" smtClean="0"/>
              <a:t> Balance Scorecard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Memetakan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Strategi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Penjualan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Secara</a:t>
            </a:r>
            <a:r>
              <a:rPr lang="en-US" sz="1600" b="1" dirty="0" smtClean="0"/>
              <a:t> Corporate</a:t>
            </a:r>
          </a:p>
          <a:p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Penggunaan</a:t>
            </a:r>
            <a:r>
              <a:rPr lang="en-US" sz="1600" dirty="0" smtClean="0"/>
              <a:t> Balance Scorecard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1. STRATEGI PENJUALAN LEVEL CORPORATE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22" y="1454873"/>
            <a:ext cx="5207091" cy="38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8763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✅ </a:t>
            </a:r>
            <a:r>
              <a:rPr lang="en-US" sz="1600" b="1" dirty="0" err="1"/>
              <a:t>Fokus</a:t>
            </a:r>
            <a:r>
              <a:rPr lang="en-US" sz="1600" b="1" dirty="0"/>
              <a:t>:</a:t>
            </a:r>
          </a:p>
          <a:p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level unit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lini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agar </a:t>
            </a:r>
            <a:r>
              <a:rPr lang="en-US" sz="1600" dirty="0" err="1"/>
              <a:t>bersaing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✅ </a:t>
            </a:r>
            <a:r>
              <a:rPr lang="en-US" sz="1600" b="1" dirty="0" err="1"/>
              <a:t>Ciri-Ciri</a:t>
            </a:r>
            <a:r>
              <a:rPr lang="en-US" sz="1600" b="1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b="1" dirty="0" err="1"/>
              <a:t>kompetisi</a:t>
            </a:r>
            <a:r>
              <a:rPr lang="en-US" sz="1600" b="1" dirty="0"/>
              <a:t> </a:t>
            </a:r>
            <a:r>
              <a:rPr lang="en-US" sz="1600" b="1" dirty="0" err="1"/>
              <a:t>pasar</a:t>
            </a:r>
            <a:r>
              <a:rPr lang="en-US" sz="1600" dirty="0"/>
              <a:t>, target revenue </a:t>
            </a:r>
            <a:r>
              <a:rPr lang="en-US" sz="1600" dirty="0" err="1"/>
              <a:t>tiap</a:t>
            </a:r>
            <a:r>
              <a:rPr lang="en-US" sz="1600" dirty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/</a:t>
            </a:r>
            <a:r>
              <a:rPr lang="en-US" sz="1600" dirty="0" err="1" smtClean="0"/>
              <a:t>layanan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Menentukan</a:t>
            </a:r>
            <a:r>
              <a:rPr lang="en-US" sz="1600" dirty="0" smtClean="0"/>
              <a:t> </a:t>
            </a:r>
            <a:r>
              <a:rPr lang="en-US" sz="1600" b="1" dirty="0" err="1"/>
              <a:t>segmen</a:t>
            </a:r>
            <a:r>
              <a:rPr lang="en-US" sz="1600" b="1" dirty="0"/>
              <a:t> </a:t>
            </a:r>
            <a:r>
              <a:rPr lang="en-US" sz="1600" b="1" dirty="0" err="1"/>
              <a:t>pelanggan</a:t>
            </a:r>
            <a:r>
              <a:rPr lang="en-US" sz="1600" b="1" dirty="0"/>
              <a:t> </a:t>
            </a:r>
            <a:r>
              <a:rPr lang="en-US" sz="1600" b="1" dirty="0" err="1"/>
              <a:t>utama</a:t>
            </a:r>
            <a:r>
              <a:rPr lang="en-US" sz="1600" dirty="0"/>
              <a:t>, positioning </a:t>
            </a:r>
            <a:r>
              <a:rPr lang="en-US" sz="1600" dirty="0" err="1"/>
              <a:t>produk</a:t>
            </a:r>
            <a:r>
              <a:rPr lang="en-US" sz="1600" dirty="0"/>
              <a:t>, pricing, </a:t>
            </a:r>
            <a:r>
              <a:rPr lang="en-US" sz="1600" dirty="0" err="1"/>
              <a:t>dan</a:t>
            </a:r>
            <a:r>
              <a:rPr lang="en-US" sz="1600" dirty="0"/>
              <a:t> channel </a:t>
            </a:r>
            <a:r>
              <a:rPr lang="en-US" sz="1600" dirty="0" err="1" smtClean="0"/>
              <a:t>distribusi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Menyusun</a:t>
            </a:r>
            <a:r>
              <a:rPr lang="en-US" sz="1600" dirty="0" smtClean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sales (</a:t>
            </a:r>
            <a:r>
              <a:rPr lang="en-US" sz="1600" dirty="0" err="1"/>
              <a:t>misal</a:t>
            </a:r>
            <a:r>
              <a:rPr lang="en-US" sz="1600" dirty="0"/>
              <a:t>: direct vs indirect sales).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/>
              <a:t>✅ </a:t>
            </a:r>
            <a:r>
              <a:rPr lang="en-US" sz="1600" b="1" dirty="0" err="1"/>
              <a:t>Contoh</a:t>
            </a:r>
            <a:r>
              <a:rPr lang="en-US" sz="1600" b="1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Divisi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sepeda</a:t>
            </a:r>
            <a:r>
              <a:rPr lang="en-US" sz="1600" dirty="0"/>
              <a:t> motor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pemula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20–30 </a:t>
            </a:r>
            <a:r>
              <a:rPr lang="en-US" sz="1600" dirty="0" err="1"/>
              <a:t>tahun</a:t>
            </a:r>
            <a:r>
              <a:rPr lang="en-US" sz="1600" dirty="0"/>
              <a:t>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terjangkau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bonus </a:t>
            </a:r>
            <a:r>
              <a:rPr lang="en-US" sz="1600" dirty="0" err="1" smtClean="0"/>
              <a:t>aksesoris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Unit </a:t>
            </a:r>
            <a:r>
              <a:rPr lang="en-US" sz="1600" dirty="0" err="1"/>
              <a:t>penjualan</a:t>
            </a:r>
            <a:r>
              <a:rPr lang="en-US" sz="1600" dirty="0"/>
              <a:t> motor sport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komunitas</a:t>
            </a:r>
            <a:r>
              <a:rPr lang="en-US" sz="1600" dirty="0"/>
              <a:t> </a:t>
            </a:r>
            <a:r>
              <a:rPr lang="en-US" sz="1600" dirty="0" err="1"/>
              <a:t>hobi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pakai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referral </a:t>
            </a:r>
            <a:r>
              <a:rPr lang="en-US" sz="1600" dirty="0" err="1"/>
              <a:t>komunitas</a:t>
            </a:r>
            <a:r>
              <a:rPr lang="en-US" sz="16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71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2. STRATEGI PENJUALAN LEVEL SALES DEPARTMENT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FRAMEWORK STRATEGI PENJUALAN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79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7566</TotalTime>
  <Words>4214</Words>
  <Application>Microsoft Office PowerPoint</Application>
  <PresentationFormat>On-screen Show (16:10)</PresentationFormat>
  <Paragraphs>771</Paragraphs>
  <Slides>53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Rage Italic</vt:lpstr>
      <vt:lpstr>Roboto</vt:lpstr>
      <vt:lpstr>Roboto Black</vt:lpstr>
      <vt:lpstr>Roboto Black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Ika</dc:creator>
  <cp:lastModifiedBy>Asus</cp:lastModifiedBy>
  <cp:revision>1445</cp:revision>
  <dcterms:created xsi:type="dcterms:W3CDTF">2018-09-03T09:51:46Z</dcterms:created>
  <dcterms:modified xsi:type="dcterms:W3CDTF">2026-01-10T08:20:51Z</dcterms:modified>
</cp:coreProperties>
</file>