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2"/>
  </p:notesMasterIdLst>
  <p:handoutMasterIdLst>
    <p:handoutMasterId r:id="rId143"/>
  </p:handoutMasterIdLst>
  <p:sldIdLst>
    <p:sldId id="256" r:id="rId2"/>
    <p:sldId id="557" r:id="rId3"/>
    <p:sldId id="556" r:id="rId4"/>
    <p:sldId id="383" r:id="rId5"/>
    <p:sldId id="413" r:id="rId6"/>
    <p:sldId id="438" r:id="rId7"/>
    <p:sldId id="439" r:id="rId8"/>
    <p:sldId id="440" r:id="rId9"/>
    <p:sldId id="552" r:id="rId10"/>
    <p:sldId id="542" r:id="rId11"/>
    <p:sldId id="550" r:id="rId12"/>
    <p:sldId id="551" r:id="rId13"/>
    <p:sldId id="449" r:id="rId14"/>
    <p:sldId id="384" r:id="rId15"/>
    <p:sldId id="418" r:id="rId16"/>
    <p:sldId id="553" r:id="rId17"/>
    <p:sldId id="561" r:id="rId18"/>
    <p:sldId id="450" r:id="rId19"/>
    <p:sldId id="385" r:id="rId20"/>
    <p:sldId id="455" r:id="rId21"/>
    <p:sldId id="386" r:id="rId22"/>
    <p:sldId id="458" r:id="rId23"/>
    <p:sldId id="459" r:id="rId24"/>
    <p:sldId id="558" r:id="rId25"/>
    <p:sldId id="460" r:id="rId26"/>
    <p:sldId id="461" r:id="rId27"/>
    <p:sldId id="462" r:id="rId28"/>
    <p:sldId id="463" r:id="rId29"/>
    <p:sldId id="464" r:id="rId30"/>
    <p:sldId id="465" r:id="rId31"/>
    <p:sldId id="466" r:id="rId32"/>
    <p:sldId id="504" r:id="rId33"/>
    <p:sldId id="505" r:id="rId34"/>
    <p:sldId id="506" r:id="rId35"/>
    <p:sldId id="387" r:id="rId36"/>
    <p:sldId id="388" r:id="rId37"/>
    <p:sldId id="515" r:id="rId38"/>
    <p:sldId id="516" r:id="rId39"/>
    <p:sldId id="517" r:id="rId40"/>
    <p:sldId id="518" r:id="rId41"/>
    <p:sldId id="519" r:id="rId42"/>
    <p:sldId id="531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30" r:id="rId52"/>
    <p:sldId id="528" r:id="rId53"/>
    <p:sldId id="529" r:id="rId54"/>
    <p:sldId id="389" r:id="rId55"/>
    <p:sldId id="390" r:id="rId56"/>
    <p:sldId id="543" r:id="rId57"/>
    <p:sldId id="544" r:id="rId58"/>
    <p:sldId id="545" r:id="rId59"/>
    <p:sldId id="546" r:id="rId60"/>
    <p:sldId id="547" r:id="rId61"/>
    <p:sldId id="548" r:id="rId62"/>
    <p:sldId id="535" r:id="rId63"/>
    <p:sldId id="391" r:id="rId64"/>
    <p:sldId id="456" r:id="rId65"/>
    <p:sldId id="559" r:id="rId66"/>
    <p:sldId id="503" r:id="rId67"/>
    <p:sldId id="533" r:id="rId68"/>
    <p:sldId id="532" r:id="rId69"/>
    <p:sldId id="468" r:id="rId70"/>
    <p:sldId id="467" r:id="rId71"/>
    <p:sldId id="507" r:id="rId72"/>
    <p:sldId id="508" r:id="rId73"/>
    <p:sldId id="509" r:id="rId74"/>
    <p:sldId id="392" r:id="rId75"/>
    <p:sldId id="454" r:id="rId76"/>
    <p:sldId id="512" r:id="rId77"/>
    <p:sldId id="393" r:id="rId78"/>
    <p:sldId id="536" r:id="rId79"/>
    <p:sldId id="394" r:id="rId80"/>
    <p:sldId id="457" r:id="rId81"/>
    <p:sldId id="560" r:id="rId82"/>
    <p:sldId id="482" r:id="rId83"/>
    <p:sldId id="483" r:id="rId84"/>
    <p:sldId id="484" r:id="rId85"/>
    <p:sldId id="485" r:id="rId86"/>
    <p:sldId id="537" r:id="rId87"/>
    <p:sldId id="562" r:id="rId88"/>
    <p:sldId id="534" r:id="rId89"/>
    <p:sldId id="487" r:id="rId90"/>
    <p:sldId id="498" r:id="rId91"/>
    <p:sldId id="499" r:id="rId92"/>
    <p:sldId id="500" r:id="rId93"/>
    <p:sldId id="501" r:id="rId94"/>
    <p:sldId id="502" r:id="rId95"/>
    <p:sldId id="514" r:id="rId96"/>
    <p:sldId id="488" r:id="rId97"/>
    <p:sldId id="489" r:id="rId98"/>
    <p:sldId id="490" r:id="rId99"/>
    <p:sldId id="405" r:id="rId100"/>
    <p:sldId id="400" r:id="rId101"/>
    <p:sldId id="510" r:id="rId102"/>
    <p:sldId id="538" r:id="rId103"/>
    <p:sldId id="540" r:id="rId104"/>
    <p:sldId id="541" r:id="rId105"/>
    <p:sldId id="539" r:id="rId106"/>
    <p:sldId id="563" r:id="rId107"/>
    <p:sldId id="452" r:id="rId108"/>
    <p:sldId id="549" r:id="rId109"/>
    <p:sldId id="406" r:id="rId110"/>
    <p:sldId id="419" r:id="rId111"/>
    <p:sldId id="511" r:id="rId112"/>
    <p:sldId id="420" r:id="rId113"/>
    <p:sldId id="469" r:id="rId114"/>
    <p:sldId id="491" r:id="rId115"/>
    <p:sldId id="492" r:id="rId116"/>
    <p:sldId id="493" r:id="rId117"/>
    <p:sldId id="494" r:id="rId118"/>
    <p:sldId id="495" r:id="rId119"/>
    <p:sldId id="496" r:id="rId120"/>
    <p:sldId id="497" r:id="rId121"/>
    <p:sldId id="401" r:id="rId122"/>
    <p:sldId id="421" r:id="rId123"/>
    <p:sldId id="422" r:id="rId124"/>
    <p:sldId id="423" r:id="rId125"/>
    <p:sldId id="424" r:id="rId126"/>
    <p:sldId id="425" r:id="rId127"/>
    <p:sldId id="426" r:id="rId128"/>
    <p:sldId id="427" r:id="rId129"/>
    <p:sldId id="428" r:id="rId130"/>
    <p:sldId id="429" r:id="rId131"/>
    <p:sldId id="430" r:id="rId132"/>
    <p:sldId id="431" r:id="rId133"/>
    <p:sldId id="432" r:id="rId134"/>
    <p:sldId id="564" r:id="rId135"/>
    <p:sldId id="453" r:id="rId136"/>
    <p:sldId id="434" r:id="rId137"/>
    <p:sldId id="435" r:id="rId138"/>
    <p:sldId id="436" r:id="rId139"/>
    <p:sldId id="403" r:id="rId140"/>
    <p:sldId id="404" r:id="rId14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6" autoAdjust="0"/>
    <p:restoredTop sz="91423" autoAdjust="0"/>
  </p:normalViewPr>
  <p:slideViewPr>
    <p:cSldViewPr>
      <p:cViewPr varScale="1">
        <p:scale>
          <a:sx n="83" d="100"/>
          <a:sy n="83" d="100"/>
        </p:scale>
        <p:origin x="1236" y="84"/>
      </p:cViewPr>
      <p:guideLst>
        <p:guide orient="horz" pos="180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3968A1-9ACD-4FBC-B9DD-B4FF37AAB5DB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AB14EAE0-7958-4D9B-BC02-37519AA9D769}">
      <dgm:prSet phldrT="[Text]"/>
      <dgm:spPr/>
      <dgm:t>
        <a:bodyPr/>
        <a:lstStyle/>
        <a:p>
          <a:r>
            <a:rPr lang="en-US" b="1" dirty="0" err="1" smtClean="0"/>
            <a:t>Ditinjau</a:t>
          </a:r>
          <a:r>
            <a:rPr lang="en-US" b="1" dirty="0" smtClean="0"/>
            <a:t> </a:t>
          </a:r>
          <a:r>
            <a:rPr lang="en-US" b="1" dirty="0" err="1" smtClean="0"/>
            <a:t>dari</a:t>
          </a:r>
          <a:r>
            <a:rPr lang="en-US" b="1" dirty="0" smtClean="0"/>
            <a:t> </a:t>
          </a:r>
          <a:r>
            <a:rPr lang="en-US" b="1" dirty="0" err="1" smtClean="0"/>
            <a:t>wujudnya</a:t>
          </a:r>
          <a:r>
            <a:rPr lang="en-US" dirty="0" smtClean="0"/>
            <a:t> </a:t>
          </a:r>
          <a:endParaRPr lang="id-ID" dirty="0"/>
        </a:p>
      </dgm:t>
    </dgm:pt>
    <dgm:pt modelId="{B6E21B62-C56F-4DDF-9CD9-593BCF529331}" type="parTrans" cxnId="{0C5B9B66-140B-4409-84E0-17E3D7788D48}">
      <dgm:prSet/>
      <dgm:spPr/>
      <dgm:t>
        <a:bodyPr/>
        <a:lstStyle/>
        <a:p>
          <a:endParaRPr lang="id-ID"/>
        </a:p>
      </dgm:t>
    </dgm:pt>
    <dgm:pt modelId="{C82254AE-F8CA-4B56-8AEE-0D4FF68DCA1F}" type="sibTrans" cxnId="{0C5B9B66-140B-4409-84E0-17E3D7788D48}">
      <dgm:prSet/>
      <dgm:spPr/>
      <dgm:t>
        <a:bodyPr/>
        <a:lstStyle/>
        <a:p>
          <a:endParaRPr lang="id-ID"/>
        </a:p>
      </dgm:t>
    </dgm:pt>
    <dgm:pt modelId="{C5AB0BCD-754F-45C5-9B9E-1D92700B1C7A}">
      <dgm:prSet phldrT="[Text]"/>
      <dgm:spPr/>
      <dgm:t>
        <a:bodyPr/>
        <a:lstStyle/>
        <a:p>
          <a:r>
            <a:rPr lang="en-US" dirty="0" err="1" smtClean="0"/>
            <a:t>Sesuatu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ditawarkan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pasar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mendapatkan</a:t>
          </a:r>
          <a:r>
            <a:rPr lang="en-US" dirty="0" smtClean="0"/>
            <a:t> </a:t>
          </a:r>
          <a:r>
            <a:rPr lang="en-US" dirty="0" err="1" smtClean="0"/>
            <a:t>perhatian</a:t>
          </a:r>
          <a:r>
            <a:rPr lang="en-US" dirty="0" smtClean="0"/>
            <a:t>, </a:t>
          </a:r>
          <a:r>
            <a:rPr lang="en-US" dirty="0" err="1" smtClean="0"/>
            <a:t>dibeli</a:t>
          </a:r>
          <a:r>
            <a:rPr lang="en-US" dirty="0" smtClean="0"/>
            <a:t>, </a:t>
          </a:r>
          <a:r>
            <a:rPr lang="en-US" dirty="0" err="1" smtClean="0"/>
            <a:t>digunakan</a:t>
          </a:r>
          <a:r>
            <a:rPr lang="en-US" dirty="0" smtClean="0"/>
            <a:t>,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dikonsumsi</a:t>
          </a:r>
          <a:r>
            <a:rPr lang="en-US" dirty="0" smtClean="0"/>
            <a:t> yang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memuaskan</a:t>
          </a:r>
          <a:r>
            <a:rPr lang="en-US" dirty="0" smtClean="0"/>
            <a:t> </a:t>
          </a:r>
          <a:r>
            <a:rPr lang="en-US" dirty="0" err="1" smtClean="0"/>
            <a:t>keinginan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kebutuhan</a:t>
          </a:r>
          <a:r>
            <a:rPr lang="en-US" dirty="0" smtClean="0"/>
            <a:t>. (</a:t>
          </a:r>
          <a:r>
            <a:rPr lang="en-US" dirty="0" err="1" smtClean="0"/>
            <a:t>Sunarto</a:t>
          </a:r>
          <a:r>
            <a:rPr lang="en-US" dirty="0" smtClean="0"/>
            <a:t>, 2004:153)</a:t>
          </a:r>
          <a:endParaRPr lang="id-ID" dirty="0"/>
        </a:p>
      </dgm:t>
    </dgm:pt>
    <dgm:pt modelId="{D7D4ACBA-F5C6-4CB5-AA5F-A2CE7FEF844F}" type="parTrans" cxnId="{4A2C6A1E-DB43-4BF3-8D49-3DDEB78C2DD5}">
      <dgm:prSet/>
      <dgm:spPr/>
      <dgm:t>
        <a:bodyPr/>
        <a:lstStyle/>
        <a:p>
          <a:endParaRPr lang="id-ID"/>
        </a:p>
      </dgm:t>
    </dgm:pt>
    <dgm:pt modelId="{40F32500-0D94-4301-9C59-23C7BADFB6A4}" type="sibTrans" cxnId="{4A2C6A1E-DB43-4BF3-8D49-3DDEB78C2DD5}">
      <dgm:prSet/>
      <dgm:spPr/>
      <dgm:t>
        <a:bodyPr/>
        <a:lstStyle/>
        <a:p>
          <a:endParaRPr lang="id-ID"/>
        </a:p>
      </dgm:t>
    </dgm:pt>
    <dgm:pt modelId="{93DEF8C6-3873-4AC6-9252-4AA7F4585490}">
      <dgm:prSet phldrT="[Text]"/>
      <dgm:spPr/>
      <dgm:t>
        <a:bodyPr/>
        <a:lstStyle/>
        <a:p>
          <a:r>
            <a:rPr lang="en-US" b="1" dirty="0" err="1" smtClean="0"/>
            <a:t>Definisi</a:t>
          </a:r>
          <a:r>
            <a:rPr lang="en-US" b="1" dirty="0" smtClean="0"/>
            <a:t> </a:t>
          </a:r>
          <a:r>
            <a:rPr lang="en-US" b="1" dirty="0" err="1" smtClean="0"/>
            <a:t>secara</a:t>
          </a:r>
          <a:r>
            <a:rPr lang="en-US" b="1" dirty="0" smtClean="0"/>
            <a:t> </a:t>
          </a:r>
          <a:r>
            <a:rPr lang="en-US" b="1" dirty="0" err="1" smtClean="0"/>
            <a:t>luas</a:t>
          </a:r>
          <a:endParaRPr lang="id-ID" dirty="0"/>
        </a:p>
      </dgm:t>
    </dgm:pt>
    <dgm:pt modelId="{82A2129C-B3F8-4DAE-93A9-C57939FD488B}" type="parTrans" cxnId="{4CFC14B9-EF30-412B-BCC1-C18857FBC59C}">
      <dgm:prSet/>
      <dgm:spPr/>
      <dgm:t>
        <a:bodyPr/>
        <a:lstStyle/>
        <a:p>
          <a:endParaRPr lang="id-ID"/>
        </a:p>
      </dgm:t>
    </dgm:pt>
    <dgm:pt modelId="{5C248E99-C285-4A20-90BD-034D0D8E0D66}" type="sibTrans" cxnId="{4CFC14B9-EF30-412B-BCC1-C18857FBC59C}">
      <dgm:prSet/>
      <dgm:spPr/>
      <dgm:t>
        <a:bodyPr/>
        <a:lstStyle/>
        <a:p>
          <a:endParaRPr lang="id-ID"/>
        </a:p>
      </dgm:t>
    </dgm:pt>
    <dgm:pt modelId="{2243E8EE-BA16-4870-80A0-EDA2F1C72A2A}">
      <dgm:prSet phldrT="[Text]"/>
      <dgm:spPr/>
      <dgm:t>
        <a:bodyPr/>
        <a:lstStyle/>
        <a:p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objek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</a:t>
          </a:r>
          <a:r>
            <a:rPr lang="en-US" dirty="0" err="1" smtClean="0"/>
            <a:t>fisik</a:t>
          </a:r>
          <a:r>
            <a:rPr lang="en-US" dirty="0" smtClean="0"/>
            <a:t>, </a:t>
          </a:r>
          <a:r>
            <a:rPr lang="en-US" dirty="0" err="1" smtClean="0"/>
            <a:t>jasa</a:t>
          </a:r>
          <a:r>
            <a:rPr lang="en-US" dirty="0" smtClean="0"/>
            <a:t>, orang, </a:t>
          </a:r>
          <a:r>
            <a:rPr lang="en-US" dirty="0" err="1" smtClean="0"/>
            <a:t>tempat</a:t>
          </a:r>
          <a:r>
            <a:rPr lang="en-US" dirty="0" smtClean="0"/>
            <a:t>, </a:t>
          </a:r>
          <a:r>
            <a:rPr lang="en-US" dirty="0" err="1" smtClean="0"/>
            <a:t>organisasi</a:t>
          </a:r>
          <a:r>
            <a:rPr lang="en-US" dirty="0" smtClean="0"/>
            <a:t>, ide,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bauran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semua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. (</a:t>
          </a:r>
          <a:r>
            <a:rPr lang="en-US" dirty="0" err="1" smtClean="0"/>
            <a:t>Sunarto</a:t>
          </a:r>
          <a:r>
            <a:rPr lang="en-US" dirty="0" smtClean="0"/>
            <a:t>, 2004:153)</a:t>
          </a:r>
          <a:endParaRPr lang="id-ID" dirty="0"/>
        </a:p>
      </dgm:t>
    </dgm:pt>
    <dgm:pt modelId="{3B3F9C98-9ED1-4027-812A-DF8A734376D2}" type="parTrans" cxnId="{4D127C55-CF31-4D54-AC04-C2B4374BA524}">
      <dgm:prSet/>
      <dgm:spPr/>
      <dgm:t>
        <a:bodyPr/>
        <a:lstStyle/>
        <a:p>
          <a:endParaRPr lang="id-ID"/>
        </a:p>
      </dgm:t>
    </dgm:pt>
    <dgm:pt modelId="{BF26CE4B-6BAC-453D-8C69-079A1251B2A5}" type="sibTrans" cxnId="{4D127C55-CF31-4D54-AC04-C2B4374BA524}">
      <dgm:prSet/>
      <dgm:spPr/>
      <dgm:t>
        <a:bodyPr/>
        <a:lstStyle/>
        <a:p>
          <a:endParaRPr lang="id-ID"/>
        </a:p>
      </dgm:t>
    </dgm:pt>
    <dgm:pt modelId="{41073322-BE44-428F-99F4-1EF993644E41}">
      <dgm:prSet phldrT="[Text]"/>
      <dgm:spPr/>
      <dgm:t>
        <a:bodyPr/>
        <a:lstStyle/>
        <a:p>
          <a:r>
            <a:rPr lang="en-US" b="1" dirty="0" err="1" smtClean="0"/>
            <a:t>Produk</a:t>
          </a:r>
          <a:r>
            <a:rPr lang="en-US" b="1" dirty="0" smtClean="0"/>
            <a:t> </a:t>
          </a:r>
          <a:r>
            <a:rPr lang="en-US" b="1" dirty="0" err="1" smtClean="0"/>
            <a:t>jasa</a:t>
          </a:r>
          <a:r>
            <a:rPr lang="en-US" b="1" dirty="0" smtClean="0"/>
            <a:t> </a:t>
          </a:r>
          <a:endParaRPr lang="id-ID" dirty="0"/>
        </a:p>
      </dgm:t>
    </dgm:pt>
    <dgm:pt modelId="{79DF34A5-EB48-4F75-965E-A8A26FB5B87D}" type="parTrans" cxnId="{9ED4C15B-58C6-4F2A-9A18-531D152B9569}">
      <dgm:prSet/>
      <dgm:spPr/>
      <dgm:t>
        <a:bodyPr/>
        <a:lstStyle/>
        <a:p>
          <a:endParaRPr lang="id-ID"/>
        </a:p>
      </dgm:t>
    </dgm:pt>
    <dgm:pt modelId="{8317E551-B5EA-4B1D-A69D-7EA81B2CB7D9}" type="sibTrans" cxnId="{9ED4C15B-58C6-4F2A-9A18-531D152B9569}">
      <dgm:prSet/>
      <dgm:spPr/>
      <dgm:t>
        <a:bodyPr/>
        <a:lstStyle/>
        <a:p>
          <a:endParaRPr lang="id-ID"/>
        </a:p>
      </dgm:t>
    </dgm:pt>
    <dgm:pt modelId="{906DFAA4-90D6-42A5-A316-3F4F9CB7C214}">
      <dgm:prSet phldrT="[Text]"/>
      <dgm:spPr/>
      <dgm:t>
        <a:bodyPr/>
        <a:lstStyle/>
        <a:p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bentuk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yang </a:t>
          </a:r>
          <a:r>
            <a:rPr lang="en-US" dirty="0" err="1" smtClean="0"/>
            <a:t>terdiri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aktivitas</a:t>
          </a:r>
          <a:r>
            <a:rPr lang="en-US" dirty="0" smtClean="0"/>
            <a:t>, </a:t>
          </a:r>
          <a:r>
            <a:rPr lang="en-US" dirty="0" err="1" smtClean="0"/>
            <a:t>manfaat</a:t>
          </a:r>
          <a:r>
            <a:rPr lang="en-US" dirty="0" smtClean="0"/>
            <a:t>,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kepuasan</a:t>
          </a:r>
          <a:r>
            <a:rPr lang="en-US" dirty="0" smtClean="0"/>
            <a:t> yang </a:t>
          </a:r>
          <a:r>
            <a:rPr lang="en-US" dirty="0" err="1" smtClean="0"/>
            <a:t>menjual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dasarnya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berwujud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mengakibatkan</a:t>
          </a:r>
          <a:r>
            <a:rPr lang="en-US" dirty="0" smtClean="0"/>
            <a:t> </a:t>
          </a:r>
          <a:r>
            <a:rPr lang="en-US" dirty="0" err="1" smtClean="0"/>
            <a:t>kepemilikan</a:t>
          </a:r>
          <a:r>
            <a:rPr lang="en-US" dirty="0" smtClean="0"/>
            <a:t> </a:t>
          </a:r>
          <a:r>
            <a:rPr lang="en-US" dirty="0" err="1" smtClean="0"/>
            <a:t>apapun</a:t>
          </a:r>
          <a:r>
            <a:rPr lang="en-US" dirty="0" smtClean="0"/>
            <a:t>. (</a:t>
          </a:r>
          <a:r>
            <a:rPr lang="en-US" dirty="0" err="1" smtClean="0"/>
            <a:t>Sunarto</a:t>
          </a:r>
          <a:r>
            <a:rPr lang="en-US" dirty="0" smtClean="0"/>
            <a:t>, 2004:153)</a:t>
          </a:r>
          <a:endParaRPr lang="id-ID" dirty="0"/>
        </a:p>
      </dgm:t>
    </dgm:pt>
    <dgm:pt modelId="{7CC9DC0B-C64B-43BB-910E-7EC84D796B20}" type="parTrans" cxnId="{6F844F43-D3B1-4249-9F9C-F58A86CCCFF6}">
      <dgm:prSet/>
      <dgm:spPr/>
      <dgm:t>
        <a:bodyPr/>
        <a:lstStyle/>
        <a:p>
          <a:endParaRPr lang="id-ID"/>
        </a:p>
      </dgm:t>
    </dgm:pt>
    <dgm:pt modelId="{82FE30D5-D757-432E-8209-8F6C2A68D09C}" type="sibTrans" cxnId="{6F844F43-D3B1-4249-9F9C-F58A86CCCFF6}">
      <dgm:prSet/>
      <dgm:spPr/>
      <dgm:t>
        <a:bodyPr/>
        <a:lstStyle/>
        <a:p>
          <a:endParaRPr lang="id-ID"/>
        </a:p>
      </dgm:t>
    </dgm:pt>
    <dgm:pt modelId="{2DD13C1C-CAE5-40E7-9C9E-E1A221913BE0}" type="pres">
      <dgm:prSet presAssocID="{D23968A1-9ACD-4FBC-B9DD-B4FF37AAB5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C15B637-8A94-4F9C-A0E9-81300A625AFC}" type="pres">
      <dgm:prSet presAssocID="{AB14EAE0-7958-4D9B-BC02-37519AA9D769}" presName="composite" presStyleCnt="0"/>
      <dgm:spPr/>
      <dgm:t>
        <a:bodyPr/>
        <a:lstStyle/>
        <a:p>
          <a:endParaRPr lang="en-US"/>
        </a:p>
      </dgm:t>
    </dgm:pt>
    <dgm:pt modelId="{DA6CACE1-FB88-434E-847E-70A10478CCAB}" type="pres">
      <dgm:prSet presAssocID="{AB14EAE0-7958-4D9B-BC02-37519AA9D76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627587D-8D99-4B59-9B8E-DF74478F47DB}" type="pres">
      <dgm:prSet presAssocID="{AB14EAE0-7958-4D9B-BC02-37519AA9D76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4E3283-78BC-4EBB-A0FD-13BC47B80ABB}" type="pres">
      <dgm:prSet presAssocID="{C82254AE-F8CA-4B56-8AEE-0D4FF68DCA1F}" presName="sp" presStyleCnt="0"/>
      <dgm:spPr/>
      <dgm:t>
        <a:bodyPr/>
        <a:lstStyle/>
        <a:p>
          <a:endParaRPr lang="en-US"/>
        </a:p>
      </dgm:t>
    </dgm:pt>
    <dgm:pt modelId="{07FCBCFA-A6D1-4999-874A-FF67726F92CE}" type="pres">
      <dgm:prSet presAssocID="{93DEF8C6-3873-4AC6-9252-4AA7F4585490}" presName="composite" presStyleCnt="0"/>
      <dgm:spPr/>
      <dgm:t>
        <a:bodyPr/>
        <a:lstStyle/>
        <a:p>
          <a:endParaRPr lang="en-US"/>
        </a:p>
      </dgm:t>
    </dgm:pt>
    <dgm:pt modelId="{3BE70EF5-8772-4543-8586-CFC98A557A8C}" type="pres">
      <dgm:prSet presAssocID="{93DEF8C6-3873-4AC6-9252-4AA7F458549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3C4BDB-0A8C-41EB-9D08-86DE3BDCA561}" type="pres">
      <dgm:prSet presAssocID="{93DEF8C6-3873-4AC6-9252-4AA7F4585490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4333AE-21B9-4D0F-A545-12C8EFDA64BA}" type="pres">
      <dgm:prSet presAssocID="{5C248E99-C285-4A20-90BD-034D0D8E0D66}" presName="sp" presStyleCnt="0"/>
      <dgm:spPr/>
      <dgm:t>
        <a:bodyPr/>
        <a:lstStyle/>
        <a:p>
          <a:endParaRPr lang="en-US"/>
        </a:p>
      </dgm:t>
    </dgm:pt>
    <dgm:pt modelId="{98BDAF6D-D535-418E-A3A3-F30879C7F21A}" type="pres">
      <dgm:prSet presAssocID="{41073322-BE44-428F-99F4-1EF993644E41}" presName="composite" presStyleCnt="0"/>
      <dgm:spPr/>
      <dgm:t>
        <a:bodyPr/>
        <a:lstStyle/>
        <a:p>
          <a:endParaRPr lang="en-US"/>
        </a:p>
      </dgm:t>
    </dgm:pt>
    <dgm:pt modelId="{EB9F925F-A322-4245-8CC9-C978653D0322}" type="pres">
      <dgm:prSet presAssocID="{41073322-BE44-428F-99F4-1EF993644E4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3FAD9A1-57B1-4C4C-9533-3BB9C479A30F}" type="pres">
      <dgm:prSet presAssocID="{41073322-BE44-428F-99F4-1EF993644E4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3C50378-D621-4FCD-8BB2-51E8C06F05F4}" type="presOf" srcId="{906DFAA4-90D6-42A5-A316-3F4F9CB7C214}" destId="{43FAD9A1-57B1-4C4C-9533-3BB9C479A30F}" srcOrd="0" destOrd="0" presId="urn:microsoft.com/office/officeart/2005/8/layout/chevron2"/>
    <dgm:cxn modelId="{C1626151-D4B9-491B-AFEA-03AED2509F4E}" type="presOf" srcId="{C5AB0BCD-754F-45C5-9B9E-1D92700B1C7A}" destId="{0627587D-8D99-4B59-9B8E-DF74478F47DB}" srcOrd="0" destOrd="0" presId="urn:microsoft.com/office/officeart/2005/8/layout/chevron2"/>
    <dgm:cxn modelId="{0B18EBC7-2EE3-4ABE-AF86-425A9F442B60}" type="presOf" srcId="{2243E8EE-BA16-4870-80A0-EDA2F1C72A2A}" destId="{963C4BDB-0A8C-41EB-9D08-86DE3BDCA561}" srcOrd="0" destOrd="0" presId="urn:microsoft.com/office/officeart/2005/8/layout/chevron2"/>
    <dgm:cxn modelId="{0C5B9B66-140B-4409-84E0-17E3D7788D48}" srcId="{D23968A1-9ACD-4FBC-B9DD-B4FF37AAB5DB}" destId="{AB14EAE0-7958-4D9B-BC02-37519AA9D769}" srcOrd="0" destOrd="0" parTransId="{B6E21B62-C56F-4DDF-9CD9-593BCF529331}" sibTransId="{C82254AE-F8CA-4B56-8AEE-0D4FF68DCA1F}"/>
    <dgm:cxn modelId="{69B76052-72C2-4F4D-8251-0D3953517A0E}" type="presOf" srcId="{AB14EAE0-7958-4D9B-BC02-37519AA9D769}" destId="{DA6CACE1-FB88-434E-847E-70A10478CCAB}" srcOrd="0" destOrd="0" presId="urn:microsoft.com/office/officeart/2005/8/layout/chevron2"/>
    <dgm:cxn modelId="{9ED4C15B-58C6-4F2A-9A18-531D152B9569}" srcId="{D23968A1-9ACD-4FBC-B9DD-B4FF37AAB5DB}" destId="{41073322-BE44-428F-99F4-1EF993644E41}" srcOrd="2" destOrd="0" parTransId="{79DF34A5-EB48-4F75-965E-A8A26FB5B87D}" sibTransId="{8317E551-B5EA-4B1D-A69D-7EA81B2CB7D9}"/>
    <dgm:cxn modelId="{9C74DD5A-2CD0-4440-B2F9-78A450490BE2}" type="presOf" srcId="{D23968A1-9ACD-4FBC-B9DD-B4FF37AAB5DB}" destId="{2DD13C1C-CAE5-40E7-9C9E-E1A221913BE0}" srcOrd="0" destOrd="0" presId="urn:microsoft.com/office/officeart/2005/8/layout/chevron2"/>
    <dgm:cxn modelId="{65FB7967-DB0E-4929-897B-DBFC6559A10B}" type="presOf" srcId="{41073322-BE44-428F-99F4-1EF993644E41}" destId="{EB9F925F-A322-4245-8CC9-C978653D0322}" srcOrd="0" destOrd="0" presId="urn:microsoft.com/office/officeart/2005/8/layout/chevron2"/>
    <dgm:cxn modelId="{6F844F43-D3B1-4249-9F9C-F58A86CCCFF6}" srcId="{41073322-BE44-428F-99F4-1EF993644E41}" destId="{906DFAA4-90D6-42A5-A316-3F4F9CB7C214}" srcOrd="0" destOrd="0" parTransId="{7CC9DC0B-C64B-43BB-910E-7EC84D796B20}" sibTransId="{82FE30D5-D757-432E-8209-8F6C2A68D09C}"/>
    <dgm:cxn modelId="{D516130B-B2EB-42C2-81B0-CDB2CCABE4DA}" type="presOf" srcId="{93DEF8C6-3873-4AC6-9252-4AA7F4585490}" destId="{3BE70EF5-8772-4543-8586-CFC98A557A8C}" srcOrd="0" destOrd="0" presId="urn:microsoft.com/office/officeart/2005/8/layout/chevron2"/>
    <dgm:cxn modelId="{4CFC14B9-EF30-412B-BCC1-C18857FBC59C}" srcId="{D23968A1-9ACD-4FBC-B9DD-B4FF37AAB5DB}" destId="{93DEF8C6-3873-4AC6-9252-4AA7F4585490}" srcOrd="1" destOrd="0" parTransId="{82A2129C-B3F8-4DAE-93A9-C57939FD488B}" sibTransId="{5C248E99-C285-4A20-90BD-034D0D8E0D66}"/>
    <dgm:cxn modelId="{4D127C55-CF31-4D54-AC04-C2B4374BA524}" srcId="{93DEF8C6-3873-4AC6-9252-4AA7F4585490}" destId="{2243E8EE-BA16-4870-80A0-EDA2F1C72A2A}" srcOrd="0" destOrd="0" parTransId="{3B3F9C98-9ED1-4027-812A-DF8A734376D2}" sibTransId="{BF26CE4B-6BAC-453D-8C69-079A1251B2A5}"/>
    <dgm:cxn modelId="{4A2C6A1E-DB43-4BF3-8D49-3DDEB78C2DD5}" srcId="{AB14EAE0-7958-4D9B-BC02-37519AA9D769}" destId="{C5AB0BCD-754F-45C5-9B9E-1D92700B1C7A}" srcOrd="0" destOrd="0" parTransId="{D7D4ACBA-F5C6-4CB5-AA5F-A2CE7FEF844F}" sibTransId="{40F32500-0D94-4301-9C59-23C7BADFB6A4}"/>
    <dgm:cxn modelId="{1C96B752-F666-48DF-99EC-F09D49569980}" type="presParOf" srcId="{2DD13C1C-CAE5-40E7-9C9E-E1A221913BE0}" destId="{1C15B637-8A94-4F9C-A0E9-81300A625AFC}" srcOrd="0" destOrd="0" presId="urn:microsoft.com/office/officeart/2005/8/layout/chevron2"/>
    <dgm:cxn modelId="{282F63FB-24FC-430A-BB2B-8C5E17B46CC3}" type="presParOf" srcId="{1C15B637-8A94-4F9C-A0E9-81300A625AFC}" destId="{DA6CACE1-FB88-434E-847E-70A10478CCAB}" srcOrd="0" destOrd="0" presId="urn:microsoft.com/office/officeart/2005/8/layout/chevron2"/>
    <dgm:cxn modelId="{4B42F0EB-037D-4F72-8EFB-CE7F31DDA890}" type="presParOf" srcId="{1C15B637-8A94-4F9C-A0E9-81300A625AFC}" destId="{0627587D-8D99-4B59-9B8E-DF74478F47DB}" srcOrd="1" destOrd="0" presId="urn:microsoft.com/office/officeart/2005/8/layout/chevron2"/>
    <dgm:cxn modelId="{951CAA6A-DC3D-4E42-B7B4-F9D77CD1D174}" type="presParOf" srcId="{2DD13C1C-CAE5-40E7-9C9E-E1A221913BE0}" destId="{D74E3283-78BC-4EBB-A0FD-13BC47B80ABB}" srcOrd="1" destOrd="0" presId="urn:microsoft.com/office/officeart/2005/8/layout/chevron2"/>
    <dgm:cxn modelId="{99531BB2-A97D-4289-BBE9-3CBF20BE9B60}" type="presParOf" srcId="{2DD13C1C-CAE5-40E7-9C9E-E1A221913BE0}" destId="{07FCBCFA-A6D1-4999-874A-FF67726F92CE}" srcOrd="2" destOrd="0" presId="urn:microsoft.com/office/officeart/2005/8/layout/chevron2"/>
    <dgm:cxn modelId="{E982B036-A6A9-49A1-B902-A1AD374F53ED}" type="presParOf" srcId="{07FCBCFA-A6D1-4999-874A-FF67726F92CE}" destId="{3BE70EF5-8772-4543-8586-CFC98A557A8C}" srcOrd="0" destOrd="0" presId="urn:microsoft.com/office/officeart/2005/8/layout/chevron2"/>
    <dgm:cxn modelId="{A94B9FF8-D3FF-4F12-A837-207180FD1E23}" type="presParOf" srcId="{07FCBCFA-A6D1-4999-874A-FF67726F92CE}" destId="{963C4BDB-0A8C-41EB-9D08-86DE3BDCA561}" srcOrd="1" destOrd="0" presId="urn:microsoft.com/office/officeart/2005/8/layout/chevron2"/>
    <dgm:cxn modelId="{A7B05B65-972C-4B75-9771-E8C48E3440F1}" type="presParOf" srcId="{2DD13C1C-CAE5-40E7-9C9E-E1A221913BE0}" destId="{504333AE-21B9-4D0F-A545-12C8EFDA64BA}" srcOrd="3" destOrd="0" presId="urn:microsoft.com/office/officeart/2005/8/layout/chevron2"/>
    <dgm:cxn modelId="{704800EF-CADF-4133-8495-2A6442874C52}" type="presParOf" srcId="{2DD13C1C-CAE5-40E7-9C9E-E1A221913BE0}" destId="{98BDAF6D-D535-418E-A3A3-F30879C7F21A}" srcOrd="4" destOrd="0" presId="urn:microsoft.com/office/officeart/2005/8/layout/chevron2"/>
    <dgm:cxn modelId="{7198AB31-F6DB-4439-BD19-40F4B3C50689}" type="presParOf" srcId="{98BDAF6D-D535-418E-A3A3-F30879C7F21A}" destId="{EB9F925F-A322-4245-8CC9-C978653D0322}" srcOrd="0" destOrd="0" presId="urn:microsoft.com/office/officeart/2005/8/layout/chevron2"/>
    <dgm:cxn modelId="{1F59CE90-8CA2-4A3F-B191-9F16FA29F5F5}" type="presParOf" srcId="{98BDAF6D-D535-418E-A3A3-F30879C7F21A}" destId="{43FAD9A1-57B1-4C4C-9533-3BB9C479A30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C58833-FD6A-4005-870A-B647B0F9432B}" type="doc">
      <dgm:prSet loTypeId="urn:microsoft.com/office/officeart/2005/8/layout/venn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7621883-E4FE-4A9F-8208-D7CA9A036D77}">
      <dgm:prSet phldrT="[Text]" custT="1"/>
      <dgm:spPr/>
      <dgm:t>
        <a:bodyPr/>
        <a:lstStyle/>
        <a:p>
          <a:r>
            <a:rPr lang="en-US" sz="1600" dirty="0" err="1" smtClean="0"/>
            <a:t>Definisi</a:t>
          </a:r>
          <a:r>
            <a:rPr lang="en-US" sz="1600" dirty="0" smtClean="0"/>
            <a:t> </a:t>
          </a:r>
          <a:r>
            <a:rPr lang="en-US" sz="1600" dirty="0" err="1" smtClean="0"/>
            <a:t>Tersier</a:t>
          </a:r>
          <a:endParaRPr lang="en-US" sz="1600" dirty="0"/>
        </a:p>
      </dgm:t>
    </dgm:pt>
    <dgm:pt modelId="{CB2E52C7-3A8C-4BCC-B20A-8104282C4A88}" type="parTrans" cxnId="{5285C993-50A0-41B1-B5BB-7069D3AE7BB4}">
      <dgm:prSet/>
      <dgm:spPr/>
      <dgm:t>
        <a:bodyPr/>
        <a:lstStyle/>
        <a:p>
          <a:endParaRPr lang="en-US"/>
        </a:p>
      </dgm:t>
    </dgm:pt>
    <dgm:pt modelId="{2CEF109B-259D-4DC3-864A-E9889E69C6B4}" type="sibTrans" cxnId="{5285C993-50A0-41B1-B5BB-7069D3AE7BB4}">
      <dgm:prSet/>
      <dgm:spPr/>
      <dgm:t>
        <a:bodyPr/>
        <a:lstStyle/>
        <a:p>
          <a:endParaRPr lang="en-US"/>
        </a:p>
      </dgm:t>
    </dgm:pt>
    <dgm:pt modelId="{139EE520-255B-411A-A1ED-C064509C16E0}">
      <dgm:prSet phldrT="[Text]" custT="1"/>
      <dgm:spPr/>
      <dgm:t>
        <a:bodyPr/>
        <a:lstStyle/>
        <a:p>
          <a:r>
            <a:rPr lang="en-US" sz="1800" dirty="0" err="1" smtClean="0"/>
            <a:t>Definisi</a:t>
          </a:r>
          <a:r>
            <a:rPr lang="en-US" sz="1800" dirty="0" smtClean="0"/>
            <a:t> </a:t>
          </a:r>
          <a:r>
            <a:rPr lang="en-US" sz="1800" dirty="0" err="1" smtClean="0"/>
            <a:t>Sekunder</a:t>
          </a:r>
          <a:endParaRPr lang="en-US" sz="1800" dirty="0">
            <a:latin typeface="+mn-lt"/>
          </a:endParaRPr>
        </a:p>
      </dgm:t>
    </dgm:pt>
    <dgm:pt modelId="{5C7A5ACE-D324-414C-B750-A481401AED94}" type="parTrans" cxnId="{87F9C9D5-9928-4D36-9973-EA3AA9475FAF}">
      <dgm:prSet/>
      <dgm:spPr/>
      <dgm:t>
        <a:bodyPr/>
        <a:lstStyle/>
        <a:p>
          <a:endParaRPr lang="en-US"/>
        </a:p>
      </dgm:t>
    </dgm:pt>
    <dgm:pt modelId="{03B63635-4483-432E-9259-3007F95FEFF2}" type="sibTrans" cxnId="{87F9C9D5-9928-4D36-9973-EA3AA9475FAF}">
      <dgm:prSet/>
      <dgm:spPr/>
      <dgm:t>
        <a:bodyPr/>
        <a:lstStyle/>
        <a:p>
          <a:endParaRPr lang="en-US"/>
        </a:p>
      </dgm:t>
    </dgm:pt>
    <dgm:pt modelId="{18062441-1FB6-4B63-97B3-4539754A3BB9}">
      <dgm:prSet phldrT="[Text]" custT="1"/>
      <dgm:spPr/>
      <dgm:t>
        <a:bodyPr/>
        <a:lstStyle/>
        <a:p>
          <a:r>
            <a:rPr lang="en-US" sz="1600" dirty="0" err="1" smtClean="0"/>
            <a:t>Definisi</a:t>
          </a:r>
          <a:r>
            <a:rPr lang="en-US" sz="1600" dirty="0" smtClean="0"/>
            <a:t> Inti</a:t>
          </a:r>
          <a:endParaRPr lang="en-US" sz="1600" dirty="0"/>
        </a:p>
      </dgm:t>
    </dgm:pt>
    <dgm:pt modelId="{13492EA3-47BE-4F95-A74E-400787947D8E}" type="parTrans" cxnId="{6006B6F8-2343-46F6-B0C5-AA47591B13C9}">
      <dgm:prSet/>
      <dgm:spPr/>
      <dgm:t>
        <a:bodyPr/>
        <a:lstStyle/>
        <a:p>
          <a:endParaRPr lang="en-US"/>
        </a:p>
      </dgm:t>
    </dgm:pt>
    <dgm:pt modelId="{67D827A8-B70D-4B04-946C-4F10AA42D9B3}" type="sibTrans" cxnId="{6006B6F8-2343-46F6-B0C5-AA47591B13C9}">
      <dgm:prSet/>
      <dgm:spPr/>
      <dgm:t>
        <a:bodyPr/>
        <a:lstStyle/>
        <a:p>
          <a:endParaRPr lang="en-US"/>
        </a:p>
      </dgm:t>
    </dgm:pt>
    <dgm:pt modelId="{CD7A6F67-AC4D-4060-93E3-98B02C04AE1C}" type="pres">
      <dgm:prSet presAssocID="{78C58833-FD6A-4005-870A-B647B0F943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1C6150-4D2C-4DD7-8835-3AC834C77FFE}" type="pres">
      <dgm:prSet presAssocID="{78C58833-FD6A-4005-870A-B647B0F9432B}" presName="comp1" presStyleCnt="0"/>
      <dgm:spPr/>
    </dgm:pt>
    <dgm:pt modelId="{9D699BD9-DA2D-43F5-89CC-28D903FF649C}" type="pres">
      <dgm:prSet presAssocID="{78C58833-FD6A-4005-870A-B647B0F9432B}" presName="circle1" presStyleLbl="node1" presStyleIdx="0" presStyleCnt="3"/>
      <dgm:spPr/>
      <dgm:t>
        <a:bodyPr/>
        <a:lstStyle/>
        <a:p>
          <a:endParaRPr lang="en-US"/>
        </a:p>
      </dgm:t>
    </dgm:pt>
    <dgm:pt modelId="{D816D051-8E11-4D3A-A7CF-977E95E1A2F6}" type="pres">
      <dgm:prSet presAssocID="{78C58833-FD6A-4005-870A-B647B0F9432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15FC32-5704-4F6B-9A3F-F9756BCA69B2}" type="pres">
      <dgm:prSet presAssocID="{78C58833-FD6A-4005-870A-B647B0F9432B}" presName="comp2" presStyleCnt="0"/>
      <dgm:spPr/>
    </dgm:pt>
    <dgm:pt modelId="{258ADEBD-BE1B-48D6-B5FC-2EE4105091F4}" type="pres">
      <dgm:prSet presAssocID="{78C58833-FD6A-4005-870A-B647B0F9432B}" presName="circle2" presStyleLbl="node1" presStyleIdx="1" presStyleCnt="3"/>
      <dgm:spPr/>
      <dgm:t>
        <a:bodyPr/>
        <a:lstStyle/>
        <a:p>
          <a:endParaRPr lang="id-ID"/>
        </a:p>
      </dgm:t>
    </dgm:pt>
    <dgm:pt modelId="{2105D1EE-B4B5-4FF1-8576-248BA6BFB86F}" type="pres">
      <dgm:prSet presAssocID="{78C58833-FD6A-4005-870A-B647B0F9432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1608F2-5DAE-4CBB-9DE6-2BC2FF4C0555}" type="pres">
      <dgm:prSet presAssocID="{78C58833-FD6A-4005-870A-B647B0F9432B}" presName="comp3" presStyleCnt="0"/>
      <dgm:spPr/>
    </dgm:pt>
    <dgm:pt modelId="{8B6DA528-3E3F-4F62-BDA0-3D16490424F6}" type="pres">
      <dgm:prSet presAssocID="{78C58833-FD6A-4005-870A-B647B0F9432B}" presName="circle3" presStyleLbl="node1" presStyleIdx="2" presStyleCnt="3" custLinFactNeighborX="608" custLinFactNeighborY="535"/>
      <dgm:spPr/>
      <dgm:t>
        <a:bodyPr/>
        <a:lstStyle/>
        <a:p>
          <a:endParaRPr lang="en-US"/>
        </a:p>
      </dgm:t>
    </dgm:pt>
    <dgm:pt modelId="{2056AC3D-D762-4374-AFF6-BF2832A6FAED}" type="pres">
      <dgm:prSet presAssocID="{78C58833-FD6A-4005-870A-B647B0F9432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08F49A-9014-47B1-A752-D771FEA296B3}" type="presOf" srcId="{18062441-1FB6-4B63-97B3-4539754A3BB9}" destId="{8B6DA528-3E3F-4F62-BDA0-3D16490424F6}" srcOrd="0" destOrd="0" presId="urn:microsoft.com/office/officeart/2005/8/layout/venn2"/>
    <dgm:cxn modelId="{10DCC4A1-8193-4667-8EBD-17B088868D02}" type="presOf" srcId="{B7621883-E4FE-4A9F-8208-D7CA9A036D77}" destId="{9D699BD9-DA2D-43F5-89CC-28D903FF649C}" srcOrd="0" destOrd="0" presId="urn:microsoft.com/office/officeart/2005/8/layout/venn2"/>
    <dgm:cxn modelId="{87F9C9D5-9928-4D36-9973-EA3AA9475FAF}" srcId="{78C58833-FD6A-4005-870A-B647B0F9432B}" destId="{139EE520-255B-411A-A1ED-C064509C16E0}" srcOrd="1" destOrd="0" parTransId="{5C7A5ACE-D324-414C-B750-A481401AED94}" sibTransId="{03B63635-4483-432E-9259-3007F95FEFF2}"/>
    <dgm:cxn modelId="{BFD786F6-5DE5-49AB-8C9E-7003A5EC4A2C}" type="presOf" srcId="{18062441-1FB6-4B63-97B3-4539754A3BB9}" destId="{2056AC3D-D762-4374-AFF6-BF2832A6FAED}" srcOrd="1" destOrd="0" presId="urn:microsoft.com/office/officeart/2005/8/layout/venn2"/>
    <dgm:cxn modelId="{90967B58-8478-4030-92C9-8B50766723E9}" type="presOf" srcId="{139EE520-255B-411A-A1ED-C064509C16E0}" destId="{258ADEBD-BE1B-48D6-B5FC-2EE4105091F4}" srcOrd="0" destOrd="0" presId="urn:microsoft.com/office/officeart/2005/8/layout/venn2"/>
    <dgm:cxn modelId="{112CFFAA-BAC9-474B-A3D3-8D184A9B28FB}" type="presOf" srcId="{78C58833-FD6A-4005-870A-B647B0F9432B}" destId="{CD7A6F67-AC4D-4060-93E3-98B02C04AE1C}" srcOrd="0" destOrd="0" presId="urn:microsoft.com/office/officeart/2005/8/layout/venn2"/>
    <dgm:cxn modelId="{6006B6F8-2343-46F6-B0C5-AA47591B13C9}" srcId="{78C58833-FD6A-4005-870A-B647B0F9432B}" destId="{18062441-1FB6-4B63-97B3-4539754A3BB9}" srcOrd="2" destOrd="0" parTransId="{13492EA3-47BE-4F95-A74E-400787947D8E}" sibTransId="{67D827A8-B70D-4B04-946C-4F10AA42D9B3}"/>
    <dgm:cxn modelId="{E06252A7-5E2D-4C7E-A1C5-07A0533BB521}" type="presOf" srcId="{139EE520-255B-411A-A1ED-C064509C16E0}" destId="{2105D1EE-B4B5-4FF1-8576-248BA6BFB86F}" srcOrd="1" destOrd="0" presId="urn:microsoft.com/office/officeart/2005/8/layout/venn2"/>
    <dgm:cxn modelId="{5285C993-50A0-41B1-B5BB-7069D3AE7BB4}" srcId="{78C58833-FD6A-4005-870A-B647B0F9432B}" destId="{B7621883-E4FE-4A9F-8208-D7CA9A036D77}" srcOrd="0" destOrd="0" parTransId="{CB2E52C7-3A8C-4BCC-B20A-8104282C4A88}" sibTransId="{2CEF109B-259D-4DC3-864A-E9889E69C6B4}"/>
    <dgm:cxn modelId="{97E17E2B-B5D0-4703-A8E5-ECACCF1D978D}" type="presOf" srcId="{B7621883-E4FE-4A9F-8208-D7CA9A036D77}" destId="{D816D051-8E11-4D3A-A7CF-977E95E1A2F6}" srcOrd="1" destOrd="0" presId="urn:microsoft.com/office/officeart/2005/8/layout/venn2"/>
    <dgm:cxn modelId="{E841E375-73FB-4250-8E1E-B3295432C94E}" type="presParOf" srcId="{CD7A6F67-AC4D-4060-93E3-98B02C04AE1C}" destId="{3B1C6150-4D2C-4DD7-8835-3AC834C77FFE}" srcOrd="0" destOrd="0" presId="urn:microsoft.com/office/officeart/2005/8/layout/venn2"/>
    <dgm:cxn modelId="{F161692F-18FA-4486-8074-943BBD2C8974}" type="presParOf" srcId="{3B1C6150-4D2C-4DD7-8835-3AC834C77FFE}" destId="{9D699BD9-DA2D-43F5-89CC-28D903FF649C}" srcOrd="0" destOrd="0" presId="urn:microsoft.com/office/officeart/2005/8/layout/venn2"/>
    <dgm:cxn modelId="{C9657F0C-5A88-41FB-A67E-1125F7AEF2A6}" type="presParOf" srcId="{3B1C6150-4D2C-4DD7-8835-3AC834C77FFE}" destId="{D816D051-8E11-4D3A-A7CF-977E95E1A2F6}" srcOrd="1" destOrd="0" presId="urn:microsoft.com/office/officeart/2005/8/layout/venn2"/>
    <dgm:cxn modelId="{C834129C-2A53-4FA2-A3A8-6CD0DE584B4C}" type="presParOf" srcId="{CD7A6F67-AC4D-4060-93E3-98B02C04AE1C}" destId="{9815FC32-5704-4F6B-9A3F-F9756BCA69B2}" srcOrd="1" destOrd="0" presId="urn:microsoft.com/office/officeart/2005/8/layout/venn2"/>
    <dgm:cxn modelId="{16660758-BDEA-4EA5-925A-F33237A12A4D}" type="presParOf" srcId="{9815FC32-5704-4F6B-9A3F-F9756BCA69B2}" destId="{258ADEBD-BE1B-48D6-B5FC-2EE4105091F4}" srcOrd="0" destOrd="0" presId="urn:microsoft.com/office/officeart/2005/8/layout/venn2"/>
    <dgm:cxn modelId="{E1A91660-C99C-461E-891E-43A0FCBA3E2F}" type="presParOf" srcId="{9815FC32-5704-4F6B-9A3F-F9756BCA69B2}" destId="{2105D1EE-B4B5-4FF1-8576-248BA6BFB86F}" srcOrd="1" destOrd="0" presId="urn:microsoft.com/office/officeart/2005/8/layout/venn2"/>
    <dgm:cxn modelId="{11AE61B7-21C5-459D-AE2A-D8EA5A40D4A4}" type="presParOf" srcId="{CD7A6F67-AC4D-4060-93E3-98B02C04AE1C}" destId="{1F1608F2-5DAE-4CBB-9DE6-2BC2FF4C0555}" srcOrd="2" destOrd="0" presId="urn:microsoft.com/office/officeart/2005/8/layout/venn2"/>
    <dgm:cxn modelId="{353A7E46-CC7F-4625-B64F-C9660BF6E94D}" type="presParOf" srcId="{1F1608F2-5DAE-4CBB-9DE6-2BC2FF4C0555}" destId="{8B6DA528-3E3F-4F62-BDA0-3D16490424F6}" srcOrd="0" destOrd="0" presId="urn:microsoft.com/office/officeart/2005/8/layout/venn2"/>
    <dgm:cxn modelId="{570AA4C6-619E-4EC6-AB64-D6E00EC11EC7}" type="presParOf" srcId="{1F1608F2-5DAE-4CBB-9DE6-2BC2FF4C0555}" destId="{2056AC3D-D762-4374-AFF6-BF2832A6FAE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C58833-FD6A-4005-870A-B647B0F9432B}" type="doc">
      <dgm:prSet loTypeId="urn:microsoft.com/office/officeart/2005/8/layout/venn2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7621883-E4FE-4A9F-8208-D7CA9A036D77}">
      <dgm:prSet phldrT="[Text]" custT="1"/>
      <dgm:spPr/>
      <dgm:t>
        <a:bodyPr/>
        <a:lstStyle/>
        <a:p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Nilai</a:t>
          </a:r>
          <a:r>
            <a:rPr lang="en-US" sz="1600" dirty="0" smtClean="0"/>
            <a:t> </a:t>
          </a:r>
          <a:r>
            <a:rPr lang="en-US" sz="1600" dirty="0" err="1" smtClean="0"/>
            <a:t>Tambah</a:t>
          </a:r>
          <a:endParaRPr lang="en-US" sz="1600" dirty="0"/>
        </a:p>
      </dgm:t>
    </dgm:pt>
    <dgm:pt modelId="{CB2E52C7-3A8C-4BCC-B20A-8104282C4A88}" type="parTrans" cxnId="{5285C993-50A0-41B1-B5BB-7069D3AE7BB4}">
      <dgm:prSet/>
      <dgm:spPr/>
      <dgm:t>
        <a:bodyPr/>
        <a:lstStyle/>
        <a:p>
          <a:endParaRPr lang="en-US"/>
        </a:p>
      </dgm:t>
    </dgm:pt>
    <dgm:pt modelId="{2CEF109B-259D-4DC3-864A-E9889E69C6B4}" type="sibTrans" cxnId="{5285C993-50A0-41B1-B5BB-7069D3AE7BB4}">
      <dgm:prSet/>
      <dgm:spPr/>
      <dgm:t>
        <a:bodyPr/>
        <a:lstStyle/>
        <a:p>
          <a:endParaRPr lang="en-US"/>
        </a:p>
      </dgm:t>
    </dgm:pt>
    <dgm:pt modelId="{139EE520-255B-411A-A1ED-C064509C16E0}">
      <dgm:prSet phldrT="[Text]" custT="1"/>
      <dgm:spPr/>
      <dgm:t>
        <a:bodyPr/>
        <a:lstStyle/>
        <a:p>
          <a:r>
            <a:rPr lang="en-US" sz="1800" dirty="0" err="1" smtClean="0"/>
            <a:t>Produk</a:t>
          </a:r>
          <a:r>
            <a:rPr lang="en-US" sz="1800" dirty="0" smtClean="0"/>
            <a:t> </a:t>
          </a:r>
          <a:r>
            <a:rPr lang="en-US" sz="1800" dirty="0" err="1" smtClean="0"/>
            <a:t>Aktual</a:t>
          </a:r>
          <a:endParaRPr lang="en-US" sz="1800" dirty="0">
            <a:latin typeface="+mn-lt"/>
          </a:endParaRPr>
        </a:p>
      </dgm:t>
    </dgm:pt>
    <dgm:pt modelId="{5C7A5ACE-D324-414C-B750-A481401AED94}" type="parTrans" cxnId="{87F9C9D5-9928-4D36-9973-EA3AA9475FAF}">
      <dgm:prSet/>
      <dgm:spPr/>
      <dgm:t>
        <a:bodyPr/>
        <a:lstStyle/>
        <a:p>
          <a:endParaRPr lang="en-US"/>
        </a:p>
      </dgm:t>
    </dgm:pt>
    <dgm:pt modelId="{03B63635-4483-432E-9259-3007F95FEFF2}" type="sibTrans" cxnId="{87F9C9D5-9928-4D36-9973-EA3AA9475FAF}">
      <dgm:prSet/>
      <dgm:spPr/>
      <dgm:t>
        <a:bodyPr/>
        <a:lstStyle/>
        <a:p>
          <a:endParaRPr lang="en-US"/>
        </a:p>
      </dgm:t>
    </dgm:pt>
    <dgm:pt modelId="{18062441-1FB6-4B63-97B3-4539754A3BB9}">
      <dgm:prSet phldrT="[Text]" custT="1"/>
      <dgm:spPr/>
      <dgm:t>
        <a:bodyPr/>
        <a:lstStyle/>
        <a:p>
          <a:r>
            <a:rPr lang="en-US" sz="1600" dirty="0" err="1" smtClean="0"/>
            <a:t>Produk</a:t>
          </a:r>
          <a:r>
            <a:rPr lang="en-US" sz="1600" dirty="0" smtClean="0"/>
            <a:t> </a:t>
          </a:r>
          <a:r>
            <a:rPr lang="en-US" sz="1600" dirty="0" err="1" smtClean="0"/>
            <a:t>Inti</a:t>
          </a:r>
          <a:endParaRPr lang="en-US" sz="1600" dirty="0"/>
        </a:p>
      </dgm:t>
    </dgm:pt>
    <dgm:pt modelId="{13492EA3-47BE-4F95-A74E-400787947D8E}" type="parTrans" cxnId="{6006B6F8-2343-46F6-B0C5-AA47591B13C9}">
      <dgm:prSet/>
      <dgm:spPr/>
      <dgm:t>
        <a:bodyPr/>
        <a:lstStyle/>
        <a:p>
          <a:endParaRPr lang="en-US"/>
        </a:p>
      </dgm:t>
    </dgm:pt>
    <dgm:pt modelId="{67D827A8-B70D-4B04-946C-4F10AA42D9B3}" type="sibTrans" cxnId="{6006B6F8-2343-46F6-B0C5-AA47591B13C9}">
      <dgm:prSet/>
      <dgm:spPr/>
      <dgm:t>
        <a:bodyPr/>
        <a:lstStyle/>
        <a:p>
          <a:endParaRPr lang="en-US"/>
        </a:p>
      </dgm:t>
    </dgm:pt>
    <dgm:pt modelId="{CD7A6F67-AC4D-4060-93E3-98B02C04AE1C}" type="pres">
      <dgm:prSet presAssocID="{78C58833-FD6A-4005-870A-B647B0F9432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1C6150-4D2C-4DD7-8835-3AC834C77FFE}" type="pres">
      <dgm:prSet presAssocID="{78C58833-FD6A-4005-870A-B647B0F9432B}" presName="comp1" presStyleCnt="0"/>
      <dgm:spPr/>
    </dgm:pt>
    <dgm:pt modelId="{9D699BD9-DA2D-43F5-89CC-28D903FF649C}" type="pres">
      <dgm:prSet presAssocID="{78C58833-FD6A-4005-870A-B647B0F9432B}" presName="circle1" presStyleLbl="node1" presStyleIdx="0" presStyleCnt="3"/>
      <dgm:spPr/>
      <dgm:t>
        <a:bodyPr/>
        <a:lstStyle/>
        <a:p>
          <a:endParaRPr lang="en-US"/>
        </a:p>
      </dgm:t>
    </dgm:pt>
    <dgm:pt modelId="{D816D051-8E11-4D3A-A7CF-977E95E1A2F6}" type="pres">
      <dgm:prSet presAssocID="{78C58833-FD6A-4005-870A-B647B0F9432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15FC32-5704-4F6B-9A3F-F9756BCA69B2}" type="pres">
      <dgm:prSet presAssocID="{78C58833-FD6A-4005-870A-B647B0F9432B}" presName="comp2" presStyleCnt="0"/>
      <dgm:spPr/>
    </dgm:pt>
    <dgm:pt modelId="{258ADEBD-BE1B-48D6-B5FC-2EE4105091F4}" type="pres">
      <dgm:prSet presAssocID="{78C58833-FD6A-4005-870A-B647B0F9432B}" presName="circle2" presStyleLbl="node1" presStyleIdx="1" presStyleCnt="3"/>
      <dgm:spPr/>
      <dgm:t>
        <a:bodyPr/>
        <a:lstStyle/>
        <a:p>
          <a:endParaRPr lang="id-ID"/>
        </a:p>
      </dgm:t>
    </dgm:pt>
    <dgm:pt modelId="{2105D1EE-B4B5-4FF1-8576-248BA6BFB86F}" type="pres">
      <dgm:prSet presAssocID="{78C58833-FD6A-4005-870A-B647B0F9432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1608F2-5DAE-4CBB-9DE6-2BC2FF4C0555}" type="pres">
      <dgm:prSet presAssocID="{78C58833-FD6A-4005-870A-B647B0F9432B}" presName="comp3" presStyleCnt="0"/>
      <dgm:spPr/>
    </dgm:pt>
    <dgm:pt modelId="{8B6DA528-3E3F-4F62-BDA0-3D16490424F6}" type="pres">
      <dgm:prSet presAssocID="{78C58833-FD6A-4005-870A-B647B0F9432B}" presName="circle3" presStyleLbl="node1" presStyleIdx="2" presStyleCnt="3" custLinFactNeighborX="608" custLinFactNeighborY="535"/>
      <dgm:spPr/>
      <dgm:t>
        <a:bodyPr/>
        <a:lstStyle/>
        <a:p>
          <a:endParaRPr lang="en-US"/>
        </a:p>
      </dgm:t>
    </dgm:pt>
    <dgm:pt modelId="{2056AC3D-D762-4374-AFF6-BF2832A6FAED}" type="pres">
      <dgm:prSet presAssocID="{78C58833-FD6A-4005-870A-B647B0F9432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006B6F8-2343-46F6-B0C5-AA47591B13C9}" srcId="{78C58833-FD6A-4005-870A-B647B0F9432B}" destId="{18062441-1FB6-4B63-97B3-4539754A3BB9}" srcOrd="2" destOrd="0" parTransId="{13492EA3-47BE-4F95-A74E-400787947D8E}" sibTransId="{67D827A8-B70D-4B04-946C-4F10AA42D9B3}"/>
    <dgm:cxn modelId="{5285C993-50A0-41B1-B5BB-7069D3AE7BB4}" srcId="{78C58833-FD6A-4005-870A-B647B0F9432B}" destId="{B7621883-E4FE-4A9F-8208-D7CA9A036D77}" srcOrd="0" destOrd="0" parTransId="{CB2E52C7-3A8C-4BCC-B20A-8104282C4A88}" sibTransId="{2CEF109B-259D-4DC3-864A-E9889E69C6B4}"/>
    <dgm:cxn modelId="{2711068D-77C4-4C89-AD05-4FED47642A21}" type="presOf" srcId="{18062441-1FB6-4B63-97B3-4539754A3BB9}" destId="{2056AC3D-D762-4374-AFF6-BF2832A6FAED}" srcOrd="1" destOrd="0" presId="urn:microsoft.com/office/officeart/2005/8/layout/venn2"/>
    <dgm:cxn modelId="{5B6AA862-E023-4B20-960B-C2266AC3BDD7}" type="presOf" srcId="{78C58833-FD6A-4005-870A-B647B0F9432B}" destId="{CD7A6F67-AC4D-4060-93E3-98B02C04AE1C}" srcOrd="0" destOrd="0" presId="urn:microsoft.com/office/officeart/2005/8/layout/venn2"/>
    <dgm:cxn modelId="{7D9A6709-0838-4B61-95C7-8C87448C3F98}" type="presOf" srcId="{139EE520-255B-411A-A1ED-C064509C16E0}" destId="{258ADEBD-BE1B-48D6-B5FC-2EE4105091F4}" srcOrd="0" destOrd="0" presId="urn:microsoft.com/office/officeart/2005/8/layout/venn2"/>
    <dgm:cxn modelId="{7CBCF1B9-EFF7-4525-8324-3250E0AE85BB}" type="presOf" srcId="{139EE520-255B-411A-A1ED-C064509C16E0}" destId="{2105D1EE-B4B5-4FF1-8576-248BA6BFB86F}" srcOrd="1" destOrd="0" presId="urn:microsoft.com/office/officeart/2005/8/layout/venn2"/>
    <dgm:cxn modelId="{87F9C9D5-9928-4D36-9973-EA3AA9475FAF}" srcId="{78C58833-FD6A-4005-870A-B647B0F9432B}" destId="{139EE520-255B-411A-A1ED-C064509C16E0}" srcOrd="1" destOrd="0" parTransId="{5C7A5ACE-D324-414C-B750-A481401AED94}" sibTransId="{03B63635-4483-432E-9259-3007F95FEFF2}"/>
    <dgm:cxn modelId="{45BA2151-C3B2-43D6-8AFB-AA0181DD014E}" type="presOf" srcId="{18062441-1FB6-4B63-97B3-4539754A3BB9}" destId="{8B6DA528-3E3F-4F62-BDA0-3D16490424F6}" srcOrd="0" destOrd="0" presId="urn:microsoft.com/office/officeart/2005/8/layout/venn2"/>
    <dgm:cxn modelId="{F602A7B8-30AD-473D-9B4F-2759B79CB51D}" type="presOf" srcId="{B7621883-E4FE-4A9F-8208-D7CA9A036D77}" destId="{9D699BD9-DA2D-43F5-89CC-28D903FF649C}" srcOrd="0" destOrd="0" presId="urn:microsoft.com/office/officeart/2005/8/layout/venn2"/>
    <dgm:cxn modelId="{41F4466F-7DFF-4303-A2C8-75606AAB7184}" type="presOf" srcId="{B7621883-E4FE-4A9F-8208-D7CA9A036D77}" destId="{D816D051-8E11-4D3A-A7CF-977E95E1A2F6}" srcOrd="1" destOrd="0" presId="urn:microsoft.com/office/officeart/2005/8/layout/venn2"/>
    <dgm:cxn modelId="{55C42913-0955-4791-A679-1667FA491025}" type="presParOf" srcId="{CD7A6F67-AC4D-4060-93E3-98B02C04AE1C}" destId="{3B1C6150-4D2C-4DD7-8835-3AC834C77FFE}" srcOrd="0" destOrd="0" presId="urn:microsoft.com/office/officeart/2005/8/layout/venn2"/>
    <dgm:cxn modelId="{BFB74D46-35FA-4FE1-A82B-C7853B2ED81D}" type="presParOf" srcId="{3B1C6150-4D2C-4DD7-8835-3AC834C77FFE}" destId="{9D699BD9-DA2D-43F5-89CC-28D903FF649C}" srcOrd="0" destOrd="0" presId="urn:microsoft.com/office/officeart/2005/8/layout/venn2"/>
    <dgm:cxn modelId="{033DC352-CD9C-46AC-A8F8-3B3F3ADF0573}" type="presParOf" srcId="{3B1C6150-4D2C-4DD7-8835-3AC834C77FFE}" destId="{D816D051-8E11-4D3A-A7CF-977E95E1A2F6}" srcOrd="1" destOrd="0" presId="urn:microsoft.com/office/officeart/2005/8/layout/venn2"/>
    <dgm:cxn modelId="{F982D3C2-A2EC-4810-8EE5-AE771850BA23}" type="presParOf" srcId="{CD7A6F67-AC4D-4060-93E3-98B02C04AE1C}" destId="{9815FC32-5704-4F6B-9A3F-F9756BCA69B2}" srcOrd="1" destOrd="0" presId="urn:microsoft.com/office/officeart/2005/8/layout/venn2"/>
    <dgm:cxn modelId="{F06EA32A-19D2-43E3-97EA-3B674414204C}" type="presParOf" srcId="{9815FC32-5704-4F6B-9A3F-F9756BCA69B2}" destId="{258ADEBD-BE1B-48D6-B5FC-2EE4105091F4}" srcOrd="0" destOrd="0" presId="urn:microsoft.com/office/officeart/2005/8/layout/venn2"/>
    <dgm:cxn modelId="{1A642AB8-50E2-499F-9BED-3E5F63DE0A44}" type="presParOf" srcId="{9815FC32-5704-4F6B-9A3F-F9756BCA69B2}" destId="{2105D1EE-B4B5-4FF1-8576-248BA6BFB86F}" srcOrd="1" destOrd="0" presId="urn:microsoft.com/office/officeart/2005/8/layout/venn2"/>
    <dgm:cxn modelId="{54E3F295-8B23-4479-88A2-B6315BF2C5FD}" type="presParOf" srcId="{CD7A6F67-AC4D-4060-93E3-98B02C04AE1C}" destId="{1F1608F2-5DAE-4CBB-9DE6-2BC2FF4C0555}" srcOrd="2" destOrd="0" presId="urn:microsoft.com/office/officeart/2005/8/layout/venn2"/>
    <dgm:cxn modelId="{C9CB0C3B-84F2-4F09-B7B4-7A420EE8BF58}" type="presParOf" srcId="{1F1608F2-5DAE-4CBB-9DE6-2BC2FF4C0555}" destId="{8B6DA528-3E3F-4F62-BDA0-3D16490424F6}" srcOrd="0" destOrd="0" presId="urn:microsoft.com/office/officeart/2005/8/layout/venn2"/>
    <dgm:cxn modelId="{D2750D4D-DCDC-42DA-968D-A8C142954221}" type="presParOf" srcId="{1F1608F2-5DAE-4CBB-9DE6-2BC2FF4C0555}" destId="{2056AC3D-D762-4374-AFF6-BF2832A6FAED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66F141-95C6-43E5-813F-06C641D579E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A724CBB-4B38-488D-95AF-97F947894750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PRODUK INTI  (CORE PRODUCT)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3875483B-F8A6-437B-A102-19C969A5292B}" type="parTrans" cxnId="{C26B5058-CF73-4F9D-ABAB-4A5BB13C2519}">
      <dgm:prSet/>
      <dgm:spPr/>
      <dgm:t>
        <a:bodyPr/>
        <a:lstStyle/>
        <a:p>
          <a:endParaRPr lang="en-US"/>
        </a:p>
      </dgm:t>
    </dgm:pt>
    <dgm:pt modelId="{47F784D8-910D-4915-BE74-663BD6AD3966}" type="sibTrans" cxnId="{C26B5058-CF73-4F9D-ABAB-4A5BB13C2519}">
      <dgm:prSet/>
      <dgm:spPr/>
      <dgm:t>
        <a:bodyPr/>
        <a:lstStyle/>
        <a:p>
          <a:endParaRPr lang="en-US"/>
        </a:p>
      </dgm:t>
    </dgm:pt>
    <dgm:pt modelId="{6F90574A-BDFC-46C6-9C52-49E4731CEE00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PRODUK AKTUAL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D7B15A55-A51C-438C-9ABA-94C290110CCA}" type="parTrans" cxnId="{A3B8FC77-1797-4485-9BE3-F2FD23F6C113}">
      <dgm:prSet/>
      <dgm:spPr/>
      <dgm:t>
        <a:bodyPr/>
        <a:lstStyle/>
        <a:p>
          <a:endParaRPr lang="en-US"/>
        </a:p>
      </dgm:t>
    </dgm:pt>
    <dgm:pt modelId="{5B2E395A-953B-4CCE-89A5-6E95C920A905}" type="sibTrans" cxnId="{A3B8FC77-1797-4485-9BE3-F2FD23F6C113}">
      <dgm:prSet/>
      <dgm:spPr/>
      <dgm:t>
        <a:bodyPr/>
        <a:lstStyle/>
        <a:p>
          <a:endParaRPr lang="en-US"/>
        </a:p>
      </dgm:t>
    </dgm:pt>
    <dgm:pt modelId="{78935AF8-54C5-4496-8CEB-75AEBF76707B}">
      <dgm:prSet phldrT="[Text]" custT="1"/>
      <dgm:spPr/>
      <dgm:t>
        <a:bodyPr/>
        <a:lstStyle/>
        <a:p>
          <a:pPr algn="l"/>
          <a:r>
            <a:rPr lang="en-US" sz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ada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sekitar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inti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5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karakteristik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marL="182563" indent="-182563" algn="l"/>
          <a:r>
            <a:rPr lang="en-US" sz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tingkat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kualitas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, </a:t>
          </a:r>
        </a:p>
        <a:p>
          <a:pPr marL="182563" indent="-182563" algn="l"/>
          <a:r>
            <a:rPr lang="en-US" sz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fitur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, </a:t>
          </a:r>
        </a:p>
        <a:p>
          <a:pPr marL="182563" indent="-182563" algn="l"/>
          <a:r>
            <a:rPr lang="en-US" sz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rancangan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,</a:t>
          </a:r>
        </a:p>
        <a:p>
          <a:pPr marL="182563" indent="-182563" algn="l"/>
          <a:r>
            <a:rPr lang="en-US" sz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nama,merek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, </a:t>
          </a:r>
          <a:endParaRPr lang="id-ID" sz="1200" dirty="0" smtClean="0">
            <a:latin typeface="Arial" pitchFamily="34" charset="0"/>
            <a:cs typeface="Arial" pitchFamily="34" charset="0"/>
          </a:endParaRPr>
        </a:p>
      </dgm:t>
    </dgm:pt>
    <dgm:pt modelId="{D3BA3FFF-F412-4741-9F06-4E8E34C135A4}" type="parTrans" cxnId="{CAC5EC51-EC32-49F4-9AF3-CA140A93AE71}">
      <dgm:prSet/>
      <dgm:spPr/>
      <dgm:t>
        <a:bodyPr/>
        <a:lstStyle/>
        <a:p>
          <a:endParaRPr lang="en-US"/>
        </a:p>
      </dgm:t>
    </dgm:pt>
    <dgm:pt modelId="{F5052E27-7011-4942-A34C-67E2D7E9DEA0}" type="sibTrans" cxnId="{CAC5EC51-EC32-49F4-9AF3-CA140A93AE71}">
      <dgm:prSet/>
      <dgm:spPr/>
      <dgm:t>
        <a:bodyPr/>
        <a:lstStyle/>
        <a:p>
          <a:endParaRPr lang="en-US"/>
        </a:p>
      </dgm:t>
    </dgm:pt>
    <dgm:pt modelId="{D4A5A9D5-69FB-4961-9B3C-F6338024BE0F}">
      <dgm:prSet phldrT="[Text]" custT="1"/>
      <dgm:spPr/>
      <dgm:t>
        <a:bodyPr/>
        <a:lstStyle/>
        <a:p>
          <a:r>
            <a:rPr lang="en-US" sz="1400" dirty="0" smtClean="0">
              <a:latin typeface="Arial" pitchFamily="34" charset="0"/>
              <a:cs typeface="Arial" pitchFamily="34" charset="0"/>
            </a:rPr>
            <a:t>PRODUK NILAI TAMBAH</a:t>
          </a:r>
          <a:endParaRPr lang="en-US" sz="1400" dirty="0">
            <a:latin typeface="Arial" pitchFamily="34" charset="0"/>
            <a:cs typeface="Arial" pitchFamily="34" charset="0"/>
          </a:endParaRPr>
        </a:p>
      </dgm:t>
    </dgm:pt>
    <dgm:pt modelId="{4066AA0E-477E-4DB7-A441-78129610F419}" type="parTrans" cxnId="{E3137C8E-C7C8-4715-92CF-58928273FC77}">
      <dgm:prSet/>
      <dgm:spPr/>
      <dgm:t>
        <a:bodyPr/>
        <a:lstStyle/>
        <a:p>
          <a:endParaRPr lang="en-US"/>
        </a:p>
      </dgm:t>
    </dgm:pt>
    <dgm:pt modelId="{E34A735B-09E2-4EBF-8C96-05D25A45118E}" type="sibTrans" cxnId="{E3137C8E-C7C8-4715-92CF-58928273FC77}">
      <dgm:prSet/>
      <dgm:spPr/>
      <dgm:t>
        <a:bodyPr/>
        <a:lstStyle/>
        <a:p>
          <a:endParaRPr lang="en-US"/>
        </a:p>
      </dgm:t>
    </dgm:pt>
    <dgm:pt modelId="{062EA01E-A08B-4390-8570-6F769956B0B9}">
      <dgm:prSet phldrT="[Text]" custT="1"/>
      <dgm:spPr/>
      <dgm:t>
        <a:bodyPr/>
        <a:lstStyle/>
        <a:p>
          <a:r>
            <a:rPr lang="en-US" sz="1400" dirty="0" err="1" smtClean="0">
              <a:latin typeface="Arial" pitchFamily="34" charset="0"/>
              <a:cs typeface="Arial" pitchFamily="34" charset="0"/>
            </a:rPr>
            <a:t>Selain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inti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aktual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masih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ditambahkan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dirty="0" err="1" smtClean="0">
              <a:latin typeface="Arial" pitchFamily="34" charset="0"/>
              <a:cs typeface="Arial" pitchFamily="34" charset="0"/>
            </a:rPr>
            <a:t>tambahan</a:t>
          </a:r>
          <a:endParaRPr lang="id-ID" sz="1400" dirty="0" smtClean="0">
            <a:latin typeface="Arial" pitchFamily="34" charset="0"/>
            <a:cs typeface="Arial" pitchFamily="34" charset="0"/>
          </a:endParaRPr>
        </a:p>
      </dgm:t>
    </dgm:pt>
    <dgm:pt modelId="{25D3E787-6F95-4791-A206-8FEB34DEA461}" type="parTrans" cxnId="{DF869410-3BEF-4E50-A8B7-9DD90B888D62}">
      <dgm:prSet/>
      <dgm:spPr/>
      <dgm:t>
        <a:bodyPr/>
        <a:lstStyle/>
        <a:p>
          <a:endParaRPr lang="en-US"/>
        </a:p>
      </dgm:t>
    </dgm:pt>
    <dgm:pt modelId="{3EF9276A-B8B7-4982-AA46-2BC29BF7F5B1}" type="sibTrans" cxnId="{DF869410-3BEF-4E50-A8B7-9DD90B888D62}">
      <dgm:prSet/>
      <dgm:spPr/>
      <dgm:t>
        <a:bodyPr/>
        <a:lstStyle/>
        <a:p>
          <a:endParaRPr lang="en-US"/>
        </a:p>
      </dgm:t>
    </dgm:pt>
    <dgm:pt modelId="{34CC5BEA-B0F5-43BE-A703-A8C4819C3D7D}">
      <dgm:prSet custT="1"/>
      <dgm:spPr/>
      <dgm:t>
        <a:bodyPr/>
        <a:lstStyle/>
        <a:p>
          <a:r>
            <a:rPr lang="en-US" sz="1200" dirty="0" err="1" smtClean="0">
              <a:latin typeface="Arial" pitchFamily="34" charset="0"/>
              <a:cs typeface="Arial" pitchFamily="34" charset="0"/>
            </a:rPr>
            <a:t>Apa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sebenarnya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dibeli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oleh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pelanggan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? </a:t>
          </a:r>
          <a:r>
            <a:rPr lang="en-US" sz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n-US" sz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nilai</a:t>
          </a:r>
          <a:r>
            <a:rPr lang="en-US" sz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manfaat</a:t>
          </a:r>
          <a:r>
            <a:rPr lang="en-US" sz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.</a:t>
          </a:r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F37EA91D-A5E1-4C11-A6D0-00EA7716D34A}" type="parTrans" cxnId="{5EBFAD36-49A1-4710-BF85-2A2CC269CFAC}">
      <dgm:prSet/>
      <dgm:spPr/>
      <dgm:t>
        <a:bodyPr/>
        <a:lstStyle/>
        <a:p>
          <a:endParaRPr lang="en-US"/>
        </a:p>
      </dgm:t>
    </dgm:pt>
    <dgm:pt modelId="{A2E56209-5869-4D6A-890E-FEEADA3114A2}" type="sibTrans" cxnId="{5EBFAD36-49A1-4710-BF85-2A2CC269CFAC}">
      <dgm:prSet/>
      <dgm:spPr/>
      <dgm:t>
        <a:bodyPr/>
        <a:lstStyle/>
        <a:p>
          <a:endParaRPr lang="en-US"/>
        </a:p>
      </dgm:t>
    </dgm:pt>
    <dgm:pt modelId="{51867370-7171-405B-B02A-D7752BB92A7F}">
      <dgm:prSet custT="1"/>
      <dgm:spPr/>
      <dgm:t>
        <a:bodyPr/>
        <a:lstStyle/>
        <a:p>
          <a:r>
            <a:rPr lang="en-US" sz="1000" dirty="0" err="1" smtClean="0">
              <a:latin typeface="Arial" pitchFamily="34" charset="0"/>
              <a:cs typeface="Arial" pitchFamily="34" charset="0"/>
            </a:rPr>
            <a:t>Misal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: Hotel Asia Solo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menawarkan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kamar-makar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sewa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tetapi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juga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menawarkan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convension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hall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untuk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acara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pertemuan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resepsi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pernikahan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dirty="0" err="1" smtClean="0">
              <a:latin typeface="Arial" pitchFamily="34" charset="0"/>
              <a:cs typeface="Arial" pitchFamily="34" charset="0"/>
            </a:rPr>
            <a:t>dll</a:t>
          </a:r>
          <a:r>
            <a:rPr lang="en-US" sz="1000" dirty="0" smtClean="0">
              <a:latin typeface="Arial" pitchFamily="34" charset="0"/>
              <a:cs typeface="Arial" pitchFamily="34" charset="0"/>
            </a:rPr>
            <a:t>.</a:t>
          </a:r>
          <a:endParaRPr lang="id-ID" sz="1000" dirty="0">
            <a:latin typeface="Arial" pitchFamily="34" charset="0"/>
            <a:cs typeface="Arial" pitchFamily="34" charset="0"/>
          </a:endParaRPr>
        </a:p>
      </dgm:t>
    </dgm:pt>
    <dgm:pt modelId="{D41D5B2A-CC13-4A31-AF2F-EE6271E09802}" type="parTrans" cxnId="{8141282F-FD53-4E7F-8ACD-733D6681D79F}">
      <dgm:prSet/>
      <dgm:spPr/>
      <dgm:t>
        <a:bodyPr/>
        <a:lstStyle/>
        <a:p>
          <a:endParaRPr lang="en-US"/>
        </a:p>
      </dgm:t>
    </dgm:pt>
    <dgm:pt modelId="{69C2E110-DAEA-4061-9BA2-CDD440694DE9}" type="sibTrans" cxnId="{8141282F-FD53-4E7F-8ACD-733D6681D79F}">
      <dgm:prSet/>
      <dgm:spPr/>
      <dgm:t>
        <a:bodyPr/>
        <a:lstStyle/>
        <a:p>
          <a:endParaRPr lang="en-US"/>
        </a:p>
      </dgm:t>
    </dgm:pt>
    <dgm:pt modelId="{8B90DE31-8658-4BA3-A978-8ABD5C701D4C}">
      <dgm:prSet phldrT="[Text]"/>
      <dgm:spPr/>
      <dgm:t>
        <a:bodyPr/>
        <a:lstStyle/>
        <a:p>
          <a:r>
            <a:rPr lang="en-US" dirty="0" err="1" smtClean="0"/>
            <a:t>Misalnya</a:t>
          </a:r>
          <a:r>
            <a:rPr lang="en-US" dirty="0" smtClean="0"/>
            <a:t>: Hotel Asia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penawaran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inti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aktual</a:t>
          </a:r>
          <a:r>
            <a:rPr lang="en-US" dirty="0" smtClean="0"/>
            <a:t>,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menawarkan</a:t>
          </a:r>
          <a:r>
            <a:rPr lang="en-US" dirty="0" smtClean="0"/>
            <a:t> </a:t>
          </a:r>
          <a:r>
            <a:rPr lang="en-US" dirty="0" err="1" smtClean="0"/>
            <a:t>paket-paket</a:t>
          </a:r>
          <a:r>
            <a:rPr lang="en-US" dirty="0" smtClean="0"/>
            <a:t> </a:t>
          </a:r>
          <a:r>
            <a:rPr lang="en-US" dirty="0" err="1" smtClean="0"/>
            <a:t>wisata</a:t>
          </a:r>
          <a:endParaRPr lang="en-US" dirty="0"/>
        </a:p>
      </dgm:t>
    </dgm:pt>
    <dgm:pt modelId="{A5FC773E-D98D-49EC-BD37-D38EAEBD7185}" type="parTrans" cxnId="{E9701231-6F54-48BE-ADC7-CA4EBB86C096}">
      <dgm:prSet/>
      <dgm:spPr/>
      <dgm:t>
        <a:bodyPr/>
        <a:lstStyle/>
        <a:p>
          <a:endParaRPr lang="en-US"/>
        </a:p>
      </dgm:t>
    </dgm:pt>
    <dgm:pt modelId="{89277E94-BA05-49A0-A8B1-711A4A868A7D}" type="sibTrans" cxnId="{E9701231-6F54-48BE-ADC7-CA4EBB86C096}">
      <dgm:prSet/>
      <dgm:spPr/>
      <dgm:t>
        <a:bodyPr/>
        <a:lstStyle/>
        <a:p>
          <a:endParaRPr lang="en-US"/>
        </a:p>
      </dgm:t>
    </dgm:pt>
    <dgm:pt modelId="{F7EB7FBB-7769-4D76-B56B-25D1E1AB944C}">
      <dgm:prSet phldrT="[Text]"/>
      <dgm:spPr/>
      <dgm:t>
        <a:bodyPr/>
        <a:lstStyle/>
        <a:p>
          <a:r>
            <a:rPr lang="en-US" dirty="0" err="1" smtClean="0"/>
            <a:t>Misalnya</a:t>
          </a:r>
          <a:r>
            <a:rPr lang="en-US" dirty="0" smtClean="0"/>
            <a:t>: Hotel Asia Solo, </a:t>
          </a:r>
          <a:r>
            <a:rPr lang="en-US" dirty="0" err="1" smtClean="0"/>
            <a:t>menawarhan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aktual</a:t>
          </a:r>
          <a:r>
            <a:rPr lang="en-US" dirty="0" smtClean="0"/>
            <a:t> yang </a:t>
          </a:r>
          <a:r>
            <a:rPr lang="en-US" dirty="0" err="1" smtClean="0"/>
            <a:t>berupa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tipe</a:t>
          </a:r>
          <a:r>
            <a:rPr lang="en-US" dirty="0" smtClean="0"/>
            <a:t> </a:t>
          </a:r>
          <a:r>
            <a:rPr lang="en-US" dirty="0" err="1" smtClean="0"/>
            <a:t>kamar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fasilitas</a:t>
          </a:r>
          <a:r>
            <a:rPr lang="en-US" dirty="0" smtClean="0"/>
            <a:t> yang </a:t>
          </a:r>
          <a:r>
            <a:rPr lang="en-US" dirty="0" err="1" smtClean="0"/>
            <a:t>berbeda</a:t>
          </a:r>
          <a:endParaRPr lang="id-ID" dirty="0" smtClean="0"/>
        </a:p>
      </dgm:t>
    </dgm:pt>
    <dgm:pt modelId="{3F5F91E5-ABEA-47E4-8403-53226BF05583}" type="parTrans" cxnId="{E3A921B0-E8E7-45D0-8485-3F81445F3C56}">
      <dgm:prSet/>
      <dgm:spPr/>
      <dgm:t>
        <a:bodyPr/>
        <a:lstStyle/>
        <a:p>
          <a:endParaRPr lang="en-US"/>
        </a:p>
      </dgm:t>
    </dgm:pt>
    <dgm:pt modelId="{A5459E40-45CA-4C90-910F-5C661BD94C44}" type="sibTrans" cxnId="{E3A921B0-E8E7-45D0-8485-3F81445F3C56}">
      <dgm:prSet/>
      <dgm:spPr/>
      <dgm:t>
        <a:bodyPr/>
        <a:lstStyle/>
        <a:p>
          <a:endParaRPr lang="en-US"/>
        </a:p>
      </dgm:t>
    </dgm:pt>
    <dgm:pt modelId="{EE4B8953-31FB-4C51-A4F0-EEDF3089A123}">
      <dgm:prSet/>
      <dgm:spPr/>
      <dgm:t>
        <a:bodyPr/>
        <a:lstStyle/>
        <a:p>
          <a:pPr marL="182563" indent="-182563" algn="l"/>
          <a:r>
            <a:rPr lang="en-US" sz="1200" dirty="0" err="1" smtClean="0">
              <a:latin typeface="Arial" pitchFamily="34" charset="0"/>
              <a:cs typeface="Arial" pitchFamily="34" charset="0"/>
            </a:rPr>
            <a:t>kemasan</a:t>
          </a:r>
          <a:endParaRPr lang="id-ID" sz="1200" dirty="0" smtClean="0">
            <a:latin typeface="Arial" pitchFamily="34" charset="0"/>
            <a:cs typeface="Arial" pitchFamily="34" charset="0"/>
          </a:endParaRPr>
        </a:p>
      </dgm:t>
    </dgm:pt>
    <dgm:pt modelId="{256090B1-4305-4833-A452-8B7E16DF0AB0}" type="parTrans" cxnId="{CAAE7232-41C1-49ED-A371-FA91A2B7A127}">
      <dgm:prSet/>
      <dgm:spPr/>
      <dgm:t>
        <a:bodyPr/>
        <a:lstStyle/>
        <a:p>
          <a:endParaRPr lang="en-US"/>
        </a:p>
      </dgm:t>
    </dgm:pt>
    <dgm:pt modelId="{0FAE5B81-0478-476D-9AEF-CD9AD055C523}" type="sibTrans" cxnId="{CAAE7232-41C1-49ED-A371-FA91A2B7A127}">
      <dgm:prSet/>
      <dgm:spPr/>
      <dgm:t>
        <a:bodyPr/>
        <a:lstStyle/>
        <a:p>
          <a:endParaRPr lang="en-US"/>
        </a:p>
      </dgm:t>
    </dgm:pt>
    <dgm:pt modelId="{BCB105A0-B1D8-4376-98FB-74F6AA63842E}" type="pres">
      <dgm:prSet presAssocID="{5566F141-95C6-43E5-813F-06C641D579E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194E72B-92BA-4937-A389-5EB0EA481E6B}" type="pres">
      <dgm:prSet presAssocID="{1A724CBB-4B38-488D-95AF-97F947894750}" presName="compNode" presStyleCnt="0"/>
      <dgm:spPr/>
    </dgm:pt>
    <dgm:pt modelId="{92D3CF1D-25F3-4954-B3BD-CBA9C183606F}" type="pres">
      <dgm:prSet presAssocID="{1A724CBB-4B38-488D-95AF-97F947894750}" presName="aNode" presStyleLbl="bgShp" presStyleIdx="0" presStyleCnt="3" custLinFactNeighborX="-32880" custLinFactNeighborY="-30871"/>
      <dgm:spPr/>
      <dgm:t>
        <a:bodyPr/>
        <a:lstStyle/>
        <a:p>
          <a:endParaRPr lang="en-US"/>
        </a:p>
      </dgm:t>
    </dgm:pt>
    <dgm:pt modelId="{19868996-57A8-4486-9387-FF381E0A5AB7}" type="pres">
      <dgm:prSet presAssocID="{1A724CBB-4B38-488D-95AF-97F947894750}" presName="textNode" presStyleLbl="bgShp" presStyleIdx="0" presStyleCnt="3"/>
      <dgm:spPr/>
      <dgm:t>
        <a:bodyPr/>
        <a:lstStyle/>
        <a:p>
          <a:endParaRPr lang="en-US"/>
        </a:p>
      </dgm:t>
    </dgm:pt>
    <dgm:pt modelId="{259BE937-B853-426F-8172-E3E1F5A10081}" type="pres">
      <dgm:prSet presAssocID="{1A724CBB-4B38-488D-95AF-97F947894750}" presName="compChildNode" presStyleCnt="0"/>
      <dgm:spPr/>
    </dgm:pt>
    <dgm:pt modelId="{B69AB337-8707-43EC-888F-7935C8B9E9A0}" type="pres">
      <dgm:prSet presAssocID="{1A724CBB-4B38-488D-95AF-97F947894750}" presName="theInnerList" presStyleCnt="0"/>
      <dgm:spPr/>
    </dgm:pt>
    <dgm:pt modelId="{BCA32E72-D6D2-4E0A-BD3C-31C2E8BD671D}" type="pres">
      <dgm:prSet presAssocID="{34CC5BEA-B0F5-43BE-A703-A8C4819C3D7D}" presName="childNode" presStyleLbl="node1" presStyleIdx="0" presStyleCnt="6" custScaleY="136719" custLinFactNeighborY="863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95FCA3-3068-40DD-89C4-00C17011C278}" type="pres">
      <dgm:prSet presAssocID="{34CC5BEA-B0F5-43BE-A703-A8C4819C3D7D}" presName="aSpace2" presStyleCnt="0"/>
      <dgm:spPr/>
    </dgm:pt>
    <dgm:pt modelId="{89DC61B9-ADA2-4058-9CC4-49D41AC16F17}" type="pres">
      <dgm:prSet presAssocID="{51867370-7171-405B-B02A-D7752BB92A7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0EEF7BA-6F0A-4481-8A1E-303A8B2A1DFC}" type="pres">
      <dgm:prSet presAssocID="{1A724CBB-4B38-488D-95AF-97F947894750}" presName="aSpace" presStyleCnt="0"/>
      <dgm:spPr/>
    </dgm:pt>
    <dgm:pt modelId="{0F171D35-63D5-497D-8833-9F99180DDA97}" type="pres">
      <dgm:prSet presAssocID="{6F90574A-BDFC-46C6-9C52-49E4731CEE00}" presName="compNode" presStyleCnt="0"/>
      <dgm:spPr/>
    </dgm:pt>
    <dgm:pt modelId="{227EBC8B-D553-4894-9B46-4D5703B36A38}" type="pres">
      <dgm:prSet presAssocID="{6F90574A-BDFC-46C6-9C52-49E4731CEE00}" presName="aNode" presStyleLbl="bgShp" presStyleIdx="1" presStyleCnt="3"/>
      <dgm:spPr/>
      <dgm:t>
        <a:bodyPr/>
        <a:lstStyle/>
        <a:p>
          <a:endParaRPr lang="en-US"/>
        </a:p>
      </dgm:t>
    </dgm:pt>
    <dgm:pt modelId="{C9811B71-67A9-4E07-9131-F94DA678A8CA}" type="pres">
      <dgm:prSet presAssocID="{6F90574A-BDFC-46C6-9C52-49E4731CEE00}" presName="textNode" presStyleLbl="bgShp" presStyleIdx="1" presStyleCnt="3"/>
      <dgm:spPr/>
      <dgm:t>
        <a:bodyPr/>
        <a:lstStyle/>
        <a:p>
          <a:endParaRPr lang="en-US"/>
        </a:p>
      </dgm:t>
    </dgm:pt>
    <dgm:pt modelId="{704BC08D-BA29-4B4D-AC11-44159ABA47FF}" type="pres">
      <dgm:prSet presAssocID="{6F90574A-BDFC-46C6-9C52-49E4731CEE00}" presName="compChildNode" presStyleCnt="0"/>
      <dgm:spPr/>
    </dgm:pt>
    <dgm:pt modelId="{4E382716-F7D2-4F21-B1E2-D3A44EEFD615}" type="pres">
      <dgm:prSet presAssocID="{6F90574A-BDFC-46C6-9C52-49E4731CEE00}" presName="theInnerList" presStyleCnt="0"/>
      <dgm:spPr/>
    </dgm:pt>
    <dgm:pt modelId="{AF26FEBC-FEDC-42B7-9994-C890F01765BF}" type="pres">
      <dgm:prSet presAssocID="{78935AF8-54C5-4496-8CEB-75AEBF76707B}" presName="childNode" presStyleLbl="node1" presStyleIdx="2" presStyleCnt="6" custScaleX="102108" custScaleY="259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272E6-57A8-42A7-AB93-D695A5B2D4D2}" type="pres">
      <dgm:prSet presAssocID="{78935AF8-54C5-4496-8CEB-75AEBF76707B}" presName="aSpace2" presStyleCnt="0"/>
      <dgm:spPr/>
    </dgm:pt>
    <dgm:pt modelId="{E317E6F9-BECF-4179-9538-D839B88861A9}" type="pres">
      <dgm:prSet presAssocID="{F7EB7FBB-7769-4D76-B56B-25D1E1AB944C}" presName="childNode" presStyleLbl="node1" presStyleIdx="3" presStyleCnt="6" custScaleY="184471" custLinFactNeighborY="258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A4981-D301-461F-9E96-CFD8A727ABB5}" type="pres">
      <dgm:prSet presAssocID="{6F90574A-BDFC-46C6-9C52-49E4731CEE00}" presName="aSpace" presStyleCnt="0"/>
      <dgm:spPr/>
    </dgm:pt>
    <dgm:pt modelId="{05577722-490C-4A87-8241-A3FA056F3DCC}" type="pres">
      <dgm:prSet presAssocID="{D4A5A9D5-69FB-4961-9B3C-F6338024BE0F}" presName="compNode" presStyleCnt="0"/>
      <dgm:spPr/>
    </dgm:pt>
    <dgm:pt modelId="{348A7FFF-9718-4EC4-A8AA-8CDF2653E460}" type="pres">
      <dgm:prSet presAssocID="{D4A5A9D5-69FB-4961-9B3C-F6338024BE0F}" presName="aNode" presStyleLbl="bgShp" presStyleIdx="2" presStyleCnt="3"/>
      <dgm:spPr/>
      <dgm:t>
        <a:bodyPr/>
        <a:lstStyle/>
        <a:p>
          <a:endParaRPr lang="en-US"/>
        </a:p>
      </dgm:t>
    </dgm:pt>
    <dgm:pt modelId="{CEC097E1-DE65-4D1F-B680-C39DA66C700B}" type="pres">
      <dgm:prSet presAssocID="{D4A5A9D5-69FB-4961-9B3C-F6338024BE0F}" presName="textNode" presStyleLbl="bgShp" presStyleIdx="2" presStyleCnt="3"/>
      <dgm:spPr/>
      <dgm:t>
        <a:bodyPr/>
        <a:lstStyle/>
        <a:p>
          <a:endParaRPr lang="en-US"/>
        </a:p>
      </dgm:t>
    </dgm:pt>
    <dgm:pt modelId="{5E731666-FD6A-477E-A33A-E2A456EB85D2}" type="pres">
      <dgm:prSet presAssocID="{D4A5A9D5-69FB-4961-9B3C-F6338024BE0F}" presName="compChildNode" presStyleCnt="0"/>
      <dgm:spPr/>
    </dgm:pt>
    <dgm:pt modelId="{CC1AD548-E438-4609-9E1D-8340EB9801CD}" type="pres">
      <dgm:prSet presAssocID="{D4A5A9D5-69FB-4961-9B3C-F6338024BE0F}" presName="theInnerList" presStyleCnt="0"/>
      <dgm:spPr/>
    </dgm:pt>
    <dgm:pt modelId="{4161A190-E524-4232-89BB-4766E605DC15}" type="pres">
      <dgm:prSet presAssocID="{062EA01E-A08B-4390-8570-6F769956B0B9}" presName="childNode" presStyleLbl="node1" presStyleIdx="4" presStyleCnt="6" custScaleY="133355" custLinFactNeighborX="-500" custLinFactNeighborY="7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13AB14-358F-4B15-A2A4-C1A2BB5A61D6}" type="pres">
      <dgm:prSet presAssocID="{062EA01E-A08B-4390-8570-6F769956B0B9}" presName="aSpace2" presStyleCnt="0"/>
      <dgm:spPr/>
    </dgm:pt>
    <dgm:pt modelId="{3CC53956-8A88-42B3-B04B-DEF6E62A4789}" type="pres">
      <dgm:prSet presAssocID="{8B90DE31-8658-4BA3-A978-8ABD5C701D4C}" presName="childNode" presStyleLbl="node1" presStyleIdx="5" presStyleCnt="6" custScaleY="104252" custLinFactNeighborX="-500" custLinFactNeighborY="12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29237-55F6-42FC-967A-E67A0BCECDC3}" type="presOf" srcId="{34CC5BEA-B0F5-43BE-A703-A8C4819C3D7D}" destId="{BCA32E72-D6D2-4E0A-BD3C-31C2E8BD671D}" srcOrd="0" destOrd="0" presId="urn:microsoft.com/office/officeart/2005/8/layout/lProcess2"/>
    <dgm:cxn modelId="{E3A921B0-E8E7-45D0-8485-3F81445F3C56}" srcId="{6F90574A-BDFC-46C6-9C52-49E4731CEE00}" destId="{F7EB7FBB-7769-4D76-B56B-25D1E1AB944C}" srcOrd="1" destOrd="0" parTransId="{3F5F91E5-ABEA-47E4-8403-53226BF05583}" sibTransId="{A5459E40-45CA-4C90-910F-5C661BD94C44}"/>
    <dgm:cxn modelId="{205BF3A6-2712-4F2C-BC97-83C9F95597D3}" type="presOf" srcId="{78935AF8-54C5-4496-8CEB-75AEBF76707B}" destId="{AF26FEBC-FEDC-42B7-9994-C890F01765BF}" srcOrd="0" destOrd="0" presId="urn:microsoft.com/office/officeart/2005/8/layout/lProcess2"/>
    <dgm:cxn modelId="{610DE89F-F62B-487E-8299-083FBEB795F4}" type="presOf" srcId="{6F90574A-BDFC-46C6-9C52-49E4731CEE00}" destId="{C9811B71-67A9-4E07-9131-F94DA678A8CA}" srcOrd="1" destOrd="0" presId="urn:microsoft.com/office/officeart/2005/8/layout/lProcess2"/>
    <dgm:cxn modelId="{E3137C8E-C7C8-4715-92CF-58928273FC77}" srcId="{5566F141-95C6-43E5-813F-06C641D579EE}" destId="{D4A5A9D5-69FB-4961-9B3C-F6338024BE0F}" srcOrd="2" destOrd="0" parTransId="{4066AA0E-477E-4DB7-A441-78129610F419}" sibTransId="{E34A735B-09E2-4EBF-8C96-05D25A45118E}"/>
    <dgm:cxn modelId="{18A7EE88-6AA8-4B2B-864C-CE15D0A75E3B}" type="presOf" srcId="{51867370-7171-405B-B02A-D7752BB92A7F}" destId="{89DC61B9-ADA2-4058-9CC4-49D41AC16F17}" srcOrd="0" destOrd="0" presId="urn:microsoft.com/office/officeart/2005/8/layout/lProcess2"/>
    <dgm:cxn modelId="{C26B5058-CF73-4F9D-ABAB-4A5BB13C2519}" srcId="{5566F141-95C6-43E5-813F-06C641D579EE}" destId="{1A724CBB-4B38-488D-95AF-97F947894750}" srcOrd="0" destOrd="0" parTransId="{3875483B-F8A6-437B-A102-19C969A5292B}" sibTransId="{47F784D8-910D-4915-BE74-663BD6AD3966}"/>
    <dgm:cxn modelId="{8141282F-FD53-4E7F-8ACD-733D6681D79F}" srcId="{1A724CBB-4B38-488D-95AF-97F947894750}" destId="{51867370-7171-405B-B02A-D7752BB92A7F}" srcOrd="1" destOrd="0" parTransId="{D41D5B2A-CC13-4A31-AF2F-EE6271E09802}" sibTransId="{69C2E110-DAEA-4061-9BA2-CDD440694DE9}"/>
    <dgm:cxn modelId="{68363050-BA87-4E76-84BB-48B973105E55}" type="presOf" srcId="{1A724CBB-4B38-488D-95AF-97F947894750}" destId="{19868996-57A8-4486-9387-FF381E0A5AB7}" srcOrd="1" destOrd="0" presId="urn:microsoft.com/office/officeart/2005/8/layout/lProcess2"/>
    <dgm:cxn modelId="{2C65863B-7EC7-4FC0-9262-FC02D0027E5D}" type="presOf" srcId="{6F90574A-BDFC-46C6-9C52-49E4731CEE00}" destId="{227EBC8B-D553-4894-9B46-4D5703B36A38}" srcOrd="0" destOrd="0" presId="urn:microsoft.com/office/officeart/2005/8/layout/lProcess2"/>
    <dgm:cxn modelId="{E9701231-6F54-48BE-ADC7-CA4EBB86C096}" srcId="{D4A5A9D5-69FB-4961-9B3C-F6338024BE0F}" destId="{8B90DE31-8658-4BA3-A978-8ABD5C701D4C}" srcOrd="1" destOrd="0" parTransId="{A5FC773E-D98D-49EC-BD37-D38EAEBD7185}" sibTransId="{89277E94-BA05-49A0-A8B1-711A4A868A7D}"/>
    <dgm:cxn modelId="{09B9A8A0-7A3C-4AE3-8D52-8E40BE0E9C67}" type="presOf" srcId="{F7EB7FBB-7769-4D76-B56B-25D1E1AB944C}" destId="{E317E6F9-BECF-4179-9538-D839B88861A9}" srcOrd="0" destOrd="0" presId="urn:microsoft.com/office/officeart/2005/8/layout/lProcess2"/>
    <dgm:cxn modelId="{DF869410-3BEF-4E50-A8B7-9DD90B888D62}" srcId="{D4A5A9D5-69FB-4961-9B3C-F6338024BE0F}" destId="{062EA01E-A08B-4390-8570-6F769956B0B9}" srcOrd="0" destOrd="0" parTransId="{25D3E787-6F95-4791-A206-8FEB34DEA461}" sibTransId="{3EF9276A-B8B7-4982-AA46-2BC29BF7F5B1}"/>
    <dgm:cxn modelId="{8F939691-EDC0-4197-B77F-B6E6B90E031A}" type="presOf" srcId="{D4A5A9D5-69FB-4961-9B3C-F6338024BE0F}" destId="{348A7FFF-9718-4EC4-A8AA-8CDF2653E460}" srcOrd="0" destOrd="0" presId="urn:microsoft.com/office/officeart/2005/8/layout/lProcess2"/>
    <dgm:cxn modelId="{CAAE7232-41C1-49ED-A371-FA91A2B7A127}" srcId="{78935AF8-54C5-4496-8CEB-75AEBF76707B}" destId="{EE4B8953-31FB-4C51-A4F0-EEDF3089A123}" srcOrd="0" destOrd="0" parTransId="{256090B1-4305-4833-A452-8B7E16DF0AB0}" sibTransId="{0FAE5B81-0478-476D-9AEF-CD9AD055C523}"/>
    <dgm:cxn modelId="{5EBFAD36-49A1-4710-BF85-2A2CC269CFAC}" srcId="{1A724CBB-4B38-488D-95AF-97F947894750}" destId="{34CC5BEA-B0F5-43BE-A703-A8C4819C3D7D}" srcOrd="0" destOrd="0" parTransId="{F37EA91D-A5E1-4C11-A6D0-00EA7716D34A}" sibTransId="{A2E56209-5869-4D6A-890E-FEEADA3114A2}"/>
    <dgm:cxn modelId="{7147911D-AB55-42B2-9CC5-70416A834BEE}" type="presOf" srcId="{8B90DE31-8658-4BA3-A978-8ABD5C701D4C}" destId="{3CC53956-8A88-42B3-B04B-DEF6E62A4789}" srcOrd="0" destOrd="0" presId="urn:microsoft.com/office/officeart/2005/8/layout/lProcess2"/>
    <dgm:cxn modelId="{64C1DABC-6483-4297-8AB5-9037273E61DE}" type="presOf" srcId="{D4A5A9D5-69FB-4961-9B3C-F6338024BE0F}" destId="{CEC097E1-DE65-4D1F-B680-C39DA66C700B}" srcOrd="1" destOrd="0" presId="urn:microsoft.com/office/officeart/2005/8/layout/lProcess2"/>
    <dgm:cxn modelId="{69DF88A1-95EA-4644-A0CE-65C6C2C120ED}" type="presOf" srcId="{1A724CBB-4B38-488D-95AF-97F947894750}" destId="{92D3CF1D-25F3-4954-B3BD-CBA9C183606F}" srcOrd="0" destOrd="0" presId="urn:microsoft.com/office/officeart/2005/8/layout/lProcess2"/>
    <dgm:cxn modelId="{CAC5EC51-EC32-49F4-9AF3-CA140A93AE71}" srcId="{6F90574A-BDFC-46C6-9C52-49E4731CEE00}" destId="{78935AF8-54C5-4496-8CEB-75AEBF76707B}" srcOrd="0" destOrd="0" parTransId="{D3BA3FFF-F412-4741-9F06-4E8E34C135A4}" sibTransId="{F5052E27-7011-4942-A34C-67E2D7E9DEA0}"/>
    <dgm:cxn modelId="{DEB3A787-5450-4205-9EFC-4D2C2BB821B9}" type="presOf" srcId="{EE4B8953-31FB-4C51-A4F0-EEDF3089A123}" destId="{AF26FEBC-FEDC-42B7-9994-C890F01765BF}" srcOrd="0" destOrd="1" presId="urn:microsoft.com/office/officeart/2005/8/layout/lProcess2"/>
    <dgm:cxn modelId="{A3B8FC77-1797-4485-9BE3-F2FD23F6C113}" srcId="{5566F141-95C6-43E5-813F-06C641D579EE}" destId="{6F90574A-BDFC-46C6-9C52-49E4731CEE00}" srcOrd="1" destOrd="0" parTransId="{D7B15A55-A51C-438C-9ABA-94C290110CCA}" sibTransId="{5B2E395A-953B-4CCE-89A5-6E95C920A905}"/>
    <dgm:cxn modelId="{D5B7D6E8-7C5A-4E4A-9B4C-537038EE2D65}" type="presOf" srcId="{5566F141-95C6-43E5-813F-06C641D579EE}" destId="{BCB105A0-B1D8-4376-98FB-74F6AA63842E}" srcOrd="0" destOrd="0" presId="urn:microsoft.com/office/officeart/2005/8/layout/lProcess2"/>
    <dgm:cxn modelId="{02BC2CCF-DA8A-4AF7-8E8F-EDE4690CE3A2}" type="presOf" srcId="{062EA01E-A08B-4390-8570-6F769956B0B9}" destId="{4161A190-E524-4232-89BB-4766E605DC15}" srcOrd="0" destOrd="0" presId="urn:microsoft.com/office/officeart/2005/8/layout/lProcess2"/>
    <dgm:cxn modelId="{127F4D2D-01C8-496F-AE4A-6556E5428357}" type="presParOf" srcId="{BCB105A0-B1D8-4376-98FB-74F6AA63842E}" destId="{4194E72B-92BA-4937-A389-5EB0EA481E6B}" srcOrd="0" destOrd="0" presId="urn:microsoft.com/office/officeart/2005/8/layout/lProcess2"/>
    <dgm:cxn modelId="{2FC44505-C1B4-490A-89B6-B1F02578B920}" type="presParOf" srcId="{4194E72B-92BA-4937-A389-5EB0EA481E6B}" destId="{92D3CF1D-25F3-4954-B3BD-CBA9C183606F}" srcOrd="0" destOrd="0" presId="urn:microsoft.com/office/officeart/2005/8/layout/lProcess2"/>
    <dgm:cxn modelId="{7AF19309-1DC5-4FC9-9F5C-076E3E9DDAB7}" type="presParOf" srcId="{4194E72B-92BA-4937-A389-5EB0EA481E6B}" destId="{19868996-57A8-4486-9387-FF381E0A5AB7}" srcOrd="1" destOrd="0" presId="urn:microsoft.com/office/officeart/2005/8/layout/lProcess2"/>
    <dgm:cxn modelId="{E30CC43B-ACB3-4295-AA6B-03A5040A3B6F}" type="presParOf" srcId="{4194E72B-92BA-4937-A389-5EB0EA481E6B}" destId="{259BE937-B853-426F-8172-E3E1F5A10081}" srcOrd="2" destOrd="0" presId="urn:microsoft.com/office/officeart/2005/8/layout/lProcess2"/>
    <dgm:cxn modelId="{2413276B-C1B0-4964-BC39-A509D9A0A6CC}" type="presParOf" srcId="{259BE937-B853-426F-8172-E3E1F5A10081}" destId="{B69AB337-8707-43EC-888F-7935C8B9E9A0}" srcOrd="0" destOrd="0" presId="urn:microsoft.com/office/officeart/2005/8/layout/lProcess2"/>
    <dgm:cxn modelId="{B388C3E5-F618-4DC2-82D7-065D21DAD780}" type="presParOf" srcId="{B69AB337-8707-43EC-888F-7935C8B9E9A0}" destId="{BCA32E72-D6D2-4E0A-BD3C-31C2E8BD671D}" srcOrd="0" destOrd="0" presId="urn:microsoft.com/office/officeart/2005/8/layout/lProcess2"/>
    <dgm:cxn modelId="{9C39A4D7-1005-485D-B8DE-2D8024A34D76}" type="presParOf" srcId="{B69AB337-8707-43EC-888F-7935C8B9E9A0}" destId="{4E95FCA3-3068-40DD-89C4-00C17011C278}" srcOrd="1" destOrd="0" presId="urn:microsoft.com/office/officeart/2005/8/layout/lProcess2"/>
    <dgm:cxn modelId="{B4F51E46-93A5-4862-BA8F-1CA4DD2262F6}" type="presParOf" srcId="{B69AB337-8707-43EC-888F-7935C8B9E9A0}" destId="{89DC61B9-ADA2-4058-9CC4-49D41AC16F17}" srcOrd="2" destOrd="0" presId="urn:microsoft.com/office/officeart/2005/8/layout/lProcess2"/>
    <dgm:cxn modelId="{ADBE43F0-01A5-4CF1-A3A3-7FE41E6D2E45}" type="presParOf" srcId="{BCB105A0-B1D8-4376-98FB-74F6AA63842E}" destId="{D0EEF7BA-6F0A-4481-8A1E-303A8B2A1DFC}" srcOrd="1" destOrd="0" presId="urn:microsoft.com/office/officeart/2005/8/layout/lProcess2"/>
    <dgm:cxn modelId="{7BAC15D6-03F5-4D88-B0F2-6E319970C68B}" type="presParOf" srcId="{BCB105A0-B1D8-4376-98FB-74F6AA63842E}" destId="{0F171D35-63D5-497D-8833-9F99180DDA97}" srcOrd="2" destOrd="0" presId="urn:microsoft.com/office/officeart/2005/8/layout/lProcess2"/>
    <dgm:cxn modelId="{C49752F3-B87C-4224-8F79-7DDA922CE765}" type="presParOf" srcId="{0F171D35-63D5-497D-8833-9F99180DDA97}" destId="{227EBC8B-D553-4894-9B46-4D5703B36A38}" srcOrd="0" destOrd="0" presId="urn:microsoft.com/office/officeart/2005/8/layout/lProcess2"/>
    <dgm:cxn modelId="{7A3B1D03-2049-4A51-969C-8A691EAEE193}" type="presParOf" srcId="{0F171D35-63D5-497D-8833-9F99180DDA97}" destId="{C9811B71-67A9-4E07-9131-F94DA678A8CA}" srcOrd="1" destOrd="0" presId="urn:microsoft.com/office/officeart/2005/8/layout/lProcess2"/>
    <dgm:cxn modelId="{31E92526-272F-4F6D-9858-0B36525B53E8}" type="presParOf" srcId="{0F171D35-63D5-497D-8833-9F99180DDA97}" destId="{704BC08D-BA29-4B4D-AC11-44159ABA47FF}" srcOrd="2" destOrd="0" presId="urn:microsoft.com/office/officeart/2005/8/layout/lProcess2"/>
    <dgm:cxn modelId="{FB3BB12F-6F6F-428C-BCC9-0803EFDB4875}" type="presParOf" srcId="{704BC08D-BA29-4B4D-AC11-44159ABA47FF}" destId="{4E382716-F7D2-4F21-B1E2-D3A44EEFD615}" srcOrd="0" destOrd="0" presId="urn:microsoft.com/office/officeart/2005/8/layout/lProcess2"/>
    <dgm:cxn modelId="{2C7631B7-3595-4D33-BFAB-34C88157555E}" type="presParOf" srcId="{4E382716-F7D2-4F21-B1E2-D3A44EEFD615}" destId="{AF26FEBC-FEDC-42B7-9994-C890F01765BF}" srcOrd="0" destOrd="0" presId="urn:microsoft.com/office/officeart/2005/8/layout/lProcess2"/>
    <dgm:cxn modelId="{CF053D1D-EC5D-4147-B1DB-C2BB0866617B}" type="presParOf" srcId="{4E382716-F7D2-4F21-B1E2-D3A44EEFD615}" destId="{215272E6-57A8-42A7-AB93-D695A5B2D4D2}" srcOrd="1" destOrd="0" presId="urn:microsoft.com/office/officeart/2005/8/layout/lProcess2"/>
    <dgm:cxn modelId="{6E8C7604-1203-4DCF-A8D0-734A7951D008}" type="presParOf" srcId="{4E382716-F7D2-4F21-B1E2-D3A44EEFD615}" destId="{E317E6F9-BECF-4179-9538-D839B88861A9}" srcOrd="2" destOrd="0" presId="urn:microsoft.com/office/officeart/2005/8/layout/lProcess2"/>
    <dgm:cxn modelId="{966C68D5-E85D-4D6A-8E7C-7AADAB318DC9}" type="presParOf" srcId="{BCB105A0-B1D8-4376-98FB-74F6AA63842E}" destId="{D65A4981-D301-461F-9E96-CFD8A727ABB5}" srcOrd="3" destOrd="0" presId="urn:microsoft.com/office/officeart/2005/8/layout/lProcess2"/>
    <dgm:cxn modelId="{D064F0B4-116B-4DB4-B054-6383D76F5011}" type="presParOf" srcId="{BCB105A0-B1D8-4376-98FB-74F6AA63842E}" destId="{05577722-490C-4A87-8241-A3FA056F3DCC}" srcOrd="4" destOrd="0" presId="urn:microsoft.com/office/officeart/2005/8/layout/lProcess2"/>
    <dgm:cxn modelId="{D88B1865-8380-4A0A-AF39-7A2F643004F9}" type="presParOf" srcId="{05577722-490C-4A87-8241-A3FA056F3DCC}" destId="{348A7FFF-9718-4EC4-A8AA-8CDF2653E460}" srcOrd="0" destOrd="0" presId="urn:microsoft.com/office/officeart/2005/8/layout/lProcess2"/>
    <dgm:cxn modelId="{0984347A-8952-4326-85EE-294649738E73}" type="presParOf" srcId="{05577722-490C-4A87-8241-A3FA056F3DCC}" destId="{CEC097E1-DE65-4D1F-B680-C39DA66C700B}" srcOrd="1" destOrd="0" presId="urn:microsoft.com/office/officeart/2005/8/layout/lProcess2"/>
    <dgm:cxn modelId="{AF6B184A-3ED3-49A5-9E25-B946BA0DA0B9}" type="presParOf" srcId="{05577722-490C-4A87-8241-A3FA056F3DCC}" destId="{5E731666-FD6A-477E-A33A-E2A456EB85D2}" srcOrd="2" destOrd="0" presId="urn:microsoft.com/office/officeart/2005/8/layout/lProcess2"/>
    <dgm:cxn modelId="{DC668635-6DB1-4B95-91D2-4ED897924D9B}" type="presParOf" srcId="{5E731666-FD6A-477E-A33A-E2A456EB85D2}" destId="{CC1AD548-E438-4609-9E1D-8340EB9801CD}" srcOrd="0" destOrd="0" presId="urn:microsoft.com/office/officeart/2005/8/layout/lProcess2"/>
    <dgm:cxn modelId="{BC6A0196-7C8A-4300-99E3-086A86D073D5}" type="presParOf" srcId="{CC1AD548-E438-4609-9E1D-8340EB9801CD}" destId="{4161A190-E524-4232-89BB-4766E605DC15}" srcOrd="0" destOrd="0" presId="urn:microsoft.com/office/officeart/2005/8/layout/lProcess2"/>
    <dgm:cxn modelId="{A7900979-753F-492B-9551-7E89322507E7}" type="presParOf" srcId="{CC1AD548-E438-4609-9E1D-8340EB9801CD}" destId="{FD13AB14-358F-4B15-A2A4-C1A2BB5A61D6}" srcOrd="1" destOrd="0" presId="urn:microsoft.com/office/officeart/2005/8/layout/lProcess2"/>
    <dgm:cxn modelId="{1BCAD1C6-889E-43F4-97EA-D62B27E4D3F3}" type="presParOf" srcId="{CC1AD548-E438-4609-9E1D-8340EB9801CD}" destId="{3CC53956-8A88-42B3-B04B-DEF6E62A478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78634F-C7A3-4F5A-86E4-EED4AED92949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C188ADA-CE65-4341-8781-10791D4D7B58}">
      <dgm:prSet phldrT="[Text]" custT="1"/>
      <dgm:spPr/>
      <dgm:t>
        <a:bodyPr/>
        <a:lstStyle/>
        <a:p>
          <a:r>
            <a:rPr lang="en-US" sz="1600" dirty="0" smtClean="0"/>
            <a:t>ATRIBUT PRODUK	</a:t>
          </a:r>
          <a:endParaRPr lang="id-ID" sz="1600" dirty="0"/>
        </a:p>
      </dgm:t>
    </dgm:pt>
    <dgm:pt modelId="{FF92F9C5-E38B-4474-8826-545520E1F288}" type="parTrans" cxnId="{2CA5DA2B-5747-40BF-AAC7-70B19C7D2B6D}">
      <dgm:prSet/>
      <dgm:spPr/>
      <dgm:t>
        <a:bodyPr/>
        <a:lstStyle/>
        <a:p>
          <a:endParaRPr lang="id-ID" sz="1600"/>
        </a:p>
      </dgm:t>
    </dgm:pt>
    <dgm:pt modelId="{D0BE8BBD-20B8-4971-AC34-3933AE01339A}" type="sibTrans" cxnId="{2CA5DA2B-5747-40BF-AAC7-70B19C7D2B6D}">
      <dgm:prSet/>
      <dgm:spPr/>
      <dgm:t>
        <a:bodyPr/>
        <a:lstStyle/>
        <a:p>
          <a:endParaRPr lang="id-ID" sz="1600"/>
        </a:p>
      </dgm:t>
    </dgm:pt>
    <dgm:pt modelId="{D2EE92D7-C098-4A79-B961-33890B2EAB3D}">
      <dgm:prSet phldrT="[Text]" custT="1"/>
      <dgm:spPr/>
      <dgm:t>
        <a:bodyPr/>
        <a:lstStyle/>
        <a:p>
          <a:r>
            <a:rPr lang="en-US" sz="1600" dirty="0" smtClean="0"/>
            <a:t>PENETAPAN LABEL</a:t>
          </a:r>
          <a:endParaRPr lang="id-ID" sz="1600" dirty="0"/>
        </a:p>
      </dgm:t>
    </dgm:pt>
    <dgm:pt modelId="{6AD18231-3A06-4CAE-B570-8A6CC11E2621}" type="parTrans" cxnId="{0F8D8E2A-A10B-4D9D-90B9-3169065E2BE2}">
      <dgm:prSet/>
      <dgm:spPr/>
      <dgm:t>
        <a:bodyPr/>
        <a:lstStyle/>
        <a:p>
          <a:endParaRPr lang="id-ID" sz="1600"/>
        </a:p>
      </dgm:t>
    </dgm:pt>
    <dgm:pt modelId="{ED7998D0-ED79-4B54-87CA-353A39473E1B}" type="sibTrans" cxnId="{0F8D8E2A-A10B-4D9D-90B9-3169065E2BE2}">
      <dgm:prSet/>
      <dgm:spPr/>
      <dgm:t>
        <a:bodyPr/>
        <a:lstStyle/>
        <a:p>
          <a:endParaRPr lang="id-ID" sz="1600"/>
        </a:p>
      </dgm:t>
    </dgm:pt>
    <dgm:pt modelId="{2B25B998-CC9B-4001-8499-F6C20CE16C36}">
      <dgm:prSet phldrT="[Text]" custT="1"/>
      <dgm:spPr/>
      <dgm:t>
        <a:bodyPr/>
        <a:lstStyle/>
        <a:p>
          <a:r>
            <a:rPr lang="en-US" sz="1400" dirty="0" smtClean="0"/>
            <a:t>JASA PENDUKUNG PRODUK</a:t>
          </a:r>
          <a:endParaRPr lang="id-ID" sz="1400" dirty="0"/>
        </a:p>
      </dgm:t>
    </dgm:pt>
    <dgm:pt modelId="{443D998F-2078-4C32-AA79-947BFB0CAE19}" type="parTrans" cxnId="{2E969153-611A-43CC-94DD-75DFA369F9BC}">
      <dgm:prSet/>
      <dgm:spPr/>
      <dgm:t>
        <a:bodyPr/>
        <a:lstStyle/>
        <a:p>
          <a:endParaRPr lang="id-ID" sz="1600"/>
        </a:p>
      </dgm:t>
    </dgm:pt>
    <dgm:pt modelId="{07694C5F-7981-465A-85CD-618E19B20F1F}" type="sibTrans" cxnId="{2E969153-611A-43CC-94DD-75DFA369F9BC}">
      <dgm:prSet/>
      <dgm:spPr/>
      <dgm:t>
        <a:bodyPr/>
        <a:lstStyle/>
        <a:p>
          <a:endParaRPr lang="id-ID" sz="1600"/>
        </a:p>
      </dgm:t>
    </dgm:pt>
    <dgm:pt modelId="{A3A55F82-A105-48A3-9814-DAA0E422802C}">
      <dgm:prSet phldrT="[Text]" custT="1"/>
      <dgm:spPr/>
      <dgm:t>
        <a:bodyPr/>
        <a:lstStyle/>
        <a:p>
          <a:r>
            <a:rPr lang="en-US" sz="1600" dirty="0" smtClean="0"/>
            <a:t>PEMBERIAN MERK</a:t>
          </a:r>
          <a:endParaRPr lang="id-ID" sz="1600" dirty="0"/>
        </a:p>
      </dgm:t>
    </dgm:pt>
    <dgm:pt modelId="{562D714B-4EB8-4871-A56C-C50975302499}" type="parTrans" cxnId="{339EB293-6582-4186-95B1-EC8443863C18}">
      <dgm:prSet/>
      <dgm:spPr/>
      <dgm:t>
        <a:bodyPr/>
        <a:lstStyle/>
        <a:p>
          <a:endParaRPr lang="id-ID" sz="1600"/>
        </a:p>
      </dgm:t>
    </dgm:pt>
    <dgm:pt modelId="{019E36EF-6DCE-4D12-B65E-36D5DF5CB3A4}" type="sibTrans" cxnId="{339EB293-6582-4186-95B1-EC8443863C18}">
      <dgm:prSet/>
      <dgm:spPr/>
      <dgm:t>
        <a:bodyPr/>
        <a:lstStyle/>
        <a:p>
          <a:endParaRPr lang="id-ID" sz="1600"/>
        </a:p>
      </dgm:t>
    </dgm:pt>
    <dgm:pt modelId="{22438298-44CD-4D99-82DF-2701465F67C3}">
      <dgm:prSet phldrT="[Text]" custT="1"/>
      <dgm:spPr/>
      <dgm:t>
        <a:bodyPr/>
        <a:lstStyle/>
        <a:p>
          <a:r>
            <a:rPr lang="en-US" sz="1600" dirty="0" smtClean="0"/>
            <a:t>PENGEMASAN</a:t>
          </a:r>
          <a:endParaRPr lang="id-ID" sz="1600" dirty="0"/>
        </a:p>
      </dgm:t>
    </dgm:pt>
    <dgm:pt modelId="{91C35923-E1C8-4EDE-9AAC-458BCE37EDD8}" type="parTrans" cxnId="{B57C2DF5-3A10-4345-BC76-9BF6026CBF5B}">
      <dgm:prSet/>
      <dgm:spPr/>
      <dgm:t>
        <a:bodyPr/>
        <a:lstStyle/>
        <a:p>
          <a:endParaRPr lang="id-ID" sz="1600"/>
        </a:p>
      </dgm:t>
    </dgm:pt>
    <dgm:pt modelId="{7850586B-8C39-489E-9558-0636099428D7}" type="sibTrans" cxnId="{B57C2DF5-3A10-4345-BC76-9BF6026CBF5B}">
      <dgm:prSet/>
      <dgm:spPr/>
      <dgm:t>
        <a:bodyPr/>
        <a:lstStyle/>
        <a:p>
          <a:endParaRPr lang="id-ID" sz="1600"/>
        </a:p>
      </dgm:t>
    </dgm:pt>
    <dgm:pt modelId="{B3640D05-2CC5-47D1-B9C5-EE1907DC4DFE}" type="pres">
      <dgm:prSet presAssocID="{A378634F-C7A3-4F5A-86E4-EED4AED92949}" presName="CompostProcess" presStyleCnt="0">
        <dgm:presLayoutVars>
          <dgm:dir/>
          <dgm:resizeHandles val="exact"/>
        </dgm:presLayoutVars>
      </dgm:prSet>
      <dgm:spPr/>
    </dgm:pt>
    <dgm:pt modelId="{B4C027B6-822C-4D1B-A665-D4642F3AD1F3}" type="pres">
      <dgm:prSet presAssocID="{A378634F-C7A3-4F5A-86E4-EED4AED92949}" presName="arrow" presStyleLbl="bgShp" presStyleIdx="0" presStyleCnt="1"/>
      <dgm:spPr/>
    </dgm:pt>
    <dgm:pt modelId="{21AD0E8C-649E-423F-81E3-6AD7BD08C08F}" type="pres">
      <dgm:prSet presAssocID="{A378634F-C7A3-4F5A-86E4-EED4AED92949}" presName="linearProcess" presStyleCnt="0"/>
      <dgm:spPr/>
    </dgm:pt>
    <dgm:pt modelId="{9CC38A58-D696-4929-A1FA-0303278B15D6}" type="pres">
      <dgm:prSet presAssocID="{7C188ADA-CE65-4341-8781-10791D4D7B5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6DBC237-616A-4DB3-B440-134FFCE8F3B3}" type="pres">
      <dgm:prSet presAssocID="{D0BE8BBD-20B8-4971-AC34-3933AE01339A}" presName="sibTrans" presStyleCnt="0"/>
      <dgm:spPr/>
    </dgm:pt>
    <dgm:pt modelId="{5C060EC5-8D99-4486-99B2-70B61F01E93D}" type="pres">
      <dgm:prSet presAssocID="{A3A55F82-A105-48A3-9814-DAA0E422802C}" presName="textNode" presStyleLbl="node1" presStyleIdx="1" presStyleCnt="5" custScaleX="1228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E77631-DE5C-4C22-AD6C-3A334EC4BCF1}" type="pres">
      <dgm:prSet presAssocID="{019E36EF-6DCE-4D12-B65E-36D5DF5CB3A4}" presName="sibTrans" presStyleCnt="0"/>
      <dgm:spPr/>
    </dgm:pt>
    <dgm:pt modelId="{4659B9E8-B70A-4876-A4BA-15670ECD78BD}" type="pres">
      <dgm:prSet presAssocID="{22438298-44CD-4D99-82DF-2701465F67C3}" presName="textNode" presStyleLbl="node1" presStyleIdx="2" presStyleCnt="5" custScaleX="13971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68EF08-972F-435B-BD9A-190B3A536A4B}" type="pres">
      <dgm:prSet presAssocID="{7850586B-8C39-489E-9558-0636099428D7}" presName="sibTrans" presStyleCnt="0"/>
      <dgm:spPr/>
    </dgm:pt>
    <dgm:pt modelId="{B2CEAA67-A84E-4CC9-ABB1-1CF4F7202656}" type="pres">
      <dgm:prSet presAssocID="{D2EE92D7-C098-4A79-B961-33890B2EAB3D}" presName="textNode" presStyleLbl="node1" presStyleIdx="3" presStyleCnt="5" custScaleX="10509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D61B8F-16F6-440E-9D7E-8AA86CD1C2A7}" type="pres">
      <dgm:prSet presAssocID="{ED7998D0-ED79-4B54-87CA-353A39473E1B}" presName="sibTrans" presStyleCnt="0"/>
      <dgm:spPr/>
    </dgm:pt>
    <dgm:pt modelId="{4CD9C373-5EA7-4D20-8FC8-4EE27357540C}" type="pres">
      <dgm:prSet presAssocID="{2B25B998-CC9B-4001-8499-F6C20CE16C36}" presName="textNode" presStyleLbl="node1" presStyleIdx="4" presStyleCnt="5" custScaleX="11686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A5DA2B-5747-40BF-AAC7-70B19C7D2B6D}" srcId="{A378634F-C7A3-4F5A-86E4-EED4AED92949}" destId="{7C188ADA-CE65-4341-8781-10791D4D7B58}" srcOrd="0" destOrd="0" parTransId="{FF92F9C5-E38B-4474-8826-545520E1F288}" sibTransId="{D0BE8BBD-20B8-4971-AC34-3933AE01339A}"/>
    <dgm:cxn modelId="{20B9D7D7-AE6E-447E-8475-E133F4D36A09}" type="presOf" srcId="{A378634F-C7A3-4F5A-86E4-EED4AED92949}" destId="{B3640D05-2CC5-47D1-B9C5-EE1907DC4DFE}" srcOrd="0" destOrd="0" presId="urn:microsoft.com/office/officeart/2005/8/layout/hProcess9"/>
    <dgm:cxn modelId="{339EB293-6582-4186-95B1-EC8443863C18}" srcId="{A378634F-C7A3-4F5A-86E4-EED4AED92949}" destId="{A3A55F82-A105-48A3-9814-DAA0E422802C}" srcOrd="1" destOrd="0" parTransId="{562D714B-4EB8-4871-A56C-C50975302499}" sibTransId="{019E36EF-6DCE-4D12-B65E-36D5DF5CB3A4}"/>
    <dgm:cxn modelId="{9451B248-BB76-42D4-B71D-01CF2473DEEC}" type="presOf" srcId="{A3A55F82-A105-48A3-9814-DAA0E422802C}" destId="{5C060EC5-8D99-4486-99B2-70B61F01E93D}" srcOrd="0" destOrd="0" presId="urn:microsoft.com/office/officeart/2005/8/layout/hProcess9"/>
    <dgm:cxn modelId="{A963ADCB-5209-41D1-896C-50BB7A68F9D7}" type="presOf" srcId="{22438298-44CD-4D99-82DF-2701465F67C3}" destId="{4659B9E8-B70A-4876-A4BA-15670ECD78BD}" srcOrd="0" destOrd="0" presId="urn:microsoft.com/office/officeart/2005/8/layout/hProcess9"/>
    <dgm:cxn modelId="{B57C2DF5-3A10-4345-BC76-9BF6026CBF5B}" srcId="{A378634F-C7A3-4F5A-86E4-EED4AED92949}" destId="{22438298-44CD-4D99-82DF-2701465F67C3}" srcOrd="2" destOrd="0" parTransId="{91C35923-E1C8-4EDE-9AAC-458BCE37EDD8}" sibTransId="{7850586B-8C39-489E-9558-0636099428D7}"/>
    <dgm:cxn modelId="{D28861E9-4249-4CE9-8F4D-F77A2FA531DF}" type="presOf" srcId="{D2EE92D7-C098-4A79-B961-33890B2EAB3D}" destId="{B2CEAA67-A84E-4CC9-ABB1-1CF4F7202656}" srcOrd="0" destOrd="0" presId="urn:microsoft.com/office/officeart/2005/8/layout/hProcess9"/>
    <dgm:cxn modelId="{2E969153-611A-43CC-94DD-75DFA369F9BC}" srcId="{A378634F-C7A3-4F5A-86E4-EED4AED92949}" destId="{2B25B998-CC9B-4001-8499-F6C20CE16C36}" srcOrd="4" destOrd="0" parTransId="{443D998F-2078-4C32-AA79-947BFB0CAE19}" sibTransId="{07694C5F-7981-465A-85CD-618E19B20F1F}"/>
    <dgm:cxn modelId="{1BA49795-6BB1-4F46-91FC-D561ABE4E5C2}" type="presOf" srcId="{2B25B998-CC9B-4001-8499-F6C20CE16C36}" destId="{4CD9C373-5EA7-4D20-8FC8-4EE27357540C}" srcOrd="0" destOrd="0" presId="urn:microsoft.com/office/officeart/2005/8/layout/hProcess9"/>
    <dgm:cxn modelId="{0F8D8E2A-A10B-4D9D-90B9-3169065E2BE2}" srcId="{A378634F-C7A3-4F5A-86E4-EED4AED92949}" destId="{D2EE92D7-C098-4A79-B961-33890B2EAB3D}" srcOrd="3" destOrd="0" parTransId="{6AD18231-3A06-4CAE-B570-8A6CC11E2621}" sibTransId="{ED7998D0-ED79-4B54-87CA-353A39473E1B}"/>
    <dgm:cxn modelId="{6277893B-952A-4E4B-9907-9651B8060954}" type="presOf" srcId="{7C188ADA-CE65-4341-8781-10791D4D7B58}" destId="{9CC38A58-D696-4929-A1FA-0303278B15D6}" srcOrd="0" destOrd="0" presId="urn:microsoft.com/office/officeart/2005/8/layout/hProcess9"/>
    <dgm:cxn modelId="{9A8DD806-6B73-4D22-A270-EBF06569F380}" type="presParOf" srcId="{B3640D05-2CC5-47D1-B9C5-EE1907DC4DFE}" destId="{B4C027B6-822C-4D1B-A665-D4642F3AD1F3}" srcOrd="0" destOrd="0" presId="urn:microsoft.com/office/officeart/2005/8/layout/hProcess9"/>
    <dgm:cxn modelId="{BCC86933-C1A0-422C-A094-CA7CDE85997D}" type="presParOf" srcId="{B3640D05-2CC5-47D1-B9C5-EE1907DC4DFE}" destId="{21AD0E8C-649E-423F-81E3-6AD7BD08C08F}" srcOrd="1" destOrd="0" presId="urn:microsoft.com/office/officeart/2005/8/layout/hProcess9"/>
    <dgm:cxn modelId="{B769560E-D2FD-47EE-AC87-E069C465854D}" type="presParOf" srcId="{21AD0E8C-649E-423F-81E3-6AD7BD08C08F}" destId="{9CC38A58-D696-4929-A1FA-0303278B15D6}" srcOrd="0" destOrd="0" presId="urn:microsoft.com/office/officeart/2005/8/layout/hProcess9"/>
    <dgm:cxn modelId="{DAB34B97-E4FD-4345-AD0F-AE4965D6017B}" type="presParOf" srcId="{21AD0E8C-649E-423F-81E3-6AD7BD08C08F}" destId="{16DBC237-616A-4DB3-B440-134FFCE8F3B3}" srcOrd="1" destOrd="0" presId="urn:microsoft.com/office/officeart/2005/8/layout/hProcess9"/>
    <dgm:cxn modelId="{04A499C6-2748-4B21-BB60-4C4468264008}" type="presParOf" srcId="{21AD0E8C-649E-423F-81E3-6AD7BD08C08F}" destId="{5C060EC5-8D99-4486-99B2-70B61F01E93D}" srcOrd="2" destOrd="0" presId="urn:microsoft.com/office/officeart/2005/8/layout/hProcess9"/>
    <dgm:cxn modelId="{CC8F8798-E038-4832-8694-BEFB47A9D67F}" type="presParOf" srcId="{21AD0E8C-649E-423F-81E3-6AD7BD08C08F}" destId="{BBE77631-DE5C-4C22-AD6C-3A334EC4BCF1}" srcOrd="3" destOrd="0" presId="urn:microsoft.com/office/officeart/2005/8/layout/hProcess9"/>
    <dgm:cxn modelId="{C9D7E4F2-3B9A-4A37-8F17-4886D1C6A0EE}" type="presParOf" srcId="{21AD0E8C-649E-423F-81E3-6AD7BD08C08F}" destId="{4659B9E8-B70A-4876-A4BA-15670ECD78BD}" srcOrd="4" destOrd="0" presId="urn:microsoft.com/office/officeart/2005/8/layout/hProcess9"/>
    <dgm:cxn modelId="{8562F8FC-1EF5-40C1-9810-5CD695E2679A}" type="presParOf" srcId="{21AD0E8C-649E-423F-81E3-6AD7BD08C08F}" destId="{2968EF08-972F-435B-BD9A-190B3A536A4B}" srcOrd="5" destOrd="0" presId="urn:microsoft.com/office/officeart/2005/8/layout/hProcess9"/>
    <dgm:cxn modelId="{7A8EA25F-68F9-4E0E-94A5-83C89BA400DB}" type="presParOf" srcId="{21AD0E8C-649E-423F-81E3-6AD7BD08C08F}" destId="{B2CEAA67-A84E-4CC9-ABB1-1CF4F7202656}" srcOrd="6" destOrd="0" presId="urn:microsoft.com/office/officeart/2005/8/layout/hProcess9"/>
    <dgm:cxn modelId="{1EE84EF3-1850-4DE3-89CA-EFDD606B282E}" type="presParOf" srcId="{21AD0E8C-649E-423F-81E3-6AD7BD08C08F}" destId="{DFD61B8F-16F6-440E-9D7E-8AA86CD1C2A7}" srcOrd="7" destOrd="0" presId="urn:microsoft.com/office/officeart/2005/8/layout/hProcess9"/>
    <dgm:cxn modelId="{38126F51-953A-4989-8030-A0D031F28235}" type="presParOf" srcId="{21AD0E8C-649E-423F-81E3-6AD7BD08C08F}" destId="{4CD9C373-5EA7-4D20-8FC8-4EE27357540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2B97D6-96A9-4356-9CC3-F167BD1BA584}" type="doc">
      <dgm:prSet loTypeId="urn:microsoft.com/office/officeart/2005/8/layout/hProcess7#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id-ID"/>
        </a:p>
      </dgm:t>
    </dgm:pt>
    <dgm:pt modelId="{5D1C3E03-9C69-4BAD-AE93-1A7AAB1A9123}">
      <dgm:prSet phldrT="[Text]"/>
      <dgm:spPr/>
      <dgm:t>
        <a:bodyPr/>
        <a:lstStyle/>
        <a:p>
          <a:r>
            <a:rPr lang="en-US" dirty="0" smtClean="0"/>
            <a:t>ARIBUT PRODUK</a:t>
          </a:r>
          <a:endParaRPr lang="id-ID" dirty="0"/>
        </a:p>
      </dgm:t>
    </dgm:pt>
    <dgm:pt modelId="{E009AAEB-7971-4BFF-A267-815C584B8AD9}" type="parTrans" cxnId="{3E5E7768-7F80-4222-9A2D-AD4176643EC4}">
      <dgm:prSet/>
      <dgm:spPr/>
      <dgm:t>
        <a:bodyPr/>
        <a:lstStyle/>
        <a:p>
          <a:endParaRPr lang="id-ID"/>
        </a:p>
      </dgm:t>
    </dgm:pt>
    <dgm:pt modelId="{4AF0FBAF-C36D-4953-91FA-54B2B5D58658}" type="sibTrans" cxnId="{3E5E7768-7F80-4222-9A2D-AD4176643EC4}">
      <dgm:prSet/>
      <dgm:spPr/>
      <dgm:t>
        <a:bodyPr/>
        <a:lstStyle/>
        <a:p>
          <a:endParaRPr lang="id-ID"/>
        </a:p>
      </dgm:t>
    </dgm:pt>
    <dgm:pt modelId="{414EADF5-678A-4FED-A439-659379283537}">
      <dgm:prSet phldrT="[Text]"/>
      <dgm:spPr/>
      <dgm:t>
        <a:bodyPr/>
        <a:lstStyle/>
        <a:p>
          <a:r>
            <a:rPr lang="en-US" dirty="0" smtClean="0"/>
            <a:t>PEMBERIAN MERK</a:t>
          </a:r>
          <a:endParaRPr lang="id-ID" dirty="0"/>
        </a:p>
      </dgm:t>
    </dgm:pt>
    <dgm:pt modelId="{303A0940-5B2A-4ED7-8A9C-E8859B681E83}" type="parTrans" cxnId="{663FAD29-127D-4165-80F2-A6BAA26C1E0D}">
      <dgm:prSet/>
      <dgm:spPr/>
      <dgm:t>
        <a:bodyPr/>
        <a:lstStyle/>
        <a:p>
          <a:endParaRPr lang="id-ID"/>
        </a:p>
      </dgm:t>
    </dgm:pt>
    <dgm:pt modelId="{EDC9C82C-B01E-4449-8BD7-3CA0FC798069}" type="sibTrans" cxnId="{663FAD29-127D-4165-80F2-A6BAA26C1E0D}">
      <dgm:prSet/>
      <dgm:spPr/>
      <dgm:t>
        <a:bodyPr/>
        <a:lstStyle/>
        <a:p>
          <a:endParaRPr lang="id-ID"/>
        </a:p>
      </dgm:t>
    </dgm:pt>
    <dgm:pt modelId="{86D5F961-3273-41F9-82DF-3588C77BF579}">
      <dgm:prSet phldrT="[Text]" custT="1"/>
      <dgm:spPr/>
      <dgm:t>
        <a:bodyPr/>
        <a:lstStyle/>
        <a:p>
          <a:r>
            <a:rPr lang="en-US" sz="1400" dirty="0" err="1" smtClean="0"/>
            <a:t>Ekuitas</a:t>
          </a:r>
          <a:r>
            <a:rPr lang="en-US" sz="1400" dirty="0" smtClean="0"/>
            <a:t> </a:t>
          </a:r>
          <a:r>
            <a:rPr lang="en-US" sz="1400" dirty="0" err="1" smtClean="0"/>
            <a:t>Merek</a:t>
          </a:r>
          <a:r>
            <a:rPr lang="en-US" sz="1400" dirty="0" smtClean="0"/>
            <a:t>,</a:t>
          </a:r>
        </a:p>
        <a:p>
          <a:r>
            <a:rPr lang="en-US" sz="1400" dirty="0" err="1" smtClean="0">
              <a:solidFill>
                <a:srgbClr val="FFFF00"/>
              </a:solidFill>
            </a:rPr>
            <a:t>Pemilihan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Merek</a:t>
          </a:r>
          <a:r>
            <a:rPr lang="en-US" sz="1400" dirty="0" smtClean="0">
              <a:solidFill>
                <a:srgbClr val="FFFF00"/>
              </a:solidFill>
            </a:rPr>
            <a:t>,</a:t>
          </a:r>
        </a:p>
        <a:p>
          <a:r>
            <a:rPr lang="en-US" sz="1400" dirty="0" smtClean="0"/>
            <a:t>Sponsor </a:t>
          </a:r>
          <a:r>
            <a:rPr lang="en-US" sz="1400" dirty="0" err="1" smtClean="0"/>
            <a:t>Merek</a:t>
          </a:r>
          <a:r>
            <a:rPr lang="en-US" sz="1400" dirty="0" smtClean="0"/>
            <a:t>,</a:t>
          </a:r>
        </a:p>
        <a:p>
          <a:r>
            <a:rPr lang="en-US" sz="1400" dirty="0" err="1" smtClean="0">
              <a:solidFill>
                <a:srgbClr val="FF0000"/>
              </a:solidFill>
            </a:rPr>
            <a:t>Strategi</a:t>
          </a:r>
          <a:r>
            <a:rPr lang="en-US" sz="1400" dirty="0" smtClean="0">
              <a:solidFill>
                <a:srgbClr val="FF0000"/>
              </a:solidFill>
            </a:rPr>
            <a:t> </a:t>
          </a:r>
          <a:r>
            <a:rPr lang="en-US" sz="1400" dirty="0" err="1" smtClean="0">
              <a:solidFill>
                <a:srgbClr val="FF0000"/>
              </a:solidFill>
            </a:rPr>
            <a:t>merek</a:t>
          </a:r>
          <a:endParaRPr lang="en-US" sz="1400" dirty="0" smtClean="0">
            <a:solidFill>
              <a:srgbClr val="FF0000"/>
            </a:solidFill>
          </a:endParaRPr>
        </a:p>
        <a:p>
          <a:endParaRPr lang="id-ID" sz="1600" dirty="0"/>
        </a:p>
      </dgm:t>
    </dgm:pt>
    <dgm:pt modelId="{0723C75D-127D-4B89-B47C-F7BDD354CD01}" type="parTrans" cxnId="{1B1E3831-D74E-485F-966B-1D44F9A5E664}">
      <dgm:prSet/>
      <dgm:spPr/>
      <dgm:t>
        <a:bodyPr/>
        <a:lstStyle/>
        <a:p>
          <a:endParaRPr lang="id-ID"/>
        </a:p>
      </dgm:t>
    </dgm:pt>
    <dgm:pt modelId="{9B839910-9A79-476B-9094-85C99068977A}" type="sibTrans" cxnId="{1B1E3831-D74E-485F-966B-1D44F9A5E664}">
      <dgm:prSet/>
      <dgm:spPr/>
      <dgm:t>
        <a:bodyPr/>
        <a:lstStyle/>
        <a:p>
          <a:endParaRPr lang="id-ID"/>
        </a:p>
      </dgm:t>
    </dgm:pt>
    <dgm:pt modelId="{4C79149B-3EBC-4384-812D-30201B861BFB}">
      <dgm:prSet phldrT="[Text]"/>
      <dgm:spPr/>
      <dgm:t>
        <a:bodyPr/>
        <a:lstStyle/>
        <a:p>
          <a:r>
            <a:rPr lang="en-US" dirty="0" smtClean="0"/>
            <a:t>PENGEMASAN</a:t>
          </a:r>
          <a:endParaRPr lang="id-ID" dirty="0"/>
        </a:p>
      </dgm:t>
    </dgm:pt>
    <dgm:pt modelId="{CBB823B6-B3D7-481D-BDC6-79F56A5F74C5}" type="parTrans" cxnId="{CD35779A-EBF2-424C-A0B3-AC35F31C2264}">
      <dgm:prSet/>
      <dgm:spPr/>
      <dgm:t>
        <a:bodyPr/>
        <a:lstStyle/>
        <a:p>
          <a:endParaRPr lang="id-ID"/>
        </a:p>
      </dgm:t>
    </dgm:pt>
    <dgm:pt modelId="{E21226D0-5BE1-41D1-A279-C9F8D2737B12}" type="sibTrans" cxnId="{CD35779A-EBF2-424C-A0B3-AC35F31C2264}">
      <dgm:prSet/>
      <dgm:spPr/>
      <dgm:t>
        <a:bodyPr/>
        <a:lstStyle/>
        <a:p>
          <a:endParaRPr lang="id-ID"/>
        </a:p>
      </dgm:t>
    </dgm:pt>
    <dgm:pt modelId="{C6E18663-8D70-41D9-9ADF-CE206C2152E9}">
      <dgm:prSet phldrT="[Text]" custT="1"/>
      <dgm:spPr/>
      <dgm:t>
        <a:bodyPr/>
        <a:lstStyle/>
        <a:p>
          <a:r>
            <a:rPr lang="en-US" sz="1400" dirty="0" err="1" smtClean="0"/>
            <a:t>Meliputi</a:t>
          </a:r>
          <a:r>
            <a:rPr lang="en-US" sz="1400" dirty="0" smtClean="0"/>
            <a:t> </a:t>
          </a:r>
          <a:r>
            <a:rPr lang="en-US" sz="1400" dirty="0" err="1" smtClean="0"/>
            <a:t>kegiatan</a:t>
          </a:r>
          <a:r>
            <a:rPr lang="en-US" sz="1400" dirty="0" smtClean="0"/>
            <a:t> </a:t>
          </a:r>
          <a:r>
            <a:rPr lang="en-US" sz="1400" dirty="0" err="1" smtClean="0"/>
            <a:t>merancang</a:t>
          </a:r>
          <a:r>
            <a:rPr lang="en-US" sz="1400" dirty="0" smtClean="0"/>
            <a:t>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membuat</a:t>
          </a:r>
          <a:r>
            <a:rPr lang="en-US" sz="1400" dirty="0" smtClean="0"/>
            <a:t> </a:t>
          </a:r>
          <a:r>
            <a:rPr lang="en-US" sz="1400" dirty="0" err="1" smtClean="0"/>
            <a:t>wadah</a:t>
          </a:r>
          <a:r>
            <a:rPr lang="en-US" sz="1400" dirty="0" smtClean="0"/>
            <a:t> </a:t>
          </a:r>
          <a:r>
            <a:rPr lang="en-US" sz="1400" dirty="0" err="1" smtClean="0"/>
            <a:t>atau</a:t>
          </a:r>
          <a:r>
            <a:rPr lang="en-US" sz="1400" dirty="0" smtClean="0"/>
            <a:t> </a:t>
          </a:r>
          <a:r>
            <a:rPr lang="en-US" sz="1400" dirty="0" err="1" smtClean="0"/>
            <a:t>pembungkus</a:t>
          </a:r>
          <a:r>
            <a:rPr lang="en-US" sz="1400" dirty="0" smtClean="0"/>
            <a:t> </a:t>
          </a:r>
          <a:r>
            <a:rPr lang="en-US" sz="1400" dirty="0" err="1" smtClean="0"/>
            <a:t>suatu</a:t>
          </a:r>
          <a:r>
            <a:rPr lang="en-US" sz="1400" dirty="0" smtClean="0"/>
            <a:t> </a:t>
          </a:r>
          <a:r>
            <a:rPr lang="en-US" sz="1400" dirty="0" err="1" smtClean="0"/>
            <a:t>produk</a:t>
          </a:r>
          <a:r>
            <a:rPr lang="en-US" sz="1400" dirty="0" smtClean="0"/>
            <a:t>.</a:t>
          </a:r>
        </a:p>
        <a:p>
          <a:r>
            <a:rPr lang="en-US" sz="1400" dirty="0" err="1" smtClean="0">
              <a:solidFill>
                <a:srgbClr val="FFFF00"/>
              </a:solidFill>
            </a:rPr>
            <a:t>Kemasan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bisa</a:t>
          </a:r>
          <a:r>
            <a:rPr lang="en-US" sz="1400" dirty="0" smtClean="0">
              <a:solidFill>
                <a:srgbClr val="FFFF00"/>
              </a:solidFill>
            </a:rPr>
            <a:t>  </a:t>
          </a:r>
          <a:r>
            <a:rPr lang="en-US" sz="1400" dirty="0" err="1" smtClean="0">
              <a:solidFill>
                <a:srgbClr val="FFFF00"/>
              </a:solidFill>
            </a:rPr>
            <a:t>berupa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wadah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utama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dan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kemasan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sekunder</a:t>
          </a:r>
          <a:endParaRPr lang="id-ID" sz="1400" dirty="0">
            <a:solidFill>
              <a:srgbClr val="FFFF00"/>
            </a:solidFill>
          </a:endParaRPr>
        </a:p>
      </dgm:t>
    </dgm:pt>
    <dgm:pt modelId="{0F8C5922-5A68-4790-ACCD-303474F7D672}" type="parTrans" cxnId="{3C80DCB6-AF25-482B-8077-14043EE73E70}">
      <dgm:prSet/>
      <dgm:spPr/>
      <dgm:t>
        <a:bodyPr/>
        <a:lstStyle/>
        <a:p>
          <a:endParaRPr lang="id-ID"/>
        </a:p>
      </dgm:t>
    </dgm:pt>
    <dgm:pt modelId="{B30898D7-118E-41A4-AB55-489C73B9ABFB}" type="sibTrans" cxnId="{3C80DCB6-AF25-482B-8077-14043EE73E70}">
      <dgm:prSet/>
      <dgm:spPr/>
      <dgm:t>
        <a:bodyPr/>
        <a:lstStyle/>
        <a:p>
          <a:endParaRPr lang="id-ID"/>
        </a:p>
      </dgm:t>
    </dgm:pt>
    <dgm:pt modelId="{20494E90-D2D1-46BD-8377-BC0F281CE202}">
      <dgm:prSet phldrT="[Text]"/>
      <dgm:spPr/>
      <dgm:t>
        <a:bodyPr/>
        <a:lstStyle/>
        <a:p>
          <a:r>
            <a:rPr lang="en-US" dirty="0" smtClean="0"/>
            <a:t>JASA PENDUKUNG PRODUK</a:t>
          </a:r>
          <a:endParaRPr lang="id-ID" dirty="0"/>
        </a:p>
      </dgm:t>
    </dgm:pt>
    <dgm:pt modelId="{4ACEF35A-00D0-43A1-AFE1-A14C35DE0280}" type="parTrans" cxnId="{26DDA30B-80B5-4EDE-B5A0-C1134B2F476A}">
      <dgm:prSet/>
      <dgm:spPr/>
      <dgm:t>
        <a:bodyPr/>
        <a:lstStyle/>
        <a:p>
          <a:endParaRPr lang="id-ID"/>
        </a:p>
      </dgm:t>
    </dgm:pt>
    <dgm:pt modelId="{E4104903-5985-430D-A911-9537BDC5969C}" type="sibTrans" cxnId="{26DDA30B-80B5-4EDE-B5A0-C1134B2F476A}">
      <dgm:prSet/>
      <dgm:spPr/>
      <dgm:t>
        <a:bodyPr/>
        <a:lstStyle/>
        <a:p>
          <a:endParaRPr lang="id-ID"/>
        </a:p>
      </dgm:t>
    </dgm:pt>
    <dgm:pt modelId="{EDFDF0E8-66CF-476B-9B33-E36C83E33F1A}">
      <dgm:prSet phldrT="[Text]" custT="1"/>
      <dgm:spPr/>
      <dgm:t>
        <a:bodyPr/>
        <a:lstStyle/>
        <a:p>
          <a:r>
            <a:rPr lang="en-US" sz="1200" dirty="0" smtClean="0">
              <a:latin typeface="Arial" pitchFamily="34" charset="0"/>
              <a:cs typeface="Arial" pitchFamily="34" charset="0"/>
            </a:rPr>
            <a:t>Perusahaan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harus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meranang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jasa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pendukungnya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untuk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memenuhi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kkebutuhan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pelanggan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secara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menguntungkan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. 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Misalnya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jasa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pengiriman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dirty="0" err="1" smtClean="0">
              <a:latin typeface="Arial" pitchFamily="34" charset="0"/>
              <a:cs typeface="Arial" pitchFamily="34" charset="0"/>
            </a:rPr>
            <a:t>produk</a:t>
          </a:r>
          <a:endParaRPr lang="id-ID" sz="1200" dirty="0">
            <a:latin typeface="Arial" pitchFamily="34" charset="0"/>
            <a:cs typeface="Arial" pitchFamily="34" charset="0"/>
          </a:endParaRPr>
        </a:p>
      </dgm:t>
    </dgm:pt>
    <dgm:pt modelId="{6ECB4122-87EA-4F02-84E1-6A94B462D606}" type="parTrans" cxnId="{0CB4FC7D-03EE-4F73-9D9A-DF376D282659}">
      <dgm:prSet/>
      <dgm:spPr/>
      <dgm:t>
        <a:bodyPr/>
        <a:lstStyle/>
        <a:p>
          <a:endParaRPr lang="id-ID"/>
        </a:p>
      </dgm:t>
    </dgm:pt>
    <dgm:pt modelId="{AA3F6469-FB83-4CC2-A9E3-54809F9ABA50}" type="sibTrans" cxnId="{0CB4FC7D-03EE-4F73-9D9A-DF376D282659}">
      <dgm:prSet/>
      <dgm:spPr/>
      <dgm:t>
        <a:bodyPr/>
        <a:lstStyle/>
        <a:p>
          <a:endParaRPr lang="id-ID"/>
        </a:p>
      </dgm:t>
    </dgm:pt>
    <dgm:pt modelId="{499D6169-9FD3-4BDA-AEDF-BB7BD8F0B4CD}">
      <dgm:prSet phldrT="[Text]"/>
      <dgm:spPr/>
      <dgm:t>
        <a:bodyPr/>
        <a:lstStyle/>
        <a:p>
          <a:r>
            <a:rPr lang="en-US" dirty="0" smtClean="0"/>
            <a:t>PEMBERIAN LABEL</a:t>
          </a:r>
          <a:endParaRPr lang="id-ID" dirty="0"/>
        </a:p>
      </dgm:t>
    </dgm:pt>
    <dgm:pt modelId="{93F392C2-4643-4882-9F70-E68A13AA7D30}" type="parTrans" cxnId="{C314151A-302B-4836-9F28-4B087573E79E}">
      <dgm:prSet/>
      <dgm:spPr/>
      <dgm:t>
        <a:bodyPr/>
        <a:lstStyle/>
        <a:p>
          <a:endParaRPr lang="id-ID"/>
        </a:p>
      </dgm:t>
    </dgm:pt>
    <dgm:pt modelId="{4354A8FE-C112-4570-BC8B-DDDBDCAC9B57}" type="sibTrans" cxnId="{C314151A-302B-4836-9F28-4B087573E79E}">
      <dgm:prSet/>
      <dgm:spPr/>
      <dgm:t>
        <a:bodyPr/>
        <a:lstStyle/>
        <a:p>
          <a:endParaRPr lang="id-ID"/>
        </a:p>
      </dgm:t>
    </dgm:pt>
    <dgm:pt modelId="{3EA438E7-9086-4F51-975C-D2DBBAE6E9B0}">
      <dgm:prSet phldrT="[Text]" custT="1"/>
      <dgm:spPr/>
      <dgm:t>
        <a:bodyPr/>
        <a:lstStyle/>
        <a:p>
          <a:r>
            <a:rPr lang="en-US" sz="1400" dirty="0" err="1" smtClean="0"/>
            <a:t>Fungsi</a:t>
          </a:r>
          <a:r>
            <a:rPr lang="en-US" sz="1400" dirty="0" smtClean="0"/>
            <a:t> label </a:t>
          </a:r>
          <a:r>
            <a:rPr lang="en-US" sz="1400" dirty="0" err="1" smtClean="0"/>
            <a:t>untuk</a:t>
          </a:r>
          <a:r>
            <a:rPr lang="en-US" sz="1400" dirty="0" smtClean="0"/>
            <a:t>: </a:t>
          </a:r>
          <a:r>
            <a:rPr lang="en-US" sz="1400" dirty="0" err="1" smtClean="0">
              <a:solidFill>
                <a:srgbClr val="FFFF00"/>
              </a:solidFill>
            </a:rPr>
            <a:t>mengidentifikasi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produk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atau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merek</a:t>
          </a:r>
          <a:r>
            <a:rPr lang="en-US" sz="1400" dirty="0" smtClean="0">
              <a:solidFill>
                <a:srgbClr val="FFFF00"/>
              </a:solidFill>
            </a:rPr>
            <a:t>, </a:t>
          </a:r>
          <a:r>
            <a:rPr lang="en-US" sz="1400" dirty="0" err="1" smtClean="0"/>
            <a:t>menggambarkan</a:t>
          </a:r>
          <a:r>
            <a:rPr lang="en-US" sz="1400" dirty="0" smtClean="0"/>
            <a:t> </a:t>
          </a:r>
          <a:r>
            <a:rPr lang="en-US" sz="1400" dirty="0" err="1" smtClean="0"/>
            <a:t>mengenai</a:t>
          </a:r>
          <a:r>
            <a:rPr lang="en-US" sz="1400" dirty="0" smtClean="0"/>
            <a:t> </a:t>
          </a:r>
          <a:r>
            <a:rPr lang="en-US" sz="1400" dirty="0" err="1" smtClean="0"/>
            <a:t>produk</a:t>
          </a:r>
          <a:r>
            <a:rPr lang="en-US" sz="1400" dirty="0" smtClean="0"/>
            <a:t>,  </a:t>
          </a:r>
          <a:r>
            <a:rPr lang="en-US" sz="1400" dirty="0" err="1" smtClean="0">
              <a:solidFill>
                <a:srgbClr val="FF0000"/>
              </a:solidFill>
            </a:rPr>
            <a:t>mempromosikan</a:t>
          </a:r>
          <a:r>
            <a:rPr lang="en-US" sz="1400" dirty="0" smtClean="0">
              <a:solidFill>
                <a:srgbClr val="FF0000"/>
              </a:solidFill>
            </a:rPr>
            <a:t> </a:t>
          </a:r>
          <a:r>
            <a:rPr lang="en-US" sz="1400" dirty="0" err="1" smtClean="0">
              <a:solidFill>
                <a:srgbClr val="FF0000"/>
              </a:solidFill>
            </a:rPr>
            <a:t>produk</a:t>
          </a:r>
          <a:r>
            <a:rPr lang="en-US" sz="1400" dirty="0" smtClean="0">
              <a:solidFill>
                <a:srgbClr val="FF0000"/>
              </a:solidFill>
            </a:rPr>
            <a:t> </a:t>
          </a:r>
          <a:r>
            <a:rPr lang="en-US" sz="1400" dirty="0" err="1" smtClean="0">
              <a:solidFill>
                <a:srgbClr val="FF0000"/>
              </a:solidFill>
            </a:rPr>
            <a:t>melalui</a:t>
          </a:r>
          <a:r>
            <a:rPr lang="en-US" sz="1400" dirty="0" smtClean="0">
              <a:solidFill>
                <a:srgbClr val="FF0000"/>
              </a:solidFill>
            </a:rPr>
            <a:t> </a:t>
          </a:r>
          <a:r>
            <a:rPr lang="en-US" sz="1400" dirty="0" err="1" smtClean="0">
              <a:solidFill>
                <a:srgbClr val="FF0000"/>
              </a:solidFill>
            </a:rPr>
            <a:t>gambarnya</a:t>
          </a:r>
          <a:endParaRPr lang="id-ID" sz="1400" dirty="0">
            <a:solidFill>
              <a:srgbClr val="FF0000"/>
            </a:solidFill>
          </a:endParaRPr>
        </a:p>
      </dgm:t>
    </dgm:pt>
    <dgm:pt modelId="{4B8A9BF8-77A3-4C33-B451-B6A1701F5363}" type="parTrans" cxnId="{0F980551-5A37-44A2-B3CC-A46EFE99987F}">
      <dgm:prSet/>
      <dgm:spPr/>
      <dgm:t>
        <a:bodyPr/>
        <a:lstStyle/>
        <a:p>
          <a:endParaRPr lang="id-ID"/>
        </a:p>
      </dgm:t>
    </dgm:pt>
    <dgm:pt modelId="{EFB1118B-8441-4C3F-AC9C-11ED09E686FC}" type="sibTrans" cxnId="{0F980551-5A37-44A2-B3CC-A46EFE99987F}">
      <dgm:prSet/>
      <dgm:spPr/>
      <dgm:t>
        <a:bodyPr/>
        <a:lstStyle/>
        <a:p>
          <a:endParaRPr lang="id-ID"/>
        </a:p>
      </dgm:t>
    </dgm:pt>
    <dgm:pt modelId="{34B370DE-CA86-469D-91EC-776B9C301A4C}">
      <dgm:prSet phldrT="[Text]" custT="1"/>
      <dgm:spPr/>
      <dgm:t>
        <a:bodyPr/>
        <a:lstStyle/>
        <a:p>
          <a:r>
            <a:rPr lang="en-US" sz="1400" dirty="0" err="1" smtClean="0">
              <a:solidFill>
                <a:srgbClr val="FFFF00"/>
              </a:solidFill>
            </a:rPr>
            <a:t>Kualitas</a:t>
          </a:r>
          <a:r>
            <a:rPr lang="en-US" sz="1400" dirty="0" smtClean="0">
              <a:solidFill>
                <a:srgbClr val="FFFF00"/>
              </a:solidFill>
            </a:rPr>
            <a:t> </a:t>
          </a:r>
          <a:r>
            <a:rPr lang="en-US" sz="1400" dirty="0" err="1" smtClean="0">
              <a:solidFill>
                <a:srgbClr val="FFFF00"/>
              </a:solidFill>
            </a:rPr>
            <a:t>Produk</a:t>
          </a:r>
          <a:r>
            <a:rPr lang="en-US" sz="1400" dirty="0" smtClean="0">
              <a:solidFill>
                <a:srgbClr val="FFFF00"/>
              </a:solidFill>
            </a:rPr>
            <a:t> (Product Quality),</a:t>
          </a:r>
        </a:p>
        <a:p>
          <a:r>
            <a:rPr lang="en-US" sz="1400" dirty="0" err="1" smtClean="0"/>
            <a:t>Fitur</a:t>
          </a:r>
          <a:r>
            <a:rPr lang="en-US" sz="1400" dirty="0" smtClean="0"/>
            <a:t> </a:t>
          </a:r>
          <a:r>
            <a:rPr lang="en-US" sz="1400" dirty="0" err="1" smtClean="0"/>
            <a:t>Produk</a:t>
          </a:r>
          <a:r>
            <a:rPr lang="en-US" sz="1400" dirty="0" smtClean="0"/>
            <a:t>,</a:t>
          </a:r>
        </a:p>
        <a:p>
          <a:r>
            <a:rPr lang="en-US" sz="1400" dirty="0" err="1" smtClean="0">
              <a:solidFill>
                <a:srgbClr val="00B0F0"/>
              </a:solidFill>
            </a:rPr>
            <a:t>Rancangan</a:t>
          </a:r>
          <a:r>
            <a:rPr lang="en-US" sz="1400" dirty="0" smtClean="0">
              <a:solidFill>
                <a:srgbClr val="00B0F0"/>
              </a:solidFill>
            </a:rPr>
            <a:t> </a:t>
          </a:r>
          <a:r>
            <a:rPr lang="en-US" sz="1400" dirty="0" err="1" smtClean="0">
              <a:solidFill>
                <a:srgbClr val="00B0F0"/>
              </a:solidFill>
            </a:rPr>
            <a:t>Produk</a:t>
          </a:r>
          <a:endParaRPr lang="id-ID" sz="1400" dirty="0">
            <a:solidFill>
              <a:srgbClr val="00B0F0"/>
            </a:solidFill>
          </a:endParaRPr>
        </a:p>
      </dgm:t>
    </dgm:pt>
    <dgm:pt modelId="{2FDF4853-A469-4B63-8DA5-1AE0167059BF}" type="sibTrans" cxnId="{EFCEEEF3-70ED-422E-92B4-FB64354EECD4}">
      <dgm:prSet/>
      <dgm:spPr/>
      <dgm:t>
        <a:bodyPr/>
        <a:lstStyle/>
        <a:p>
          <a:endParaRPr lang="id-ID"/>
        </a:p>
      </dgm:t>
    </dgm:pt>
    <dgm:pt modelId="{16C7447A-C3F4-4B1D-8BD6-B424EFCAA2FA}" type="parTrans" cxnId="{EFCEEEF3-70ED-422E-92B4-FB64354EECD4}">
      <dgm:prSet/>
      <dgm:spPr/>
      <dgm:t>
        <a:bodyPr/>
        <a:lstStyle/>
        <a:p>
          <a:endParaRPr lang="id-ID"/>
        </a:p>
      </dgm:t>
    </dgm:pt>
    <dgm:pt modelId="{5393A915-54F7-4E0A-A3AF-5A6B53227C7E}" type="pres">
      <dgm:prSet presAssocID="{A12B97D6-96A9-4356-9CC3-F167BD1BA5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1068391-3D88-476E-AF4B-3056E8CA05E6}" type="pres">
      <dgm:prSet presAssocID="{5D1C3E03-9C69-4BAD-AE93-1A7AAB1A912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09A23-550C-45C9-85F7-A2291EE9FD98}" type="pres">
      <dgm:prSet presAssocID="{5D1C3E03-9C69-4BAD-AE93-1A7AAB1A9123}" presName="bgRect" presStyleLbl="node1" presStyleIdx="0" presStyleCnt="5" custScaleY="164206"/>
      <dgm:spPr/>
      <dgm:t>
        <a:bodyPr/>
        <a:lstStyle/>
        <a:p>
          <a:endParaRPr lang="id-ID"/>
        </a:p>
      </dgm:t>
    </dgm:pt>
    <dgm:pt modelId="{178BCF85-59DD-4586-9BF9-CE85ED24FECF}" type="pres">
      <dgm:prSet presAssocID="{5D1C3E03-9C69-4BAD-AE93-1A7AAB1A9123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D16CCE-4C92-4B13-87CF-758098D02E76}" type="pres">
      <dgm:prSet presAssocID="{5D1C3E03-9C69-4BAD-AE93-1A7AAB1A9123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E16277-723E-4CB5-A0DD-8719F41484D2}" type="pres">
      <dgm:prSet presAssocID="{4AF0FBAF-C36D-4953-91FA-54B2B5D58658}" presName="hSp" presStyleCnt="0"/>
      <dgm:spPr/>
      <dgm:t>
        <a:bodyPr/>
        <a:lstStyle/>
        <a:p>
          <a:endParaRPr lang="en-US"/>
        </a:p>
      </dgm:t>
    </dgm:pt>
    <dgm:pt modelId="{58963CA5-51FE-49AB-8A6D-EEC08F133A35}" type="pres">
      <dgm:prSet presAssocID="{4AF0FBAF-C36D-4953-91FA-54B2B5D58658}" presName="vProcSp" presStyleCnt="0"/>
      <dgm:spPr/>
      <dgm:t>
        <a:bodyPr/>
        <a:lstStyle/>
        <a:p>
          <a:endParaRPr lang="en-US"/>
        </a:p>
      </dgm:t>
    </dgm:pt>
    <dgm:pt modelId="{53010F2A-5134-4CE1-ACEC-0EEC0AC9B188}" type="pres">
      <dgm:prSet presAssocID="{4AF0FBAF-C36D-4953-91FA-54B2B5D58658}" presName="vSp1" presStyleCnt="0"/>
      <dgm:spPr/>
      <dgm:t>
        <a:bodyPr/>
        <a:lstStyle/>
        <a:p>
          <a:endParaRPr lang="en-US"/>
        </a:p>
      </dgm:t>
    </dgm:pt>
    <dgm:pt modelId="{93FE1E8B-B1DB-41DB-9470-DCCEFD067E87}" type="pres">
      <dgm:prSet presAssocID="{4AF0FBAF-C36D-4953-91FA-54B2B5D58658}" presName="simulatedConn" presStyleLbl="solidFgAcc1" presStyleIdx="0" presStyleCnt="4"/>
      <dgm:spPr/>
      <dgm:t>
        <a:bodyPr/>
        <a:lstStyle/>
        <a:p>
          <a:endParaRPr lang="en-US"/>
        </a:p>
      </dgm:t>
    </dgm:pt>
    <dgm:pt modelId="{2C1B43F6-BE88-4025-A7FA-B80CF8C749D6}" type="pres">
      <dgm:prSet presAssocID="{4AF0FBAF-C36D-4953-91FA-54B2B5D58658}" presName="vSp2" presStyleCnt="0"/>
      <dgm:spPr/>
      <dgm:t>
        <a:bodyPr/>
        <a:lstStyle/>
        <a:p>
          <a:endParaRPr lang="en-US"/>
        </a:p>
      </dgm:t>
    </dgm:pt>
    <dgm:pt modelId="{AB59DBBE-14EC-40FC-8453-C8A90084A218}" type="pres">
      <dgm:prSet presAssocID="{4AF0FBAF-C36D-4953-91FA-54B2B5D58658}" presName="sibTrans" presStyleCnt="0"/>
      <dgm:spPr/>
      <dgm:t>
        <a:bodyPr/>
        <a:lstStyle/>
        <a:p>
          <a:endParaRPr lang="en-US"/>
        </a:p>
      </dgm:t>
    </dgm:pt>
    <dgm:pt modelId="{A5670DFC-5309-45C7-9758-8399318FA01B}" type="pres">
      <dgm:prSet presAssocID="{414EADF5-678A-4FED-A439-65937928353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CDFF2-774D-4B2D-A448-0000BDF893AE}" type="pres">
      <dgm:prSet presAssocID="{414EADF5-678A-4FED-A439-659379283537}" presName="bgRect" presStyleLbl="node1" presStyleIdx="1" presStyleCnt="5" custScaleY="164206"/>
      <dgm:spPr/>
      <dgm:t>
        <a:bodyPr/>
        <a:lstStyle/>
        <a:p>
          <a:endParaRPr lang="id-ID"/>
        </a:p>
      </dgm:t>
    </dgm:pt>
    <dgm:pt modelId="{EA350287-CE3A-41EE-9C70-82B1E0CFDDBA}" type="pres">
      <dgm:prSet presAssocID="{414EADF5-678A-4FED-A439-659379283537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DADE16C-DAE0-4AB9-BAE0-2CA96F258412}" type="pres">
      <dgm:prSet presAssocID="{414EADF5-678A-4FED-A439-65937928353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10B3B0-5ED6-4F62-9D9D-DE0FD7F32273}" type="pres">
      <dgm:prSet presAssocID="{EDC9C82C-B01E-4449-8BD7-3CA0FC798069}" presName="hSp" presStyleCnt="0"/>
      <dgm:spPr/>
      <dgm:t>
        <a:bodyPr/>
        <a:lstStyle/>
        <a:p>
          <a:endParaRPr lang="en-US"/>
        </a:p>
      </dgm:t>
    </dgm:pt>
    <dgm:pt modelId="{2CB22B66-A9C8-4823-84A2-D20D19FDACBB}" type="pres">
      <dgm:prSet presAssocID="{EDC9C82C-B01E-4449-8BD7-3CA0FC798069}" presName="vProcSp" presStyleCnt="0"/>
      <dgm:spPr/>
      <dgm:t>
        <a:bodyPr/>
        <a:lstStyle/>
        <a:p>
          <a:endParaRPr lang="en-US"/>
        </a:p>
      </dgm:t>
    </dgm:pt>
    <dgm:pt modelId="{B4EF8021-FDE5-4573-9E3D-81A42C6E36CF}" type="pres">
      <dgm:prSet presAssocID="{EDC9C82C-B01E-4449-8BD7-3CA0FC798069}" presName="vSp1" presStyleCnt="0"/>
      <dgm:spPr/>
      <dgm:t>
        <a:bodyPr/>
        <a:lstStyle/>
        <a:p>
          <a:endParaRPr lang="en-US"/>
        </a:p>
      </dgm:t>
    </dgm:pt>
    <dgm:pt modelId="{97202F21-8135-48B0-B86E-9A146276B461}" type="pres">
      <dgm:prSet presAssocID="{EDC9C82C-B01E-4449-8BD7-3CA0FC798069}" presName="simulatedConn" presStyleLbl="solidFgAcc1" presStyleIdx="1" presStyleCnt="4"/>
      <dgm:spPr/>
      <dgm:t>
        <a:bodyPr/>
        <a:lstStyle/>
        <a:p>
          <a:endParaRPr lang="en-US"/>
        </a:p>
      </dgm:t>
    </dgm:pt>
    <dgm:pt modelId="{E1C93499-049D-41E1-B970-0210843D1070}" type="pres">
      <dgm:prSet presAssocID="{EDC9C82C-B01E-4449-8BD7-3CA0FC798069}" presName="vSp2" presStyleCnt="0"/>
      <dgm:spPr/>
      <dgm:t>
        <a:bodyPr/>
        <a:lstStyle/>
        <a:p>
          <a:endParaRPr lang="en-US"/>
        </a:p>
      </dgm:t>
    </dgm:pt>
    <dgm:pt modelId="{67B9E9A7-6AF2-429C-B84B-F1C7D17BB149}" type="pres">
      <dgm:prSet presAssocID="{EDC9C82C-B01E-4449-8BD7-3CA0FC798069}" presName="sibTrans" presStyleCnt="0"/>
      <dgm:spPr/>
      <dgm:t>
        <a:bodyPr/>
        <a:lstStyle/>
        <a:p>
          <a:endParaRPr lang="en-US"/>
        </a:p>
      </dgm:t>
    </dgm:pt>
    <dgm:pt modelId="{2F2CCD3C-74E6-498B-A4EF-2991EFF8D633}" type="pres">
      <dgm:prSet presAssocID="{4C79149B-3EBC-4384-812D-30201B861BFB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1943-6EC2-4C6D-8C97-7684C84FC23F}" type="pres">
      <dgm:prSet presAssocID="{4C79149B-3EBC-4384-812D-30201B861BFB}" presName="bgRect" presStyleLbl="node1" presStyleIdx="2" presStyleCnt="5" custScaleY="164206"/>
      <dgm:spPr/>
      <dgm:t>
        <a:bodyPr/>
        <a:lstStyle/>
        <a:p>
          <a:endParaRPr lang="id-ID"/>
        </a:p>
      </dgm:t>
    </dgm:pt>
    <dgm:pt modelId="{88249E0B-F771-4163-AD86-F58EB6D812DA}" type="pres">
      <dgm:prSet presAssocID="{4C79149B-3EBC-4384-812D-30201B861BFB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E7C707-27B2-4927-BAE4-1B71C0AA27F8}" type="pres">
      <dgm:prSet presAssocID="{4C79149B-3EBC-4384-812D-30201B861BFB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A10785-A698-4248-B8DF-9E60FBEA87B4}" type="pres">
      <dgm:prSet presAssocID="{E21226D0-5BE1-41D1-A279-C9F8D2737B12}" presName="hSp" presStyleCnt="0"/>
      <dgm:spPr/>
      <dgm:t>
        <a:bodyPr/>
        <a:lstStyle/>
        <a:p>
          <a:endParaRPr lang="en-US"/>
        </a:p>
      </dgm:t>
    </dgm:pt>
    <dgm:pt modelId="{D4767968-CEEF-45D2-89E5-63777671CC3B}" type="pres">
      <dgm:prSet presAssocID="{E21226D0-5BE1-41D1-A279-C9F8D2737B12}" presName="vProcSp" presStyleCnt="0"/>
      <dgm:spPr/>
      <dgm:t>
        <a:bodyPr/>
        <a:lstStyle/>
        <a:p>
          <a:endParaRPr lang="en-US"/>
        </a:p>
      </dgm:t>
    </dgm:pt>
    <dgm:pt modelId="{84165A1F-6D22-41F7-9201-0D02C50ED84A}" type="pres">
      <dgm:prSet presAssocID="{E21226D0-5BE1-41D1-A279-C9F8D2737B12}" presName="vSp1" presStyleCnt="0"/>
      <dgm:spPr/>
      <dgm:t>
        <a:bodyPr/>
        <a:lstStyle/>
        <a:p>
          <a:endParaRPr lang="en-US"/>
        </a:p>
      </dgm:t>
    </dgm:pt>
    <dgm:pt modelId="{16169DDC-D8D1-448F-BEFE-1C6FA96974FA}" type="pres">
      <dgm:prSet presAssocID="{E21226D0-5BE1-41D1-A279-C9F8D2737B12}" presName="simulatedConn" presStyleLbl="solidFgAcc1" presStyleIdx="2" presStyleCnt="4"/>
      <dgm:spPr/>
      <dgm:t>
        <a:bodyPr/>
        <a:lstStyle/>
        <a:p>
          <a:endParaRPr lang="en-US"/>
        </a:p>
      </dgm:t>
    </dgm:pt>
    <dgm:pt modelId="{651C50A7-BFE5-47A0-8867-9B8C1A545B3A}" type="pres">
      <dgm:prSet presAssocID="{E21226D0-5BE1-41D1-A279-C9F8D2737B12}" presName="vSp2" presStyleCnt="0"/>
      <dgm:spPr/>
      <dgm:t>
        <a:bodyPr/>
        <a:lstStyle/>
        <a:p>
          <a:endParaRPr lang="en-US"/>
        </a:p>
      </dgm:t>
    </dgm:pt>
    <dgm:pt modelId="{666A6EE0-FAD6-4B18-8E0A-9E3A54236248}" type="pres">
      <dgm:prSet presAssocID="{E21226D0-5BE1-41D1-A279-C9F8D2737B12}" presName="sibTrans" presStyleCnt="0"/>
      <dgm:spPr/>
      <dgm:t>
        <a:bodyPr/>
        <a:lstStyle/>
        <a:p>
          <a:endParaRPr lang="en-US"/>
        </a:p>
      </dgm:t>
    </dgm:pt>
    <dgm:pt modelId="{E46FA084-76D4-4321-8188-87101AB3BBE3}" type="pres">
      <dgm:prSet presAssocID="{499D6169-9FD3-4BDA-AEDF-BB7BD8F0B4C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9DE41-B75D-408C-8197-260F9A070AF9}" type="pres">
      <dgm:prSet presAssocID="{499D6169-9FD3-4BDA-AEDF-BB7BD8F0B4CD}" presName="bgRect" presStyleLbl="node1" presStyleIdx="3" presStyleCnt="5" custScaleY="164206"/>
      <dgm:spPr/>
      <dgm:t>
        <a:bodyPr/>
        <a:lstStyle/>
        <a:p>
          <a:endParaRPr lang="id-ID"/>
        </a:p>
      </dgm:t>
    </dgm:pt>
    <dgm:pt modelId="{73A520BB-9DDA-430A-AD56-1BBA692B2090}" type="pres">
      <dgm:prSet presAssocID="{499D6169-9FD3-4BDA-AEDF-BB7BD8F0B4CD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D766E97-61BF-4E4F-998E-A4AB512392D6}" type="pres">
      <dgm:prSet presAssocID="{499D6169-9FD3-4BDA-AEDF-BB7BD8F0B4CD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4EE7AB-042E-4808-9A86-FD40818BA4F5}" type="pres">
      <dgm:prSet presAssocID="{4354A8FE-C112-4570-BC8B-DDDBDCAC9B57}" presName="hSp" presStyleCnt="0"/>
      <dgm:spPr/>
      <dgm:t>
        <a:bodyPr/>
        <a:lstStyle/>
        <a:p>
          <a:endParaRPr lang="en-US"/>
        </a:p>
      </dgm:t>
    </dgm:pt>
    <dgm:pt modelId="{33E28830-A950-4A71-AD51-FC7DF2812B5B}" type="pres">
      <dgm:prSet presAssocID="{4354A8FE-C112-4570-BC8B-DDDBDCAC9B57}" presName="vProcSp" presStyleCnt="0"/>
      <dgm:spPr/>
      <dgm:t>
        <a:bodyPr/>
        <a:lstStyle/>
        <a:p>
          <a:endParaRPr lang="en-US"/>
        </a:p>
      </dgm:t>
    </dgm:pt>
    <dgm:pt modelId="{D38228D4-2283-41D6-B165-BE9E6C7B8C35}" type="pres">
      <dgm:prSet presAssocID="{4354A8FE-C112-4570-BC8B-DDDBDCAC9B57}" presName="vSp1" presStyleCnt="0"/>
      <dgm:spPr/>
      <dgm:t>
        <a:bodyPr/>
        <a:lstStyle/>
        <a:p>
          <a:endParaRPr lang="en-US"/>
        </a:p>
      </dgm:t>
    </dgm:pt>
    <dgm:pt modelId="{CA4B9E15-0833-4AE8-8E65-DD7DD7F4CE14}" type="pres">
      <dgm:prSet presAssocID="{4354A8FE-C112-4570-BC8B-DDDBDCAC9B57}" presName="simulatedConn" presStyleLbl="solidFgAcc1" presStyleIdx="3" presStyleCnt="4"/>
      <dgm:spPr/>
      <dgm:t>
        <a:bodyPr/>
        <a:lstStyle/>
        <a:p>
          <a:endParaRPr lang="en-US"/>
        </a:p>
      </dgm:t>
    </dgm:pt>
    <dgm:pt modelId="{13019103-B9C2-4F4E-989B-1D65EB041EB5}" type="pres">
      <dgm:prSet presAssocID="{4354A8FE-C112-4570-BC8B-DDDBDCAC9B57}" presName="vSp2" presStyleCnt="0"/>
      <dgm:spPr/>
      <dgm:t>
        <a:bodyPr/>
        <a:lstStyle/>
        <a:p>
          <a:endParaRPr lang="en-US"/>
        </a:p>
      </dgm:t>
    </dgm:pt>
    <dgm:pt modelId="{20C123DA-D495-42C7-A61D-FDFACC10DA09}" type="pres">
      <dgm:prSet presAssocID="{4354A8FE-C112-4570-BC8B-DDDBDCAC9B57}" presName="sibTrans" presStyleCnt="0"/>
      <dgm:spPr/>
      <dgm:t>
        <a:bodyPr/>
        <a:lstStyle/>
        <a:p>
          <a:endParaRPr lang="en-US"/>
        </a:p>
      </dgm:t>
    </dgm:pt>
    <dgm:pt modelId="{940DA0DE-C16C-4D0B-B5F6-F5D660BEE5E7}" type="pres">
      <dgm:prSet presAssocID="{20494E90-D2D1-46BD-8377-BC0F281CE20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CCCCF-C330-4151-81B6-FCFCA1227913}" type="pres">
      <dgm:prSet presAssocID="{20494E90-D2D1-46BD-8377-BC0F281CE202}" presName="bgRect" presStyleLbl="node1" presStyleIdx="4" presStyleCnt="5" custScaleY="164206"/>
      <dgm:spPr/>
      <dgm:t>
        <a:bodyPr/>
        <a:lstStyle/>
        <a:p>
          <a:endParaRPr lang="id-ID"/>
        </a:p>
      </dgm:t>
    </dgm:pt>
    <dgm:pt modelId="{0B33B2A2-D702-4979-8391-EEBF45316711}" type="pres">
      <dgm:prSet presAssocID="{20494E90-D2D1-46BD-8377-BC0F281CE202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71C6AE-E1D8-4A28-8CC7-90601DE391E6}" type="pres">
      <dgm:prSet presAssocID="{20494E90-D2D1-46BD-8377-BC0F281CE202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314151A-302B-4836-9F28-4B087573E79E}" srcId="{A12B97D6-96A9-4356-9CC3-F167BD1BA584}" destId="{499D6169-9FD3-4BDA-AEDF-BB7BD8F0B4CD}" srcOrd="3" destOrd="0" parTransId="{93F392C2-4643-4882-9F70-E68A13AA7D30}" sibTransId="{4354A8FE-C112-4570-BC8B-DDDBDCAC9B57}"/>
    <dgm:cxn modelId="{6E74708C-F1C7-4BAC-969E-A33DB47A66EA}" type="presOf" srcId="{86D5F961-3273-41F9-82DF-3588C77BF579}" destId="{CDADE16C-DAE0-4AB9-BAE0-2CA96F258412}" srcOrd="0" destOrd="0" presId="urn:microsoft.com/office/officeart/2005/8/layout/hProcess7#1"/>
    <dgm:cxn modelId="{14519A95-E0A7-4176-912E-41AB2668D733}" type="presOf" srcId="{4C79149B-3EBC-4384-812D-30201B861BFB}" destId="{88249E0B-F771-4163-AD86-F58EB6D812DA}" srcOrd="1" destOrd="0" presId="urn:microsoft.com/office/officeart/2005/8/layout/hProcess7#1"/>
    <dgm:cxn modelId="{84DBB96E-583B-46B9-82F5-F7336922B00E}" type="presOf" srcId="{20494E90-D2D1-46BD-8377-BC0F281CE202}" destId="{0B33B2A2-D702-4979-8391-EEBF45316711}" srcOrd="1" destOrd="0" presId="urn:microsoft.com/office/officeart/2005/8/layout/hProcess7#1"/>
    <dgm:cxn modelId="{26DDA30B-80B5-4EDE-B5A0-C1134B2F476A}" srcId="{A12B97D6-96A9-4356-9CC3-F167BD1BA584}" destId="{20494E90-D2D1-46BD-8377-BC0F281CE202}" srcOrd="4" destOrd="0" parTransId="{4ACEF35A-00D0-43A1-AFE1-A14C35DE0280}" sibTransId="{E4104903-5985-430D-A911-9537BDC5969C}"/>
    <dgm:cxn modelId="{EFCEEEF3-70ED-422E-92B4-FB64354EECD4}" srcId="{5D1C3E03-9C69-4BAD-AE93-1A7AAB1A9123}" destId="{34B370DE-CA86-469D-91EC-776B9C301A4C}" srcOrd="0" destOrd="0" parTransId="{16C7447A-C3F4-4B1D-8BD6-B424EFCAA2FA}" sibTransId="{2FDF4853-A469-4B63-8DA5-1AE0167059BF}"/>
    <dgm:cxn modelId="{3E5E7768-7F80-4222-9A2D-AD4176643EC4}" srcId="{A12B97D6-96A9-4356-9CC3-F167BD1BA584}" destId="{5D1C3E03-9C69-4BAD-AE93-1A7AAB1A9123}" srcOrd="0" destOrd="0" parTransId="{E009AAEB-7971-4BFF-A267-815C584B8AD9}" sibTransId="{4AF0FBAF-C36D-4953-91FA-54B2B5D58658}"/>
    <dgm:cxn modelId="{CD35779A-EBF2-424C-A0B3-AC35F31C2264}" srcId="{A12B97D6-96A9-4356-9CC3-F167BD1BA584}" destId="{4C79149B-3EBC-4384-812D-30201B861BFB}" srcOrd="2" destOrd="0" parTransId="{CBB823B6-B3D7-481D-BDC6-79F56A5F74C5}" sibTransId="{E21226D0-5BE1-41D1-A279-C9F8D2737B12}"/>
    <dgm:cxn modelId="{1E7FA092-404D-4FA8-9016-9DEC503CC1CC}" type="presOf" srcId="{5D1C3E03-9C69-4BAD-AE93-1A7AAB1A9123}" destId="{178BCF85-59DD-4586-9BF9-CE85ED24FECF}" srcOrd="1" destOrd="0" presId="urn:microsoft.com/office/officeart/2005/8/layout/hProcess7#1"/>
    <dgm:cxn modelId="{9C16D19E-4985-4D0F-AA81-D603D5D8C263}" type="presOf" srcId="{4C79149B-3EBC-4384-812D-30201B861BFB}" destId="{B5591943-6EC2-4C6D-8C97-7684C84FC23F}" srcOrd="0" destOrd="0" presId="urn:microsoft.com/office/officeart/2005/8/layout/hProcess7#1"/>
    <dgm:cxn modelId="{CE1EE372-020F-429A-BB53-247E0F5A9C6C}" type="presOf" srcId="{414EADF5-678A-4FED-A439-659379283537}" destId="{EA350287-CE3A-41EE-9C70-82B1E0CFDDBA}" srcOrd="1" destOrd="0" presId="urn:microsoft.com/office/officeart/2005/8/layout/hProcess7#1"/>
    <dgm:cxn modelId="{AB9309DC-5E06-4BC4-9E3C-56995FE176F9}" type="presOf" srcId="{499D6169-9FD3-4BDA-AEDF-BB7BD8F0B4CD}" destId="{1FB9DE41-B75D-408C-8197-260F9A070AF9}" srcOrd="0" destOrd="0" presId="urn:microsoft.com/office/officeart/2005/8/layout/hProcess7#1"/>
    <dgm:cxn modelId="{1B1E3831-D74E-485F-966B-1D44F9A5E664}" srcId="{414EADF5-678A-4FED-A439-659379283537}" destId="{86D5F961-3273-41F9-82DF-3588C77BF579}" srcOrd="0" destOrd="0" parTransId="{0723C75D-127D-4B89-B47C-F7BDD354CD01}" sibTransId="{9B839910-9A79-476B-9094-85C99068977A}"/>
    <dgm:cxn modelId="{33270B18-0358-4C2B-A2D7-53DBE0E18262}" type="presOf" srcId="{EDFDF0E8-66CF-476B-9B33-E36C83E33F1A}" destId="{1F71C6AE-E1D8-4A28-8CC7-90601DE391E6}" srcOrd="0" destOrd="0" presId="urn:microsoft.com/office/officeart/2005/8/layout/hProcess7#1"/>
    <dgm:cxn modelId="{4236F9AA-DE14-449C-A7F3-D587975807B5}" type="presOf" srcId="{34B370DE-CA86-469D-91EC-776B9C301A4C}" destId="{5AD16CCE-4C92-4B13-87CF-758098D02E76}" srcOrd="0" destOrd="0" presId="urn:microsoft.com/office/officeart/2005/8/layout/hProcess7#1"/>
    <dgm:cxn modelId="{70673D74-40E2-49B4-BB60-7E42009EE075}" type="presOf" srcId="{A12B97D6-96A9-4356-9CC3-F167BD1BA584}" destId="{5393A915-54F7-4E0A-A3AF-5A6B53227C7E}" srcOrd="0" destOrd="0" presId="urn:microsoft.com/office/officeart/2005/8/layout/hProcess7#1"/>
    <dgm:cxn modelId="{7E99378F-A63F-4980-8E52-0B671B6CFBBF}" type="presOf" srcId="{C6E18663-8D70-41D9-9ADF-CE206C2152E9}" destId="{A0E7C707-27B2-4927-BAE4-1B71C0AA27F8}" srcOrd="0" destOrd="0" presId="urn:microsoft.com/office/officeart/2005/8/layout/hProcess7#1"/>
    <dgm:cxn modelId="{415A9365-3FDC-4B52-BEC5-114104FF3316}" type="presOf" srcId="{20494E90-D2D1-46BD-8377-BC0F281CE202}" destId="{B46CCCCF-C330-4151-81B6-FCFCA1227913}" srcOrd="0" destOrd="0" presId="urn:microsoft.com/office/officeart/2005/8/layout/hProcess7#1"/>
    <dgm:cxn modelId="{0F980551-5A37-44A2-B3CC-A46EFE99987F}" srcId="{499D6169-9FD3-4BDA-AEDF-BB7BD8F0B4CD}" destId="{3EA438E7-9086-4F51-975C-D2DBBAE6E9B0}" srcOrd="0" destOrd="0" parTransId="{4B8A9BF8-77A3-4C33-B451-B6A1701F5363}" sibTransId="{EFB1118B-8441-4C3F-AC9C-11ED09E686FC}"/>
    <dgm:cxn modelId="{9E3FECED-2720-46F1-8146-E78927EB511B}" type="presOf" srcId="{3EA438E7-9086-4F51-975C-D2DBBAE6E9B0}" destId="{7D766E97-61BF-4E4F-998E-A4AB512392D6}" srcOrd="0" destOrd="0" presId="urn:microsoft.com/office/officeart/2005/8/layout/hProcess7#1"/>
    <dgm:cxn modelId="{663FAD29-127D-4165-80F2-A6BAA26C1E0D}" srcId="{A12B97D6-96A9-4356-9CC3-F167BD1BA584}" destId="{414EADF5-678A-4FED-A439-659379283537}" srcOrd="1" destOrd="0" parTransId="{303A0940-5B2A-4ED7-8A9C-E8859B681E83}" sibTransId="{EDC9C82C-B01E-4449-8BD7-3CA0FC798069}"/>
    <dgm:cxn modelId="{3C80DCB6-AF25-482B-8077-14043EE73E70}" srcId="{4C79149B-3EBC-4384-812D-30201B861BFB}" destId="{C6E18663-8D70-41D9-9ADF-CE206C2152E9}" srcOrd="0" destOrd="0" parTransId="{0F8C5922-5A68-4790-ACCD-303474F7D672}" sibTransId="{B30898D7-118E-41A4-AB55-489C73B9ABFB}"/>
    <dgm:cxn modelId="{87164A29-2895-4017-A71E-5DF334E904D5}" type="presOf" srcId="{414EADF5-678A-4FED-A439-659379283537}" destId="{FA1CDFF2-774D-4B2D-A448-0000BDF893AE}" srcOrd="0" destOrd="0" presId="urn:microsoft.com/office/officeart/2005/8/layout/hProcess7#1"/>
    <dgm:cxn modelId="{0CB4FC7D-03EE-4F73-9D9A-DF376D282659}" srcId="{20494E90-D2D1-46BD-8377-BC0F281CE202}" destId="{EDFDF0E8-66CF-476B-9B33-E36C83E33F1A}" srcOrd="0" destOrd="0" parTransId="{6ECB4122-87EA-4F02-84E1-6A94B462D606}" sibTransId="{AA3F6469-FB83-4CC2-A9E3-54809F9ABA50}"/>
    <dgm:cxn modelId="{2C1D79B1-836C-4CD8-BC61-5F4BA8E0605D}" type="presOf" srcId="{499D6169-9FD3-4BDA-AEDF-BB7BD8F0B4CD}" destId="{73A520BB-9DDA-430A-AD56-1BBA692B2090}" srcOrd="1" destOrd="0" presId="urn:microsoft.com/office/officeart/2005/8/layout/hProcess7#1"/>
    <dgm:cxn modelId="{6A4621FF-1AE7-42AC-876A-7662303AB798}" type="presOf" srcId="{5D1C3E03-9C69-4BAD-AE93-1A7AAB1A9123}" destId="{12109A23-550C-45C9-85F7-A2291EE9FD98}" srcOrd="0" destOrd="0" presId="urn:microsoft.com/office/officeart/2005/8/layout/hProcess7#1"/>
    <dgm:cxn modelId="{0CA14DCF-279E-4065-ACE2-B3925A3DA5F1}" type="presParOf" srcId="{5393A915-54F7-4E0A-A3AF-5A6B53227C7E}" destId="{F1068391-3D88-476E-AF4B-3056E8CA05E6}" srcOrd="0" destOrd="0" presId="urn:microsoft.com/office/officeart/2005/8/layout/hProcess7#1"/>
    <dgm:cxn modelId="{B916057F-2102-4BEE-B05F-2BB57ACCA72E}" type="presParOf" srcId="{F1068391-3D88-476E-AF4B-3056E8CA05E6}" destId="{12109A23-550C-45C9-85F7-A2291EE9FD98}" srcOrd="0" destOrd="0" presId="urn:microsoft.com/office/officeart/2005/8/layout/hProcess7#1"/>
    <dgm:cxn modelId="{7F34682E-6EE2-474A-A297-6B55247D3484}" type="presParOf" srcId="{F1068391-3D88-476E-AF4B-3056E8CA05E6}" destId="{178BCF85-59DD-4586-9BF9-CE85ED24FECF}" srcOrd="1" destOrd="0" presId="urn:microsoft.com/office/officeart/2005/8/layout/hProcess7#1"/>
    <dgm:cxn modelId="{09D258E3-D407-48B8-B9F6-D6F7CEFA2753}" type="presParOf" srcId="{F1068391-3D88-476E-AF4B-3056E8CA05E6}" destId="{5AD16CCE-4C92-4B13-87CF-758098D02E76}" srcOrd="2" destOrd="0" presId="urn:microsoft.com/office/officeart/2005/8/layout/hProcess7#1"/>
    <dgm:cxn modelId="{5A23A2C2-A187-4DC1-A411-CC07DFC456D0}" type="presParOf" srcId="{5393A915-54F7-4E0A-A3AF-5A6B53227C7E}" destId="{04E16277-723E-4CB5-A0DD-8719F41484D2}" srcOrd="1" destOrd="0" presId="urn:microsoft.com/office/officeart/2005/8/layout/hProcess7#1"/>
    <dgm:cxn modelId="{3A0EAE4E-F78A-412B-B777-7ACE3528EB48}" type="presParOf" srcId="{5393A915-54F7-4E0A-A3AF-5A6B53227C7E}" destId="{58963CA5-51FE-49AB-8A6D-EEC08F133A35}" srcOrd="2" destOrd="0" presId="urn:microsoft.com/office/officeart/2005/8/layout/hProcess7#1"/>
    <dgm:cxn modelId="{A86728E3-A89F-40CE-A016-7D3BA78FAD2D}" type="presParOf" srcId="{58963CA5-51FE-49AB-8A6D-EEC08F133A35}" destId="{53010F2A-5134-4CE1-ACEC-0EEC0AC9B188}" srcOrd="0" destOrd="0" presId="urn:microsoft.com/office/officeart/2005/8/layout/hProcess7#1"/>
    <dgm:cxn modelId="{8D4BC7E6-1395-4FC1-88AB-C00E5741D0BE}" type="presParOf" srcId="{58963CA5-51FE-49AB-8A6D-EEC08F133A35}" destId="{93FE1E8B-B1DB-41DB-9470-DCCEFD067E87}" srcOrd="1" destOrd="0" presId="urn:microsoft.com/office/officeart/2005/8/layout/hProcess7#1"/>
    <dgm:cxn modelId="{78CBB176-1772-4CE3-9D18-7293844CD403}" type="presParOf" srcId="{58963CA5-51FE-49AB-8A6D-EEC08F133A35}" destId="{2C1B43F6-BE88-4025-A7FA-B80CF8C749D6}" srcOrd="2" destOrd="0" presId="urn:microsoft.com/office/officeart/2005/8/layout/hProcess7#1"/>
    <dgm:cxn modelId="{3C7F48D3-6947-4446-90A1-1AA15D119C1D}" type="presParOf" srcId="{5393A915-54F7-4E0A-A3AF-5A6B53227C7E}" destId="{AB59DBBE-14EC-40FC-8453-C8A90084A218}" srcOrd="3" destOrd="0" presId="urn:microsoft.com/office/officeart/2005/8/layout/hProcess7#1"/>
    <dgm:cxn modelId="{D5DF5EF0-0D09-49F9-9522-6DD1295B0C89}" type="presParOf" srcId="{5393A915-54F7-4E0A-A3AF-5A6B53227C7E}" destId="{A5670DFC-5309-45C7-9758-8399318FA01B}" srcOrd="4" destOrd="0" presId="urn:microsoft.com/office/officeart/2005/8/layout/hProcess7#1"/>
    <dgm:cxn modelId="{85A190E9-9C03-4C25-A0B2-EDC2CC585233}" type="presParOf" srcId="{A5670DFC-5309-45C7-9758-8399318FA01B}" destId="{FA1CDFF2-774D-4B2D-A448-0000BDF893AE}" srcOrd="0" destOrd="0" presId="urn:microsoft.com/office/officeart/2005/8/layout/hProcess7#1"/>
    <dgm:cxn modelId="{60160263-479E-42A9-9722-651B448A7C98}" type="presParOf" srcId="{A5670DFC-5309-45C7-9758-8399318FA01B}" destId="{EA350287-CE3A-41EE-9C70-82B1E0CFDDBA}" srcOrd="1" destOrd="0" presId="urn:microsoft.com/office/officeart/2005/8/layout/hProcess7#1"/>
    <dgm:cxn modelId="{01BEE64E-0E68-475C-B793-3E41492C84CC}" type="presParOf" srcId="{A5670DFC-5309-45C7-9758-8399318FA01B}" destId="{CDADE16C-DAE0-4AB9-BAE0-2CA96F258412}" srcOrd="2" destOrd="0" presId="urn:microsoft.com/office/officeart/2005/8/layout/hProcess7#1"/>
    <dgm:cxn modelId="{17ED371B-A245-4F81-843B-11A23825EEC4}" type="presParOf" srcId="{5393A915-54F7-4E0A-A3AF-5A6B53227C7E}" destId="{2D10B3B0-5ED6-4F62-9D9D-DE0FD7F32273}" srcOrd="5" destOrd="0" presId="urn:microsoft.com/office/officeart/2005/8/layout/hProcess7#1"/>
    <dgm:cxn modelId="{C62FC1E1-CB2A-4960-88FE-9CEE9228A03F}" type="presParOf" srcId="{5393A915-54F7-4E0A-A3AF-5A6B53227C7E}" destId="{2CB22B66-A9C8-4823-84A2-D20D19FDACBB}" srcOrd="6" destOrd="0" presId="urn:microsoft.com/office/officeart/2005/8/layout/hProcess7#1"/>
    <dgm:cxn modelId="{9428840E-C031-4BB2-8F27-A12E34D90A23}" type="presParOf" srcId="{2CB22B66-A9C8-4823-84A2-D20D19FDACBB}" destId="{B4EF8021-FDE5-4573-9E3D-81A42C6E36CF}" srcOrd="0" destOrd="0" presId="urn:microsoft.com/office/officeart/2005/8/layout/hProcess7#1"/>
    <dgm:cxn modelId="{DF4CCD91-BA1F-41B5-8BF7-FF6BDA273E85}" type="presParOf" srcId="{2CB22B66-A9C8-4823-84A2-D20D19FDACBB}" destId="{97202F21-8135-48B0-B86E-9A146276B461}" srcOrd="1" destOrd="0" presId="urn:microsoft.com/office/officeart/2005/8/layout/hProcess7#1"/>
    <dgm:cxn modelId="{AF0844F8-BE06-45DD-A4BD-8D1E301C2BAB}" type="presParOf" srcId="{2CB22B66-A9C8-4823-84A2-D20D19FDACBB}" destId="{E1C93499-049D-41E1-B970-0210843D1070}" srcOrd="2" destOrd="0" presId="urn:microsoft.com/office/officeart/2005/8/layout/hProcess7#1"/>
    <dgm:cxn modelId="{4AD791A3-4767-468B-8836-9917243605EA}" type="presParOf" srcId="{5393A915-54F7-4E0A-A3AF-5A6B53227C7E}" destId="{67B9E9A7-6AF2-429C-B84B-F1C7D17BB149}" srcOrd="7" destOrd="0" presId="urn:microsoft.com/office/officeart/2005/8/layout/hProcess7#1"/>
    <dgm:cxn modelId="{0D522BDD-8346-4B96-B8CB-E12019A23A74}" type="presParOf" srcId="{5393A915-54F7-4E0A-A3AF-5A6B53227C7E}" destId="{2F2CCD3C-74E6-498B-A4EF-2991EFF8D633}" srcOrd="8" destOrd="0" presId="urn:microsoft.com/office/officeart/2005/8/layout/hProcess7#1"/>
    <dgm:cxn modelId="{B0D3A24D-D3A3-4C17-854D-569231BFA448}" type="presParOf" srcId="{2F2CCD3C-74E6-498B-A4EF-2991EFF8D633}" destId="{B5591943-6EC2-4C6D-8C97-7684C84FC23F}" srcOrd="0" destOrd="0" presId="urn:microsoft.com/office/officeart/2005/8/layout/hProcess7#1"/>
    <dgm:cxn modelId="{70D33240-03B1-4833-A569-49BA4B897FC0}" type="presParOf" srcId="{2F2CCD3C-74E6-498B-A4EF-2991EFF8D633}" destId="{88249E0B-F771-4163-AD86-F58EB6D812DA}" srcOrd="1" destOrd="0" presId="urn:microsoft.com/office/officeart/2005/8/layout/hProcess7#1"/>
    <dgm:cxn modelId="{CB49282D-903F-4914-8BFA-179015820282}" type="presParOf" srcId="{2F2CCD3C-74E6-498B-A4EF-2991EFF8D633}" destId="{A0E7C707-27B2-4927-BAE4-1B71C0AA27F8}" srcOrd="2" destOrd="0" presId="urn:microsoft.com/office/officeart/2005/8/layout/hProcess7#1"/>
    <dgm:cxn modelId="{494CFF01-7EE4-4957-9CC1-86FCE2C05B21}" type="presParOf" srcId="{5393A915-54F7-4E0A-A3AF-5A6B53227C7E}" destId="{4CA10785-A698-4248-B8DF-9E60FBEA87B4}" srcOrd="9" destOrd="0" presId="urn:microsoft.com/office/officeart/2005/8/layout/hProcess7#1"/>
    <dgm:cxn modelId="{E3DF4D4C-BA31-4A9B-AD42-67D87F534F24}" type="presParOf" srcId="{5393A915-54F7-4E0A-A3AF-5A6B53227C7E}" destId="{D4767968-CEEF-45D2-89E5-63777671CC3B}" srcOrd="10" destOrd="0" presId="urn:microsoft.com/office/officeart/2005/8/layout/hProcess7#1"/>
    <dgm:cxn modelId="{BDE8CDDE-E41C-4E83-84B5-EEB794E7E769}" type="presParOf" srcId="{D4767968-CEEF-45D2-89E5-63777671CC3B}" destId="{84165A1F-6D22-41F7-9201-0D02C50ED84A}" srcOrd="0" destOrd="0" presId="urn:microsoft.com/office/officeart/2005/8/layout/hProcess7#1"/>
    <dgm:cxn modelId="{487DE72E-D1A4-4B85-978D-492DA9649757}" type="presParOf" srcId="{D4767968-CEEF-45D2-89E5-63777671CC3B}" destId="{16169DDC-D8D1-448F-BEFE-1C6FA96974FA}" srcOrd="1" destOrd="0" presId="urn:microsoft.com/office/officeart/2005/8/layout/hProcess7#1"/>
    <dgm:cxn modelId="{9D08B8DD-A9A3-43C0-8F4C-984E7DA2AF03}" type="presParOf" srcId="{D4767968-CEEF-45D2-89E5-63777671CC3B}" destId="{651C50A7-BFE5-47A0-8867-9B8C1A545B3A}" srcOrd="2" destOrd="0" presId="urn:microsoft.com/office/officeart/2005/8/layout/hProcess7#1"/>
    <dgm:cxn modelId="{145EBE07-A4A8-4651-A69C-4105B2E52A21}" type="presParOf" srcId="{5393A915-54F7-4E0A-A3AF-5A6B53227C7E}" destId="{666A6EE0-FAD6-4B18-8E0A-9E3A54236248}" srcOrd="11" destOrd="0" presId="urn:microsoft.com/office/officeart/2005/8/layout/hProcess7#1"/>
    <dgm:cxn modelId="{58784B48-78A5-4044-A9CD-D88056EE5090}" type="presParOf" srcId="{5393A915-54F7-4E0A-A3AF-5A6B53227C7E}" destId="{E46FA084-76D4-4321-8188-87101AB3BBE3}" srcOrd="12" destOrd="0" presId="urn:microsoft.com/office/officeart/2005/8/layout/hProcess7#1"/>
    <dgm:cxn modelId="{3AFF2656-3FA2-4745-8B62-69713F6BB19E}" type="presParOf" srcId="{E46FA084-76D4-4321-8188-87101AB3BBE3}" destId="{1FB9DE41-B75D-408C-8197-260F9A070AF9}" srcOrd="0" destOrd="0" presId="urn:microsoft.com/office/officeart/2005/8/layout/hProcess7#1"/>
    <dgm:cxn modelId="{6A7F5520-070D-4D09-8212-E63D0F2FAD33}" type="presParOf" srcId="{E46FA084-76D4-4321-8188-87101AB3BBE3}" destId="{73A520BB-9DDA-430A-AD56-1BBA692B2090}" srcOrd="1" destOrd="0" presId="urn:microsoft.com/office/officeart/2005/8/layout/hProcess7#1"/>
    <dgm:cxn modelId="{7521178F-1B1B-4627-8DD6-3D238ABE3A36}" type="presParOf" srcId="{E46FA084-76D4-4321-8188-87101AB3BBE3}" destId="{7D766E97-61BF-4E4F-998E-A4AB512392D6}" srcOrd="2" destOrd="0" presId="urn:microsoft.com/office/officeart/2005/8/layout/hProcess7#1"/>
    <dgm:cxn modelId="{EFCC87E4-9B03-4728-8A19-1B4F9F59CB08}" type="presParOf" srcId="{5393A915-54F7-4E0A-A3AF-5A6B53227C7E}" destId="{2C4EE7AB-042E-4808-9A86-FD40818BA4F5}" srcOrd="13" destOrd="0" presId="urn:microsoft.com/office/officeart/2005/8/layout/hProcess7#1"/>
    <dgm:cxn modelId="{EADCD966-0BE4-4693-AD9B-7E8BCB06B51B}" type="presParOf" srcId="{5393A915-54F7-4E0A-A3AF-5A6B53227C7E}" destId="{33E28830-A950-4A71-AD51-FC7DF2812B5B}" srcOrd="14" destOrd="0" presId="urn:microsoft.com/office/officeart/2005/8/layout/hProcess7#1"/>
    <dgm:cxn modelId="{150499C6-3FC4-4BBC-954C-FD0EA59E1EA0}" type="presParOf" srcId="{33E28830-A950-4A71-AD51-FC7DF2812B5B}" destId="{D38228D4-2283-41D6-B165-BE9E6C7B8C35}" srcOrd="0" destOrd="0" presId="urn:microsoft.com/office/officeart/2005/8/layout/hProcess7#1"/>
    <dgm:cxn modelId="{41DBC591-0F3F-493E-8FCA-AE49AF769E8A}" type="presParOf" srcId="{33E28830-A950-4A71-AD51-FC7DF2812B5B}" destId="{CA4B9E15-0833-4AE8-8E65-DD7DD7F4CE14}" srcOrd="1" destOrd="0" presId="urn:microsoft.com/office/officeart/2005/8/layout/hProcess7#1"/>
    <dgm:cxn modelId="{A39694A5-F7B3-4261-8459-F7C4D4902E1D}" type="presParOf" srcId="{33E28830-A950-4A71-AD51-FC7DF2812B5B}" destId="{13019103-B9C2-4F4E-989B-1D65EB041EB5}" srcOrd="2" destOrd="0" presId="urn:microsoft.com/office/officeart/2005/8/layout/hProcess7#1"/>
    <dgm:cxn modelId="{CB6DEE54-0528-4D6A-B667-7ED9B4F1F63E}" type="presParOf" srcId="{5393A915-54F7-4E0A-A3AF-5A6B53227C7E}" destId="{20C123DA-D495-42C7-A61D-FDFACC10DA09}" srcOrd="15" destOrd="0" presId="urn:microsoft.com/office/officeart/2005/8/layout/hProcess7#1"/>
    <dgm:cxn modelId="{D65846B1-2E76-4771-B0FD-B8EBB34FA676}" type="presParOf" srcId="{5393A915-54F7-4E0A-A3AF-5A6B53227C7E}" destId="{940DA0DE-C16C-4D0B-B5F6-F5D660BEE5E7}" srcOrd="16" destOrd="0" presId="urn:microsoft.com/office/officeart/2005/8/layout/hProcess7#1"/>
    <dgm:cxn modelId="{BEA698E9-026C-4DF4-A047-0AFBA4389BE6}" type="presParOf" srcId="{940DA0DE-C16C-4D0B-B5F6-F5D660BEE5E7}" destId="{B46CCCCF-C330-4151-81B6-FCFCA1227913}" srcOrd="0" destOrd="0" presId="urn:microsoft.com/office/officeart/2005/8/layout/hProcess7#1"/>
    <dgm:cxn modelId="{36D9A310-0462-4BF2-801C-E9BD20287001}" type="presParOf" srcId="{940DA0DE-C16C-4D0B-B5F6-F5D660BEE5E7}" destId="{0B33B2A2-D702-4979-8391-EEBF45316711}" srcOrd="1" destOrd="0" presId="urn:microsoft.com/office/officeart/2005/8/layout/hProcess7#1"/>
    <dgm:cxn modelId="{DB710389-92D8-4017-A2D5-3F383468AF8B}" type="presParOf" srcId="{940DA0DE-C16C-4D0B-B5F6-F5D660BEE5E7}" destId="{1F71C6AE-E1D8-4A28-8CC7-90601DE391E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CACE1-FB88-434E-847E-70A10478CCAB}">
      <dsp:nvSpPr>
        <dsp:cNvPr id="0" name=""/>
        <dsp:cNvSpPr/>
      </dsp:nvSpPr>
      <dsp:spPr>
        <a:xfrm rot="5400000">
          <a:off x="-211515" y="213196"/>
          <a:ext cx="1410104" cy="9870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Ditinjau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dari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wujudnya</a:t>
          </a:r>
          <a:r>
            <a:rPr lang="en-US" sz="1400" kern="1200" dirty="0" smtClean="0"/>
            <a:t> </a:t>
          </a:r>
          <a:endParaRPr lang="id-ID" sz="1400" kern="1200" dirty="0"/>
        </a:p>
      </dsp:txBody>
      <dsp:txXfrm rot="-5400000">
        <a:off x="1" y="495216"/>
        <a:ext cx="987072" cy="423032"/>
      </dsp:txXfrm>
    </dsp:sp>
    <dsp:sp modelId="{0627587D-8D99-4B59-9B8E-DF74478F47DB}">
      <dsp:nvSpPr>
        <dsp:cNvPr id="0" name=""/>
        <dsp:cNvSpPr/>
      </dsp:nvSpPr>
      <dsp:spPr>
        <a:xfrm rot="5400000">
          <a:off x="3004677" y="-2015924"/>
          <a:ext cx="916567" cy="495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Sesuatu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dapat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ditawarkan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pasar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mendapatkan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perhatian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dibeli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digunakan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dikonsumsi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dapat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memuaskan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keinginan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kebutuhan</a:t>
          </a:r>
          <a:r>
            <a:rPr lang="en-US" sz="1400" kern="1200" dirty="0" smtClean="0"/>
            <a:t>. (</a:t>
          </a:r>
          <a:r>
            <a:rPr lang="en-US" sz="1400" kern="1200" dirty="0" err="1" smtClean="0"/>
            <a:t>Sunarto</a:t>
          </a:r>
          <a:r>
            <a:rPr lang="en-US" sz="1400" kern="1200" dirty="0" smtClean="0"/>
            <a:t>, 2004:153)</a:t>
          </a:r>
          <a:endParaRPr lang="id-ID" sz="1400" kern="1200" dirty="0"/>
        </a:p>
      </dsp:txBody>
      <dsp:txXfrm rot="-5400000">
        <a:off x="987073" y="46423"/>
        <a:ext cx="4907034" cy="827081"/>
      </dsp:txXfrm>
    </dsp:sp>
    <dsp:sp modelId="{3BE70EF5-8772-4543-8586-CFC98A557A8C}">
      <dsp:nvSpPr>
        <dsp:cNvPr id="0" name=""/>
        <dsp:cNvSpPr/>
      </dsp:nvSpPr>
      <dsp:spPr>
        <a:xfrm rot="5400000">
          <a:off x="-211515" y="1426605"/>
          <a:ext cx="1410104" cy="98707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Definisi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secara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luas</a:t>
          </a:r>
          <a:endParaRPr lang="id-ID" sz="1400" kern="1200" dirty="0"/>
        </a:p>
      </dsp:txBody>
      <dsp:txXfrm rot="-5400000">
        <a:off x="1" y="1708625"/>
        <a:ext cx="987072" cy="423032"/>
      </dsp:txXfrm>
    </dsp:sp>
    <dsp:sp modelId="{963C4BDB-0A8C-41EB-9D08-86DE3BDCA561}">
      <dsp:nvSpPr>
        <dsp:cNvPr id="0" name=""/>
        <dsp:cNvSpPr/>
      </dsp:nvSpPr>
      <dsp:spPr>
        <a:xfrm rot="5400000">
          <a:off x="3004677" y="-802514"/>
          <a:ext cx="916567" cy="495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Produk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meliputi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objek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secara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fisik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jasa</a:t>
          </a:r>
          <a:r>
            <a:rPr lang="en-US" sz="1400" kern="1200" dirty="0" smtClean="0"/>
            <a:t>, orang, </a:t>
          </a:r>
          <a:r>
            <a:rPr lang="en-US" sz="1400" kern="1200" dirty="0" err="1" smtClean="0"/>
            <a:t>tempat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organisasi</a:t>
          </a:r>
          <a:r>
            <a:rPr lang="en-US" sz="1400" kern="1200" dirty="0" smtClean="0"/>
            <a:t>, ide,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bauran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semua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tersebut</a:t>
          </a:r>
          <a:r>
            <a:rPr lang="en-US" sz="1400" kern="1200" dirty="0" smtClean="0"/>
            <a:t>. (</a:t>
          </a:r>
          <a:r>
            <a:rPr lang="en-US" sz="1400" kern="1200" dirty="0" err="1" smtClean="0"/>
            <a:t>Sunarto</a:t>
          </a:r>
          <a:r>
            <a:rPr lang="en-US" sz="1400" kern="1200" dirty="0" smtClean="0"/>
            <a:t>, 2004:153)</a:t>
          </a:r>
          <a:endParaRPr lang="id-ID" sz="1400" kern="1200" dirty="0"/>
        </a:p>
      </dsp:txBody>
      <dsp:txXfrm rot="-5400000">
        <a:off x="987073" y="1259833"/>
        <a:ext cx="4907034" cy="827081"/>
      </dsp:txXfrm>
    </dsp:sp>
    <dsp:sp modelId="{EB9F925F-A322-4245-8CC9-C978653D0322}">
      <dsp:nvSpPr>
        <dsp:cNvPr id="0" name=""/>
        <dsp:cNvSpPr/>
      </dsp:nvSpPr>
      <dsp:spPr>
        <a:xfrm rot="5400000">
          <a:off x="-211515" y="2640014"/>
          <a:ext cx="1410104" cy="9870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Produk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jasa</a:t>
          </a:r>
          <a:r>
            <a:rPr lang="en-US" sz="1400" b="1" kern="1200" dirty="0" smtClean="0"/>
            <a:t> </a:t>
          </a:r>
          <a:endParaRPr lang="id-ID" sz="1400" kern="1200" dirty="0"/>
        </a:p>
      </dsp:txBody>
      <dsp:txXfrm rot="-5400000">
        <a:off x="1" y="2922034"/>
        <a:ext cx="987072" cy="423032"/>
      </dsp:txXfrm>
    </dsp:sp>
    <dsp:sp modelId="{43FAD9A1-57B1-4C4C-9533-3BB9C479A30F}">
      <dsp:nvSpPr>
        <dsp:cNvPr id="0" name=""/>
        <dsp:cNvSpPr/>
      </dsp:nvSpPr>
      <dsp:spPr>
        <a:xfrm rot="5400000">
          <a:off x="3004677" y="410894"/>
          <a:ext cx="916567" cy="49517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Merupakan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bentuk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terdiri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aktivitas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manfaat</a:t>
          </a:r>
          <a:r>
            <a:rPr lang="en-US" sz="1400" kern="1200" dirty="0" smtClean="0"/>
            <a:t>,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kepuasan</a:t>
          </a:r>
          <a:r>
            <a:rPr lang="en-US" sz="1400" kern="1200" dirty="0" smtClean="0"/>
            <a:t> yang </a:t>
          </a:r>
          <a:r>
            <a:rPr lang="en-US" sz="1400" kern="1200" dirty="0" err="1" smtClean="0"/>
            <a:t>menjual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pada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dasarnya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tidak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berwujud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tidak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mengakibatkan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kepemilikan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apapun</a:t>
          </a:r>
          <a:r>
            <a:rPr lang="en-US" sz="1400" kern="1200" dirty="0" smtClean="0"/>
            <a:t>. (</a:t>
          </a:r>
          <a:r>
            <a:rPr lang="en-US" sz="1400" kern="1200" dirty="0" err="1" smtClean="0"/>
            <a:t>Sunarto</a:t>
          </a:r>
          <a:r>
            <a:rPr lang="en-US" sz="1400" kern="1200" dirty="0" smtClean="0"/>
            <a:t>, 2004:153)</a:t>
          </a:r>
          <a:endParaRPr lang="id-ID" sz="1400" kern="1200" dirty="0"/>
        </a:p>
      </dsp:txBody>
      <dsp:txXfrm rot="-5400000">
        <a:off x="987073" y="2473242"/>
        <a:ext cx="4907034" cy="827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99BD9-DA2D-43F5-89CC-28D903FF649C}">
      <dsp:nvSpPr>
        <dsp:cNvPr id="0" name=""/>
        <dsp:cNvSpPr/>
      </dsp:nvSpPr>
      <dsp:spPr>
        <a:xfrm>
          <a:off x="1316041" y="0"/>
          <a:ext cx="3268666" cy="3268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Definisi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Tersier</a:t>
          </a:r>
          <a:endParaRPr lang="en-US" sz="1600" kern="1200" dirty="0"/>
        </a:p>
      </dsp:txBody>
      <dsp:txXfrm>
        <a:off x="2379175" y="163433"/>
        <a:ext cx="1142399" cy="490300"/>
      </dsp:txXfrm>
    </dsp:sp>
    <dsp:sp modelId="{258ADEBD-BE1B-48D6-B5FC-2EE4105091F4}">
      <dsp:nvSpPr>
        <dsp:cNvPr id="0" name=""/>
        <dsp:cNvSpPr/>
      </dsp:nvSpPr>
      <dsp:spPr>
        <a:xfrm>
          <a:off x="1724624" y="817166"/>
          <a:ext cx="2451500" cy="245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Definisi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Sekunder</a:t>
          </a:r>
          <a:endParaRPr lang="en-US" sz="1800" kern="1200" dirty="0">
            <a:latin typeface="+mn-lt"/>
          </a:endParaRPr>
        </a:p>
      </dsp:txBody>
      <dsp:txXfrm>
        <a:off x="2379175" y="970385"/>
        <a:ext cx="1142399" cy="459656"/>
      </dsp:txXfrm>
    </dsp:sp>
    <dsp:sp modelId="{8B6DA528-3E3F-4F62-BDA0-3D16490424F6}">
      <dsp:nvSpPr>
        <dsp:cNvPr id="0" name=""/>
        <dsp:cNvSpPr/>
      </dsp:nvSpPr>
      <dsp:spPr>
        <a:xfrm>
          <a:off x="2143144" y="1634333"/>
          <a:ext cx="1634333" cy="1634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Definisi</a:t>
          </a:r>
          <a:r>
            <a:rPr lang="en-US" sz="1600" kern="1200" dirty="0" smtClean="0"/>
            <a:t> Inti</a:t>
          </a:r>
          <a:endParaRPr lang="en-US" sz="1600" kern="1200" dirty="0"/>
        </a:p>
      </dsp:txBody>
      <dsp:txXfrm>
        <a:off x="2382487" y="2042916"/>
        <a:ext cx="1155648" cy="817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99BD9-DA2D-43F5-89CC-28D903FF649C}">
      <dsp:nvSpPr>
        <dsp:cNvPr id="0" name=""/>
        <dsp:cNvSpPr/>
      </dsp:nvSpPr>
      <dsp:spPr>
        <a:xfrm>
          <a:off x="1316041" y="0"/>
          <a:ext cx="3268666" cy="32686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Nilai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Tambah</a:t>
          </a:r>
          <a:endParaRPr lang="en-US" sz="1600" kern="1200" dirty="0"/>
        </a:p>
      </dsp:txBody>
      <dsp:txXfrm>
        <a:off x="2379175" y="163433"/>
        <a:ext cx="1142399" cy="490300"/>
      </dsp:txXfrm>
    </dsp:sp>
    <dsp:sp modelId="{258ADEBD-BE1B-48D6-B5FC-2EE4105091F4}">
      <dsp:nvSpPr>
        <dsp:cNvPr id="0" name=""/>
        <dsp:cNvSpPr/>
      </dsp:nvSpPr>
      <dsp:spPr>
        <a:xfrm>
          <a:off x="1724624" y="817166"/>
          <a:ext cx="2451500" cy="245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Produk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Aktual</a:t>
          </a:r>
          <a:endParaRPr lang="en-US" sz="1800" kern="1200" dirty="0">
            <a:latin typeface="+mn-lt"/>
          </a:endParaRPr>
        </a:p>
      </dsp:txBody>
      <dsp:txXfrm>
        <a:off x="2379175" y="970385"/>
        <a:ext cx="1142399" cy="459656"/>
      </dsp:txXfrm>
    </dsp:sp>
    <dsp:sp modelId="{8B6DA528-3E3F-4F62-BDA0-3D16490424F6}">
      <dsp:nvSpPr>
        <dsp:cNvPr id="0" name=""/>
        <dsp:cNvSpPr/>
      </dsp:nvSpPr>
      <dsp:spPr>
        <a:xfrm>
          <a:off x="2143144" y="1634333"/>
          <a:ext cx="1634333" cy="16343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Produk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Inti</a:t>
          </a:r>
          <a:endParaRPr lang="en-US" sz="1600" kern="1200" dirty="0"/>
        </a:p>
      </dsp:txBody>
      <dsp:txXfrm>
        <a:off x="2382487" y="2042916"/>
        <a:ext cx="1155648" cy="817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3CF1D-25F3-4954-B3BD-CBA9C183606F}">
      <dsp:nvSpPr>
        <dsp:cNvPr id="0" name=""/>
        <dsp:cNvSpPr/>
      </dsp:nvSpPr>
      <dsp:spPr>
        <a:xfrm>
          <a:off x="0" y="0"/>
          <a:ext cx="1856174" cy="36623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PRODUK INTI  (CORE PRODUCT)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1856174" cy="1098714"/>
      </dsp:txXfrm>
    </dsp:sp>
    <dsp:sp modelId="{BCA32E72-D6D2-4E0A-BD3C-31C2E8BD671D}">
      <dsp:nvSpPr>
        <dsp:cNvPr id="0" name=""/>
        <dsp:cNvSpPr/>
      </dsp:nvSpPr>
      <dsp:spPr>
        <a:xfrm>
          <a:off x="186331" y="1111791"/>
          <a:ext cx="1484939" cy="12904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Apa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sebenarnya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dibeli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oleh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pelanggan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? </a:t>
          </a:r>
          <a:r>
            <a:rPr lang="en-US" sz="12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n-US" sz="1200" kern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nilai</a:t>
          </a:r>
          <a:r>
            <a:rPr lang="en-US" sz="12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  <a:sym typeface="Wingdings" pitchFamily="2" charset="2"/>
            </a:rPr>
            <a:t>manfaat</a:t>
          </a:r>
          <a:r>
            <a:rPr lang="en-US" sz="12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.</a:t>
          </a: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224126" y="1149586"/>
        <a:ext cx="1409349" cy="1214832"/>
      </dsp:txXfrm>
    </dsp:sp>
    <dsp:sp modelId="{89DC61B9-ADA2-4058-9CC4-49D41AC16F17}">
      <dsp:nvSpPr>
        <dsp:cNvPr id="0" name=""/>
        <dsp:cNvSpPr/>
      </dsp:nvSpPr>
      <dsp:spPr>
        <a:xfrm>
          <a:off x="186331" y="2534878"/>
          <a:ext cx="1484939" cy="943850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Misal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: Hotel Asia Solo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menawarkan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kamar-makar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sewa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tetapi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juga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menawarkan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convension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hall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untuk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acara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pertemuan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resepsi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pernikahan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000" kern="1200" dirty="0" err="1" smtClean="0">
              <a:latin typeface="Arial" pitchFamily="34" charset="0"/>
              <a:cs typeface="Arial" pitchFamily="34" charset="0"/>
            </a:rPr>
            <a:t>dll</a:t>
          </a:r>
          <a:r>
            <a:rPr lang="en-US" sz="1000" kern="1200" dirty="0" smtClean="0">
              <a:latin typeface="Arial" pitchFamily="34" charset="0"/>
              <a:cs typeface="Arial" pitchFamily="34" charset="0"/>
            </a:rPr>
            <a:t>.</a:t>
          </a:r>
          <a:endParaRPr lang="id-ID" sz="1000" kern="1200" dirty="0">
            <a:latin typeface="Arial" pitchFamily="34" charset="0"/>
            <a:cs typeface="Arial" pitchFamily="34" charset="0"/>
          </a:endParaRPr>
        </a:p>
      </dsp:txBody>
      <dsp:txXfrm>
        <a:off x="213975" y="2562522"/>
        <a:ext cx="1429651" cy="888562"/>
      </dsp:txXfrm>
    </dsp:sp>
    <dsp:sp modelId="{227EBC8B-D553-4894-9B46-4D5703B36A38}">
      <dsp:nvSpPr>
        <dsp:cNvPr id="0" name=""/>
        <dsp:cNvSpPr/>
      </dsp:nvSpPr>
      <dsp:spPr>
        <a:xfrm>
          <a:off x="1996100" y="0"/>
          <a:ext cx="1856174" cy="36623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PRODUK AKTUAL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1996100" y="0"/>
        <a:ext cx="1856174" cy="1098714"/>
      </dsp:txXfrm>
    </dsp:sp>
    <dsp:sp modelId="{AF26FEBC-FEDC-42B7-9994-C890F01765BF}">
      <dsp:nvSpPr>
        <dsp:cNvPr id="0" name=""/>
        <dsp:cNvSpPr/>
      </dsp:nvSpPr>
      <dsp:spPr>
        <a:xfrm>
          <a:off x="2166067" y="1099135"/>
          <a:ext cx="1516241" cy="1343615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yang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ada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di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sekitar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inti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dengan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5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karakteristik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:</a:t>
          </a:r>
        </a:p>
        <a:p>
          <a:pPr marL="182563" lvl="0" indent="-1825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tingkat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kualitas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, </a:t>
          </a:r>
        </a:p>
        <a:p>
          <a:pPr marL="182563" lvl="0" indent="-1825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fitur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, </a:t>
          </a:r>
        </a:p>
        <a:p>
          <a:pPr marL="182563" lvl="0" indent="-1825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rancangan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,</a:t>
          </a:r>
        </a:p>
        <a:p>
          <a:pPr marL="182563" lvl="0" indent="-182563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	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nama,merek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, </a:t>
          </a:r>
          <a:endParaRPr lang="id-ID" sz="1200" kern="1200" dirty="0" smtClean="0">
            <a:latin typeface="Arial" pitchFamily="34" charset="0"/>
            <a:cs typeface="Arial" pitchFamily="34" charset="0"/>
          </a:endParaRPr>
        </a:p>
        <a:p>
          <a:pPr marL="182563" lvl="1" indent="-1825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kemasan</a:t>
          </a:r>
          <a:endParaRPr lang="id-ID" sz="1200" kern="1200" dirty="0" smtClean="0">
            <a:latin typeface="Arial" pitchFamily="34" charset="0"/>
            <a:cs typeface="Arial" pitchFamily="34" charset="0"/>
          </a:endParaRPr>
        </a:p>
      </dsp:txBody>
      <dsp:txXfrm>
        <a:off x="2205420" y="1138488"/>
        <a:ext cx="1437535" cy="1264909"/>
      </dsp:txXfrm>
    </dsp:sp>
    <dsp:sp modelId="{E317E6F9-BECF-4179-9538-D839B88861A9}">
      <dsp:nvSpPr>
        <dsp:cNvPr id="0" name=""/>
        <dsp:cNvSpPr/>
      </dsp:nvSpPr>
      <dsp:spPr>
        <a:xfrm>
          <a:off x="2181718" y="2543140"/>
          <a:ext cx="1484939" cy="956334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Misalnya</a:t>
          </a:r>
          <a:r>
            <a:rPr lang="en-US" sz="1000" kern="1200" dirty="0" smtClean="0"/>
            <a:t>: Hotel Asia Solo, </a:t>
          </a:r>
          <a:r>
            <a:rPr lang="en-US" sz="1000" kern="1200" dirty="0" err="1" smtClean="0"/>
            <a:t>menawarhan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aktual</a:t>
          </a:r>
          <a:r>
            <a:rPr lang="en-US" sz="1000" kern="1200" dirty="0" smtClean="0"/>
            <a:t> yang </a:t>
          </a:r>
          <a:r>
            <a:rPr lang="en-US" sz="1000" kern="1200" dirty="0" err="1" smtClean="0"/>
            <a:t>berupa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berbagai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tipe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kamar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berbagai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fasilitas</a:t>
          </a:r>
          <a:r>
            <a:rPr lang="en-US" sz="1000" kern="1200" dirty="0" smtClean="0"/>
            <a:t> yang </a:t>
          </a:r>
          <a:r>
            <a:rPr lang="en-US" sz="1000" kern="1200" dirty="0" err="1" smtClean="0"/>
            <a:t>berbeda</a:t>
          </a:r>
          <a:endParaRPr lang="id-ID" sz="1000" kern="1200" dirty="0" smtClean="0"/>
        </a:p>
      </dsp:txBody>
      <dsp:txXfrm>
        <a:off x="2209728" y="2571150"/>
        <a:ext cx="1428919" cy="900314"/>
      </dsp:txXfrm>
    </dsp:sp>
    <dsp:sp modelId="{348A7FFF-9718-4EC4-A8AA-8CDF2653E460}">
      <dsp:nvSpPr>
        <dsp:cNvPr id="0" name=""/>
        <dsp:cNvSpPr/>
      </dsp:nvSpPr>
      <dsp:spPr>
        <a:xfrm>
          <a:off x="3991488" y="0"/>
          <a:ext cx="1856174" cy="366238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itchFamily="34" charset="0"/>
              <a:cs typeface="Arial" pitchFamily="34" charset="0"/>
            </a:rPr>
            <a:t>PRODUK NILAI TAMBAH</a:t>
          </a:r>
          <a:endParaRPr lang="en-US" sz="1400" kern="1200" dirty="0">
            <a:latin typeface="Arial" pitchFamily="34" charset="0"/>
            <a:cs typeface="Arial" pitchFamily="34" charset="0"/>
          </a:endParaRPr>
        </a:p>
      </dsp:txBody>
      <dsp:txXfrm>
        <a:off x="3991488" y="0"/>
        <a:ext cx="1856174" cy="1098714"/>
      </dsp:txXfrm>
    </dsp:sp>
    <dsp:sp modelId="{4161A190-E524-4232-89BB-4766E605DC15}">
      <dsp:nvSpPr>
        <dsp:cNvPr id="0" name=""/>
        <dsp:cNvSpPr/>
      </dsp:nvSpPr>
      <dsp:spPr>
        <a:xfrm>
          <a:off x="4169680" y="1109783"/>
          <a:ext cx="1484939" cy="1254021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Selain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inti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aktual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masih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ditambahkan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400" kern="1200" dirty="0" err="1" smtClean="0">
              <a:latin typeface="Arial" pitchFamily="34" charset="0"/>
              <a:cs typeface="Arial" pitchFamily="34" charset="0"/>
            </a:rPr>
            <a:t>tambahan</a:t>
          </a:r>
          <a:endParaRPr lang="id-ID" sz="1400" kern="1200" dirty="0" smtClean="0">
            <a:latin typeface="Arial" pitchFamily="34" charset="0"/>
            <a:cs typeface="Arial" pitchFamily="34" charset="0"/>
          </a:endParaRPr>
        </a:p>
      </dsp:txBody>
      <dsp:txXfrm>
        <a:off x="4206409" y="1146512"/>
        <a:ext cx="1411481" cy="1180563"/>
      </dsp:txXfrm>
    </dsp:sp>
    <dsp:sp modelId="{3CC53956-8A88-42B3-B04B-DEF6E62A4789}">
      <dsp:nvSpPr>
        <dsp:cNvPr id="0" name=""/>
        <dsp:cNvSpPr/>
      </dsp:nvSpPr>
      <dsp:spPr>
        <a:xfrm>
          <a:off x="4169680" y="2515572"/>
          <a:ext cx="1484939" cy="98034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Misalnya</a:t>
          </a:r>
          <a:r>
            <a:rPr lang="en-US" sz="1000" kern="1200" dirty="0" smtClean="0"/>
            <a:t>: Hotel Asia </a:t>
          </a:r>
          <a:r>
            <a:rPr lang="en-US" sz="1000" kern="1200" dirty="0" err="1" smtClean="0"/>
            <a:t>dengan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penawaran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inti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dan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produk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aktual</a:t>
          </a:r>
          <a:r>
            <a:rPr lang="en-US" sz="1000" kern="1200" dirty="0" smtClean="0"/>
            <a:t>, </a:t>
          </a:r>
          <a:r>
            <a:rPr lang="en-US" sz="1000" kern="1200" dirty="0" err="1" smtClean="0"/>
            <a:t>masih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menawarkan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paket-paket</a:t>
          </a:r>
          <a:r>
            <a:rPr lang="en-US" sz="1000" kern="1200" dirty="0" smtClean="0"/>
            <a:t> </a:t>
          </a:r>
          <a:r>
            <a:rPr lang="en-US" sz="1000" kern="1200" dirty="0" err="1" smtClean="0"/>
            <a:t>wisata</a:t>
          </a:r>
          <a:endParaRPr lang="en-US" sz="1000" kern="1200" dirty="0"/>
        </a:p>
      </dsp:txBody>
      <dsp:txXfrm>
        <a:off x="4198393" y="2544285"/>
        <a:ext cx="1427513" cy="9229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027B6-822C-4D1B-A665-D4642F3AD1F3}">
      <dsp:nvSpPr>
        <dsp:cNvPr id="0" name=""/>
        <dsp:cNvSpPr/>
      </dsp:nvSpPr>
      <dsp:spPr>
        <a:xfrm>
          <a:off x="527996" y="0"/>
          <a:ext cx="5983962" cy="1361692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38A58-D696-4929-A1FA-0303278B15D6}">
      <dsp:nvSpPr>
        <dsp:cNvPr id="0" name=""/>
        <dsp:cNvSpPr/>
      </dsp:nvSpPr>
      <dsp:spPr>
        <a:xfrm>
          <a:off x="3753" y="408507"/>
          <a:ext cx="1094192" cy="54467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ATRIBUT PRODUK	</a:t>
          </a:r>
          <a:endParaRPr lang="id-ID" sz="1600" kern="1200" dirty="0"/>
        </a:p>
      </dsp:txBody>
      <dsp:txXfrm>
        <a:off x="30342" y="435096"/>
        <a:ext cx="1041014" cy="491498"/>
      </dsp:txXfrm>
    </dsp:sp>
    <dsp:sp modelId="{5C060EC5-8D99-4486-99B2-70B61F01E93D}">
      <dsp:nvSpPr>
        <dsp:cNvPr id="0" name=""/>
        <dsp:cNvSpPr/>
      </dsp:nvSpPr>
      <dsp:spPr>
        <a:xfrm>
          <a:off x="1257101" y="408507"/>
          <a:ext cx="1344248" cy="544676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PEMBERIAN MERK</a:t>
          </a:r>
          <a:endParaRPr lang="id-ID" sz="1600" kern="1200" dirty="0"/>
        </a:p>
      </dsp:txBody>
      <dsp:txXfrm>
        <a:off x="1283690" y="435096"/>
        <a:ext cx="1291070" cy="491498"/>
      </dsp:txXfrm>
    </dsp:sp>
    <dsp:sp modelId="{4659B9E8-B70A-4876-A4BA-15670ECD78BD}">
      <dsp:nvSpPr>
        <dsp:cNvPr id="0" name=""/>
        <dsp:cNvSpPr/>
      </dsp:nvSpPr>
      <dsp:spPr>
        <a:xfrm>
          <a:off x="2760504" y="408507"/>
          <a:ext cx="1528739" cy="544676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PENGEMASAN</a:t>
          </a:r>
          <a:endParaRPr lang="id-ID" sz="1600" kern="1200" dirty="0"/>
        </a:p>
      </dsp:txBody>
      <dsp:txXfrm>
        <a:off x="2787093" y="435096"/>
        <a:ext cx="1475561" cy="491498"/>
      </dsp:txXfrm>
    </dsp:sp>
    <dsp:sp modelId="{B2CEAA67-A84E-4CC9-ABB1-1CF4F7202656}">
      <dsp:nvSpPr>
        <dsp:cNvPr id="0" name=""/>
        <dsp:cNvSpPr/>
      </dsp:nvSpPr>
      <dsp:spPr>
        <a:xfrm>
          <a:off x="4448399" y="408507"/>
          <a:ext cx="1149886" cy="544676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PENETAPAN LABEL</a:t>
          </a:r>
          <a:endParaRPr lang="id-ID" sz="1600" kern="1200" dirty="0"/>
        </a:p>
      </dsp:txBody>
      <dsp:txXfrm>
        <a:off x="4474988" y="435096"/>
        <a:ext cx="1096708" cy="491498"/>
      </dsp:txXfrm>
    </dsp:sp>
    <dsp:sp modelId="{4CD9C373-5EA7-4D20-8FC8-4EE27357540C}">
      <dsp:nvSpPr>
        <dsp:cNvPr id="0" name=""/>
        <dsp:cNvSpPr/>
      </dsp:nvSpPr>
      <dsp:spPr>
        <a:xfrm>
          <a:off x="5757441" y="408507"/>
          <a:ext cx="1278760" cy="54467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JASA PENDUKUNG PRODUK</a:t>
          </a:r>
          <a:endParaRPr lang="id-ID" sz="1400" kern="1200" dirty="0"/>
        </a:p>
      </dsp:txBody>
      <dsp:txXfrm>
        <a:off x="5784030" y="435096"/>
        <a:ext cx="1225582" cy="491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09A23-550C-45C9-85F7-A2291EE9FD98}">
      <dsp:nvSpPr>
        <dsp:cNvPr id="0" name=""/>
        <dsp:cNvSpPr/>
      </dsp:nvSpPr>
      <dsp:spPr>
        <a:xfrm>
          <a:off x="4124" y="-54401"/>
          <a:ext cx="1440122" cy="283772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ARIBUT PRODUK</a:t>
          </a:r>
          <a:endParaRPr lang="id-ID" sz="1400" kern="1200" dirty="0"/>
        </a:p>
      </dsp:txBody>
      <dsp:txXfrm rot="16200000">
        <a:off x="-1015328" y="965051"/>
        <a:ext cx="2326931" cy="288024"/>
      </dsp:txXfrm>
    </dsp:sp>
    <dsp:sp modelId="{5AD16CCE-4C92-4B13-87CF-758098D02E76}">
      <dsp:nvSpPr>
        <dsp:cNvPr id="0" name=""/>
        <dsp:cNvSpPr/>
      </dsp:nvSpPr>
      <dsp:spPr>
        <a:xfrm>
          <a:off x="292149" y="-54401"/>
          <a:ext cx="1072891" cy="28377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FF00"/>
              </a:solidFill>
            </a:rPr>
            <a:t>Kualitas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Produk</a:t>
          </a:r>
          <a:r>
            <a:rPr lang="en-US" sz="1400" kern="1200" dirty="0" smtClean="0">
              <a:solidFill>
                <a:srgbClr val="FFFF00"/>
              </a:solidFill>
            </a:rPr>
            <a:t> (Product Quality),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Fitur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00B0F0"/>
              </a:solidFill>
            </a:rPr>
            <a:t>Rancangan</a:t>
          </a:r>
          <a:r>
            <a:rPr lang="en-US" sz="1400" kern="1200" dirty="0" smtClean="0">
              <a:solidFill>
                <a:srgbClr val="00B0F0"/>
              </a:solidFill>
            </a:rPr>
            <a:t> </a:t>
          </a:r>
          <a:r>
            <a:rPr lang="en-US" sz="1400" kern="1200" dirty="0" err="1" smtClean="0">
              <a:solidFill>
                <a:srgbClr val="00B0F0"/>
              </a:solidFill>
            </a:rPr>
            <a:t>Produk</a:t>
          </a:r>
          <a:endParaRPr lang="id-ID" sz="1400" kern="1200" dirty="0">
            <a:solidFill>
              <a:srgbClr val="00B0F0"/>
            </a:solidFill>
          </a:endParaRPr>
        </a:p>
      </dsp:txBody>
      <dsp:txXfrm>
        <a:off x="292149" y="-54401"/>
        <a:ext cx="1072891" cy="2837721"/>
      </dsp:txXfrm>
    </dsp:sp>
    <dsp:sp modelId="{FA1CDFF2-774D-4B2D-A448-0000BDF893AE}">
      <dsp:nvSpPr>
        <dsp:cNvPr id="0" name=""/>
        <dsp:cNvSpPr/>
      </dsp:nvSpPr>
      <dsp:spPr>
        <a:xfrm>
          <a:off x="1494651" y="-54401"/>
          <a:ext cx="1440122" cy="2837721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PEMBERIAN MERK</a:t>
          </a:r>
          <a:endParaRPr lang="id-ID" sz="1400" kern="1200" dirty="0"/>
        </a:p>
      </dsp:txBody>
      <dsp:txXfrm rot="16200000">
        <a:off x="475198" y="965051"/>
        <a:ext cx="2326931" cy="288024"/>
      </dsp:txXfrm>
    </dsp:sp>
    <dsp:sp modelId="{93FE1E8B-B1DB-41DB-9470-DCCEFD067E87}">
      <dsp:nvSpPr>
        <dsp:cNvPr id="0" name=""/>
        <dsp:cNvSpPr/>
      </dsp:nvSpPr>
      <dsp:spPr>
        <a:xfrm rot="5400000">
          <a:off x="1374942" y="1318210"/>
          <a:ext cx="253820" cy="216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DE16C-DAE0-4AB9-BAE0-2CA96F258412}">
      <dsp:nvSpPr>
        <dsp:cNvPr id="0" name=""/>
        <dsp:cNvSpPr/>
      </dsp:nvSpPr>
      <dsp:spPr>
        <a:xfrm>
          <a:off x="1782676" y="-54401"/>
          <a:ext cx="1072891" cy="28377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Ekuitas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Merek</a:t>
          </a:r>
          <a:r>
            <a:rPr lang="en-US" sz="1400" kern="1200" dirty="0" smtClean="0"/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FF00"/>
              </a:solidFill>
            </a:rPr>
            <a:t>Pemilihan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Merek</a:t>
          </a:r>
          <a:r>
            <a:rPr lang="en-US" sz="1400" kern="1200" dirty="0" smtClean="0">
              <a:solidFill>
                <a:srgbClr val="FFFF00"/>
              </a:solidFill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Sponsor </a:t>
          </a:r>
          <a:r>
            <a:rPr lang="en-US" sz="1400" kern="1200" dirty="0" err="1" smtClean="0"/>
            <a:t>Merek</a:t>
          </a:r>
          <a:r>
            <a:rPr lang="en-US" sz="1400" kern="1200" dirty="0" smtClean="0"/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0000"/>
              </a:solidFill>
            </a:rPr>
            <a:t>Strategi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>
              <a:solidFill>
                <a:srgbClr val="FF0000"/>
              </a:solidFill>
            </a:rPr>
            <a:t>merek</a:t>
          </a:r>
          <a:endParaRPr lang="en-US" sz="1400" kern="1200" dirty="0" smtClean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/>
        </a:p>
      </dsp:txBody>
      <dsp:txXfrm>
        <a:off x="1782676" y="-54401"/>
        <a:ext cx="1072891" cy="2837721"/>
      </dsp:txXfrm>
    </dsp:sp>
    <dsp:sp modelId="{B5591943-6EC2-4C6D-8C97-7684C84FC23F}">
      <dsp:nvSpPr>
        <dsp:cNvPr id="0" name=""/>
        <dsp:cNvSpPr/>
      </dsp:nvSpPr>
      <dsp:spPr>
        <a:xfrm>
          <a:off x="2985178" y="-54401"/>
          <a:ext cx="1440122" cy="2837721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PENGEMASAN</a:t>
          </a:r>
          <a:endParaRPr lang="id-ID" sz="1400" kern="1200" dirty="0"/>
        </a:p>
      </dsp:txBody>
      <dsp:txXfrm rot="16200000">
        <a:off x="1965725" y="965051"/>
        <a:ext cx="2326931" cy="288024"/>
      </dsp:txXfrm>
    </dsp:sp>
    <dsp:sp modelId="{97202F21-8135-48B0-B86E-9A146276B461}">
      <dsp:nvSpPr>
        <dsp:cNvPr id="0" name=""/>
        <dsp:cNvSpPr/>
      </dsp:nvSpPr>
      <dsp:spPr>
        <a:xfrm rot="5400000">
          <a:off x="2865468" y="1318210"/>
          <a:ext cx="253820" cy="216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7C707-27B2-4927-BAE4-1B71C0AA27F8}">
      <dsp:nvSpPr>
        <dsp:cNvPr id="0" name=""/>
        <dsp:cNvSpPr/>
      </dsp:nvSpPr>
      <dsp:spPr>
        <a:xfrm>
          <a:off x="3273203" y="-54401"/>
          <a:ext cx="1072891" cy="28377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Meliputi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kegiatan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merancang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membuat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wadah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pembungkus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suatu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FFFF00"/>
              </a:solidFill>
            </a:rPr>
            <a:t>Kemasan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bisa</a:t>
          </a:r>
          <a:r>
            <a:rPr lang="en-US" sz="1400" kern="1200" dirty="0" smtClean="0">
              <a:solidFill>
                <a:srgbClr val="FFFF00"/>
              </a:solidFill>
            </a:rPr>
            <a:t>  </a:t>
          </a:r>
          <a:r>
            <a:rPr lang="en-US" sz="1400" kern="1200" dirty="0" err="1" smtClean="0">
              <a:solidFill>
                <a:srgbClr val="FFFF00"/>
              </a:solidFill>
            </a:rPr>
            <a:t>berupa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wadah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utama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dan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kemasan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sekunder</a:t>
          </a:r>
          <a:endParaRPr lang="id-ID" sz="1400" kern="1200" dirty="0">
            <a:solidFill>
              <a:srgbClr val="FFFF00"/>
            </a:solidFill>
          </a:endParaRPr>
        </a:p>
      </dsp:txBody>
      <dsp:txXfrm>
        <a:off x="3273203" y="-54401"/>
        <a:ext cx="1072891" cy="2837721"/>
      </dsp:txXfrm>
    </dsp:sp>
    <dsp:sp modelId="{1FB9DE41-B75D-408C-8197-260F9A070AF9}">
      <dsp:nvSpPr>
        <dsp:cNvPr id="0" name=""/>
        <dsp:cNvSpPr/>
      </dsp:nvSpPr>
      <dsp:spPr>
        <a:xfrm>
          <a:off x="4475705" y="-54401"/>
          <a:ext cx="1440122" cy="2837721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PEMBERIAN LABEL</a:t>
          </a:r>
          <a:endParaRPr lang="id-ID" sz="1400" kern="1200" dirty="0"/>
        </a:p>
      </dsp:txBody>
      <dsp:txXfrm rot="16200000">
        <a:off x="3456252" y="965051"/>
        <a:ext cx="2326931" cy="288024"/>
      </dsp:txXfrm>
    </dsp:sp>
    <dsp:sp modelId="{16169DDC-D8D1-448F-BEFE-1C6FA96974FA}">
      <dsp:nvSpPr>
        <dsp:cNvPr id="0" name=""/>
        <dsp:cNvSpPr/>
      </dsp:nvSpPr>
      <dsp:spPr>
        <a:xfrm rot="5400000">
          <a:off x="4355995" y="1318210"/>
          <a:ext cx="253820" cy="216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66E97-61BF-4E4F-998E-A4AB512392D6}">
      <dsp:nvSpPr>
        <dsp:cNvPr id="0" name=""/>
        <dsp:cNvSpPr/>
      </dsp:nvSpPr>
      <dsp:spPr>
        <a:xfrm>
          <a:off x="4763730" y="-54401"/>
          <a:ext cx="1072891" cy="28377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Fungsi</a:t>
          </a:r>
          <a:r>
            <a:rPr lang="en-US" sz="1400" kern="1200" dirty="0" smtClean="0"/>
            <a:t> label </a:t>
          </a:r>
          <a:r>
            <a:rPr lang="en-US" sz="1400" kern="1200" dirty="0" err="1" smtClean="0"/>
            <a:t>untuk</a:t>
          </a:r>
          <a:r>
            <a:rPr lang="en-US" sz="1400" kern="1200" dirty="0" smtClean="0"/>
            <a:t>: </a:t>
          </a:r>
          <a:r>
            <a:rPr lang="en-US" sz="1400" kern="1200" dirty="0" err="1" smtClean="0">
              <a:solidFill>
                <a:srgbClr val="FFFF00"/>
              </a:solidFill>
            </a:rPr>
            <a:t>mengidentifikasi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produk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atau</a:t>
          </a:r>
          <a:r>
            <a:rPr lang="en-US" sz="1400" kern="1200" dirty="0" smtClean="0">
              <a:solidFill>
                <a:srgbClr val="FFFF00"/>
              </a:solidFill>
            </a:rPr>
            <a:t> </a:t>
          </a:r>
          <a:r>
            <a:rPr lang="en-US" sz="1400" kern="1200" dirty="0" err="1" smtClean="0">
              <a:solidFill>
                <a:srgbClr val="FFFF00"/>
              </a:solidFill>
            </a:rPr>
            <a:t>merek</a:t>
          </a:r>
          <a:r>
            <a:rPr lang="en-US" sz="1400" kern="1200" dirty="0" smtClean="0">
              <a:solidFill>
                <a:srgbClr val="FFFF00"/>
              </a:solidFill>
            </a:rPr>
            <a:t>, </a:t>
          </a:r>
          <a:r>
            <a:rPr lang="en-US" sz="1400" kern="1200" dirty="0" err="1" smtClean="0"/>
            <a:t>menggambarkan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mengenai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produk</a:t>
          </a:r>
          <a:r>
            <a:rPr lang="en-US" sz="1400" kern="1200" dirty="0" smtClean="0"/>
            <a:t>,  </a:t>
          </a:r>
          <a:r>
            <a:rPr lang="en-US" sz="1400" kern="1200" dirty="0" err="1" smtClean="0">
              <a:solidFill>
                <a:srgbClr val="FF0000"/>
              </a:solidFill>
            </a:rPr>
            <a:t>mempromosikan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>
              <a:solidFill>
                <a:srgbClr val="FF0000"/>
              </a:solidFill>
            </a:rPr>
            <a:t>produk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>
              <a:solidFill>
                <a:srgbClr val="FF0000"/>
              </a:solidFill>
            </a:rPr>
            <a:t>melalui</a:t>
          </a:r>
          <a:r>
            <a:rPr lang="en-US" sz="14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>
              <a:solidFill>
                <a:srgbClr val="FF0000"/>
              </a:solidFill>
            </a:rPr>
            <a:t>gambarnya</a:t>
          </a:r>
          <a:endParaRPr lang="id-ID" sz="1400" kern="1200" dirty="0">
            <a:solidFill>
              <a:srgbClr val="FF0000"/>
            </a:solidFill>
          </a:endParaRPr>
        </a:p>
      </dsp:txBody>
      <dsp:txXfrm>
        <a:off x="4763730" y="-54401"/>
        <a:ext cx="1072891" cy="2837721"/>
      </dsp:txXfrm>
    </dsp:sp>
    <dsp:sp modelId="{B46CCCCF-C330-4151-81B6-FCFCA1227913}">
      <dsp:nvSpPr>
        <dsp:cNvPr id="0" name=""/>
        <dsp:cNvSpPr/>
      </dsp:nvSpPr>
      <dsp:spPr>
        <a:xfrm>
          <a:off x="5966232" y="-54401"/>
          <a:ext cx="1440122" cy="2837721"/>
        </a:xfrm>
        <a:prstGeom prst="roundRect">
          <a:avLst>
            <a:gd name="adj" fmla="val 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JASA PENDUKUNG PRODUK</a:t>
          </a:r>
          <a:endParaRPr lang="id-ID" sz="1400" kern="1200" dirty="0"/>
        </a:p>
      </dsp:txBody>
      <dsp:txXfrm rot="16200000">
        <a:off x="4946779" y="965051"/>
        <a:ext cx="2326931" cy="288024"/>
      </dsp:txXfrm>
    </dsp:sp>
    <dsp:sp modelId="{CA4B9E15-0833-4AE8-8E65-DD7DD7F4CE14}">
      <dsp:nvSpPr>
        <dsp:cNvPr id="0" name=""/>
        <dsp:cNvSpPr/>
      </dsp:nvSpPr>
      <dsp:spPr>
        <a:xfrm rot="5400000">
          <a:off x="5846522" y="1318210"/>
          <a:ext cx="253820" cy="216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1C6AE-E1D8-4A28-8CC7-90601DE391E6}">
      <dsp:nvSpPr>
        <dsp:cNvPr id="0" name=""/>
        <dsp:cNvSpPr/>
      </dsp:nvSpPr>
      <dsp:spPr>
        <a:xfrm>
          <a:off x="6254256" y="-54401"/>
          <a:ext cx="1072891" cy="28377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itchFamily="34" charset="0"/>
              <a:cs typeface="Arial" pitchFamily="34" charset="0"/>
            </a:rPr>
            <a:t>Perusahaan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harus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meranang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produk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jasa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pendukungnya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untuk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memenuhi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kkebutuhan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pelanggan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secara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menguntungkan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. 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Misalnya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: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jasa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pengiriman</a:t>
          </a:r>
          <a:r>
            <a:rPr lang="en-US" sz="12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200" kern="1200" dirty="0" err="1" smtClean="0">
              <a:latin typeface="Arial" pitchFamily="34" charset="0"/>
              <a:cs typeface="Arial" pitchFamily="34" charset="0"/>
            </a:rPr>
            <a:t>produk</a:t>
          </a:r>
          <a:endParaRPr lang="id-ID" sz="1200" kern="1200" dirty="0">
            <a:latin typeface="Arial" pitchFamily="34" charset="0"/>
            <a:cs typeface="Arial" pitchFamily="34" charset="0"/>
          </a:endParaRPr>
        </a:p>
      </dsp:txBody>
      <dsp:txXfrm>
        <a:off x="6254256" y="-54401"/>
        <a:ext cx="1072891" cy="2837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48CA-7A78-4CA5-8127-F13DACBCD8CF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3AB0E-9523-48A9-9B2D-E3D4E50ED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18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933B-E641-42BF-AB35-1B884C5EC7BA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91181-C9E9-4F0C-8B72-B3C9A0E2E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B2C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9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6017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3177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728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878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2197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66048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2804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037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2541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6990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25868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1299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3058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2561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743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00394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5977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57125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67779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1429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06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27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91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703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6B08-E91C-450E-A978-52A3E9C0B79E}" type="slidenum">
              <a:rPr lang="en-ID" smtClean="0">
                <a:solidFill>
                  <a:prstClr val="black"/>
                </a:solidFill>
              </a:rPr>
              <a:pPr/>
              <a:t>15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3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6B08-E91C-450E-A978-52A3E9C0B79E}" type="slidenum">
              <a:rPr lang="en-ID" smtClean="0">
                <a:solidFill>
                  <a:prstClr val="black"/>
                </a:solidFill>
              </a:rPr>
              <a:pPr/>
              <a:t>16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81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79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68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48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57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33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68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53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393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6B08-E91C-450E-A978-52A3E9C0B79E}" type="slidenum">
              <a:rPr lang="en-ID" smtClean="0">
                <a:solidFill>
                  <a:prstClr val="black"/>
                </a:solidFill>
              </a:rPr>
              <a:pPr/>
              <a:t>24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69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2169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93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17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614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9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5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85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454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55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7188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174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6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80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55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Marketing B2C: Product,</a:t>
            </a:r>
            <a:r>
              <a:rPr lang="en-US" sz="1000" baseline="0" dirty="0" smtClean="0"/>
              <a:t> Price, Promotion, Place, Service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126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5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4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308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753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7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598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50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605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828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6B08-E91C-450E-A978-52A3E9C0B79E}" type="slidenum">
              <a:rPr lang="en-ID" smtClean="0">
                <a:solidFill>
                  <a:prstClr val="black"/>
                </a:solidFill>
              </a:rPr>
              <a:pPr/>
              <a:t>65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408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896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4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652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74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194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20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449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17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3944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728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60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293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/>
              <a:t>Sales</a:t>
            </a:r>
            <a:r>
              <a:rPr lang="en-US" sz="1000" baseline="0" dirty="0" smtClean="0"/>
              <a:t> Strategy: Channel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, </a:t>
            </a:r>
            <a:r>
              <a:rPr lang="en-US" sz="1000" baseline="0" dirty="0" err="1" smtClean="0"/>
              <a:t>Promosi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Penjualan</a:t>
            </a:r>
            <a:r>
              <a:rPr lang="en-US" sz="1000" baseline="0" dirty="0" smtClean="0"/>
              <a:t>: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Toko</a:t>
            </a:r>
            <a:r>
              <a:rPr lang="en-US" sz="1000" baseline="0" dirty="0" smtClean="0"/>
              <a:t>, Benefit </a:t>
            </a:r>
            <a:r>
              <a:rPr lang="en-US" sz="1000" baseline="0" dirty="0" err="1" smtClean="0"/>
              <a:t>untuk</a:t>
            </a:r>
            <a:r>
              <a:rPr lang="en-US" sz="1000" baseline="0" dirty="0" smtClean="0"/>
              <a:t> </a:t>
            </a:r>
            <a:r>
              <a:rPr lang="en-US" sz="1000" baseline="0" dirty="0" err="1" smtClean="0"/>
              <a:t>Pelanggan</a:t>
            </a:r>
            <a:endParaRPr lang="en-US" sz="1000" baseline="0" dirty="0" smtClean="0"/>
          </a:p>
          <a:p>
            <a:r>
              <a:rPr lang="en-US" sz="1000" baseline="0" dirty="0" smtClean="0"/>
              <a:t>Product, Price, After Sales Service, </a:t>
            </a:r>
            <a:r>
              <a:rPr lang="en-US" sz="1000" baseline="0" dirty="0" err="1" smtClean="0"/>
              <a:t>Jaminan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3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4169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908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5968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6B08-E91C-450E-A978-52A3E9C0B79E}" type="slidenum">
              <a:rPr lang="en-ID" smtClean="0">
                <a:solidFill>
                  <a:prstClr val="black"/>
                </a:solidFill>
              </a:rPr>
              <a:pPr/>
              <a:t>81</a:t>
            </a:fld>
            <a:endParaRPr lang="en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2483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9268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009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501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Merawat</a:t>
            </a:r>
            <a:r>
              <a:rPr lang="en-US" sz="1000" dirty="0" smtClean="0"/>
              <a:t> </a:t>
            </a:r>
            <a:r>
              <a:rPr lang="en-US" sz="1000" dirty="0" err="1" smtClean="0"/>
              <a:t>interaksi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</a:t>
            </a:r>
            <a:r>
              <a:rPr lang="en-US" sz="1000" dirty="0" err="1" smtClean="0"/>
              <a:t>eksisting</a:t>
            </a:r>
            <a:r>
              <a:rPr lang="en-US" sz="1000" dirty="0" smtClean="0"/>
              <a:t> </a:t>
            </a:r>
            <a:r>
              <a:rPr lang="en-US" sz="1000" dirty="0" err="1" smtClean="0"/>
              <a:t>sehingga</a:t>
            </a:r>
            <a:r>
              <a:rPr lang="en-US" sz="1000" dirty="0" smtClean="0"/>
              <a:t> </a:t>
            </a:r>
            <a:r>
              <a:rPr lang="en-US" sz="1000" dirty="0" err="1" smtClean="0"/>
              <a:t>bisa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Promotor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Program-Program Service </a:t>
            </a:r>
            <a:r>
              <a:rPr lang="en-US" sz="1000" dirty="0" err="1" smtClean="0"/>
              <a:t>saat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Siswa</a:t>
            </a:r>
            <a:r>
              <a:rPr lang="en-US" sz="1000" dirty="0" smtClean="0"/>
              <a:t> LPK </a:t>
            </a:r>
            <a:r>
              <a:rPr lang="en-US" sz="1000" dirty="0" err="1" smtClean="0"/>
              <a:t>maupun</a:t>
            </a:r>
            <a:r>
              <a:rPr lang="en-US" sz="1000" dirty="0" smtClean="0"/>
              <a:t> </a:t>
            </a:r>
            <a:r>
              <a:rPr lang="en-US" sz="1000" dirty="0" err="1" smtClean="0"/>
              <a:t>setelah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smtClean="0"/>
              <a:t> Alumni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516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71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8770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89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78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2348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1045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1891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403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736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960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967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729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57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146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852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07432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8218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302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9747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856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87059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515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4850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11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109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873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7775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8966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270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54359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9737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05984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3621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2695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5277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err="1" smtClean="0"/>
              <a:t>Sudah</a:t>
            </a:r>
            <a:r>
              <a:rPr lang="en-US" sz="1000" dirty="0" smtClean="0"/>
              <a:t> Update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91181-C9E9-4F0C-8B72-B3C9A0E2E145}" type="slidenum">
              <a:rPr lang="en-US" smtClean="0">
                <a:solidFill>
                  <a:prstClr val="black"/>
                </a:solidFill>
              </a:rPr>
              <a:pPr/>
              <a:t>119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2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6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7093" y="9886"/>
            <a:ext cx="8229600" cy="9525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467148" y="4389748"/>
            <a:ext cx="375265" cy="358834"/>
          </a:xfrm>
          <a:prstGeom prst="rect">
            <a:avLst/>
          </a:prstGeom>
          <a:noFill/>
        </p:spPr>
        <p:txBody>
          <a:bodyPr wrap="none" lIns="81043" tIns="40522" rIns="81043" bIns="40522" rtlCol="0">
            <a:spAutoFit/>
          </a:bodyPr>
          <a:lstStyle/>
          <a:p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1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6-12-01 at 11.07.49 AM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958066" y="6"/>
            <a:ext cx="3185947" cy="3251273"/>
          </a:xfrm>
          <a:prstGeom prst="rect">
            <a:avLst/>
          </a:prstGeom>
        </p:spPr>
      </p:pic>
      <p:pic>
        <p:nvPicPr>
          <p:cNvPr id="12" name="Picture 11" descr="Screen Shot 2016-12-01 at 11.07.49 AM.png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7299" y="2741638"/>
            <a:ext cx="2876702" cy="2540538"/>
          </a:xfrm>
          <a:prstGeom prst="rect">
            <a:avLst/>
          </a:prstGeom>
        </p:spPr>
      </p:pic>
      <p:pic>
        <p:nvPicPr>
          <p:cNvPr id="13" name="Picture 12" descr="Screen Shot 2016-12-01 at 11.07.49 A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1178900"/>
            <a:ext cx="2651655" cy="45361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2996" y="2090517"/>
            <a:ext cx="5914716" cy="1106438"/>
          </a:xfrm>
          <a:prstGeom prst="rect">
            <a:avLst/>
          </a:prstGeom>
        </p:spPr>
        <p:txBody>
          <a:bodyPr wrap="square" lIns="79801" tIns="39900" rIns="79801" bIns="3990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n-US" sz="8333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age Italic"/>
                <a:cs typeface="Rage Italic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6853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5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0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1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6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692AF-0729-4BC4-B11C-1AD822C4F385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50DCF-58C3-4FB8-81CB-53C937674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76400" y="876300"/>
            <a:ext cx="7086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Eksplorasi</a:t>
            </a:r>
            <a:endParaRPr lang="en-US" sz="40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Strategi</a:t>
            </a:r>
            <a:r>
              <a:rPr lang="en-US" sz="40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Pertumbuhan</a:t>
            </a:r>
            <a:r>
              <a:rPr lang="en-US" sz="40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 Usaha</a:t>
            </a:r>
          </a:p>
          <a:p>
            <a:pPr algn="ctr"/>
            <a:r>
              <a:rPr lang="en-US" sz="4000" b="1" spc="300" dirty="0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Perusahaan </a:t>
            </a:r>
            <a:r>
              <a:rPr lang="en-US" sz="4000" b="1" spc="300" dirty="0" err="1" smtClean="0">
                <a:latin typeface="Roboto"/>
                <a:ea typeface="Segoe UI" panose="020B0502040204020203" pitchFamily="34" charset="0"/>
                <a:cs typeface="Segoe UI" panose="020B0502040204020203" pitchFamily="34" charset="0"/>
              </a:rPr>
              <a:t>Besar</a:t>
            </a:r>
            <a:endParaRPr lang="en-US" sz="40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200" b="1" spc="300" dirty="0" smtClean="0">
              <a:latin typeface="Roboto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1600" spc="300" dirty="0" smtClean="0">
                <a:latin typeface="Roboto"/>
                <a:ea typeface="Roboto Black" pitchFamily="2" charset="0"/>
                <a:cs typeface="Roboto black"/>
              </a:rPr>
              <a:t>-PROPOSED SERVICES-</a:t>
            </a:r>
            <a:endParaRPr lang="en-US" sz="1600" spc="300" dirty="0">
              <a:latin typeface="Roboto"/>
              <a:ea typeface="Roboto Black" pitchFamily="2" charset="0"/>
              <a:cs typeface="Roboto bl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215844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Modern-</a:t>
            </a:r>
            <a:r>
              <a:rPr lang="en-US" sz="1600" b="1" dirty="0" err="1" smtClean="0">
                <a:solidFill>
                  <a:srgbClr val="C00000"/>
                </a:solidFill>
              </a:rPr>
              <a:t>Besar</a:t>
            </a:r>
            <a:r>
              <a:rPr lang="en-US" sz="1600" b="1" dirty="0" smtClean="0">
                <a:solidFill>
                  <a:srgbClr val="C00000"/>
                </a:solidFill>
              </a:rPr>
              <a:t>-</a:t>
            </a:r>
            <a:r>
              <a:rPr lang="en-US" sz="1600" b="1" dirty="0" err="1" smtClean="0">
                <a:solidFill>
                  <a:srgbClr val="C00000"/>
                </a:solidFill>
              </a:rPr>
              <a:t>Mendunia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0"/>
            <a:ext cx="2590800" cy="689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0" y="5022357"/>
            <a:ext cx="2634710" cy="7255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40616"/>
            <a:ext cx="2817689" cy="7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VISUALISASI STRATEGI BISNIS DENGAN BALANCE SCORECARD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0308"/>
            <a:ext cx="7033739" cy="45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853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</a:rPr>
              <a:t>Mengeksplore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Pengembangan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Produk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Dengan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Prinsip</a:t>
            </a:r>
            <a:r>
              <a:rPr lang="en-US" dirty="0" smtClean="0">
                <a:solidFill>
                  <a:prstClr val="black"/>
                </a:solidFill>
              </a:rPr>
              <a:t> Quality-Cost-Delivery/Distribution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33093" y="1714500"/>
            <a:ext cx="1427967" cy="5386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PRODUK BARU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17939" y="2588011"/>
            <a:ext cx="1713736" cy="5386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KUALITAS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8191" y="2588013"/>
            <a:ext cx="1713736" cy="5386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BIAYA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38443" y="2588012"/>
            <a:ext cx="1713736" cy="5386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PENGIRIMAN/</a:t>
            </a:r>
          </a:p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DISTRIBUSI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7" idx="2"/>
            <a:endCxn id="16" idx="0"/>
          </p:cNvCxnSpPr>
          <p:nvPr/>
        </p:nvCxnSpPr>
        <p:spPr>
          <a:xfrm flipH="1">
            <a:off x="1314555" y="2253119"/>
            <a:ext cx="3232522" cy="3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57687" y="2588011"/>
            <a:ext cx="1713736" cy="5386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JENIS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  <a:endCxn id="12" idx="0"/>
          </p:cNvCxnSpPr>
          <p:nvPr/>
        </p:nvCxnSpPr>
        <p:spPr>
          <a:xfrm flipH="1">
            <a:off x="3474807" y="2253119"/>
            <a:ext cx="1072270" cy="334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13" idx="0"/>
          </p:cNvCxnSpPr>
          <p:nvPr/>
        </p:nvCxnSpPr>
        <p:spPr>
          <a:xfrm>
            <a:off x="4547077" y="2253119"/>
            <a:ext cx="1087982" cy="33489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4" idx="0"/>
          </p:cNvCxnSpPr>
          <p:nvPr/>
        </p:nvCxnSpPr>
        <p:spPr>
          <a:xfrm>
            <a:off x="4547077" y="2253119"/>
            <a:ext cx="3248234" cy="3348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687" y="3188375"/>
            <a:ext cx="21602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MEMPERBANYAK VARIASI DARI JASA LAUNDRY DENGAN MEMPERHATIKAN VALUE PROPOSITION YANG DITAWARKAN KEPADA PELANGGAN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17938" y="3188375"/>
            <a:ext cx="19032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PENERAPAN STANDAR PROSEDUR AGAR KUALITAS PRODUK TERJAGA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78190" y="3188374"/>
            <a:ext cx="20798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RISET DAN PENGEMBANGAN PRODUK AGAR BIAYA PRODUK BISA MINIMAL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38442" y="3184673"/>
            <a:ext cx="1953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PENGATURAN DISTRIBUSI AGAR PRODUK BISA TERKIRIM TEPAT WAKTU</a:t>
            </a:r>
          </a:p>
        </p:txBody>
      </p:sp>
    </p:spTree>
    <p:extLst>
      <p:ext uri="{BB962C8B-B14F-4D97-AF65-F5344CB8AC3E}">
        <p14:creationId xmlns:p14="http://schemas.microsoft.com/office/powerpoint/2010/main" val="19396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257300"/>
            <a:ext cx="1495284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1257300"/>
            <a:ext cx="2333484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Nilai</a:t>
            </a:r>
            <a:r>
              <a:rPr lang="en-US" sz="1400" dirty="0" smtClean="0"/>
              <a:t>/ 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1952484" y="1562100"/>
            <a:ext cx="44483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6920" y="1882794"/>
            <a:ext cx="2962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Value/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/>
              <a:t> </a:t>
            </a:r>
            <a:r>
              <a:rPr lang="en-US" sz="1400" dirty="0" smtClean="0"/>
              <a:t>Dari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/>
              <a:t>Dan </a:t>
            </a:r>
            <a:r>
              <a:rPr lang="en-US" sz="1400" dirty="0" err="1"/>
              <a:t>Spesifikasi</a:t>
            </a:r>
            <a:r>
              <a:rPr lang="en-US" sz="1400" dirty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684" y="1882794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Keunggulan</a:t>
            </a:r>
            <a:r>
              <a:rPr lang="en-US" sz="1400" dirty="0" smtClean="0"/>
              <a:t> Dan </a:t>
            </a:r>
            <a:r>
              <a:rPr lang="en-US" sz="1400" dirty="0" err="1" smtClean="0"/>
              <a:t>Spesifikasi</a:t>
            </a:r>
            <a:r>
              <a:rPr lang="en-US" sz="1400" dirty="0" smtClean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952484" y="2968088"/>
            <a:ext cx="5195751" cy="1945388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66232" y="3736083"/>
            <a:ext cx="3577993" cy="1156587"/>
          </a:xfrm>
          <a:prstGeom prst="ellipse">
            <a:avLst/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52117" y="4335809"/>
            <a:ext cx="1612199" cy="547078"/>
          </a:xfrm>
          <a:prstGeom prst="ellipse">
            <a:avLst/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4299" tIns="17149" rIns="34299" bIns="171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5187" y="4354321"/>
            <a:ext cx="1200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Core Benefit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1063" y="3772438"/>
            <a:ext cx="1348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Actual Benefit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9305" y="2968088"/>
            <a:ext cx="1835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46">
              <a:defRPr/>
            </a:pPr>
            <a:r>
              <a:rPr lang="en-US" sz="1400" b="1" dirty="0" smtClean="0">
                <a:solidFill>
                  <a:srgbClr val="000000"/>
                </a:solidFill>
              </a:rPr>
              <a:t>Value Added Benefit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168" y="2652252"/>
            <a:ext cx="402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Divisualiasiakan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kedalam</a:t>
            </a:r>
            <a:r>
              <a:rPr lang="en-US" sz="1400" b="1" dirty="0" smtClean="0">
                <a:solidFill>
                  <a:prstClr val="black"/>
                </a:solidFill>
              </a:rPr>
              <a:t> 3 Level of Product Benefit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5361994" y="3755880"/>
            <a:ext cx="466097" cy="112700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28091" y="4153164"/>
            <a:ext cx="101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Positioning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95426" y="3283548"/>
            <a:ext cx="128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Differentiation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067032" y="5054743"/>
            <a:ext cx="2075416" cy="47042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Nilai</a:t>
            </a:r>
            <a:r>
              <a:rPr lang="en-US" sz="1400" dirty="0"/>
              <a:t>/  </a:t>
            </a:r>
            <a:r>
              <a:rPr lang="en-US" sz="1400" dirty="0" err="1"/>
              <a:t>Manfaat</a:t>
            </a:r>
            <a:r>
              <a:rPr lang="en-US" sz="1400" dirty="0"/>
              <a:t> yang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didapat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endParaRPr lang="en-US" sz="1400" dirty="0"/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>
            <a:off x="3793949" y="5289954"/>
            <a:ext cx="12730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130120" y="5054743"/>
            <a:ext cx="1663829" cy="47042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 Level of Product Benefit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54958" y="3467100"/>
            <a:ext cx="1817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Note: </a:t>
            </a:r>
            <a:r>
              <a:rPr lang="en-US" sz="1200" dirty="0" err="1" smtClean="0"/>
              <a:t>Dibuat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Multisided Business Model Juga, </a:t>
            </a:r>
            <a:r>
              <a:rPr lang="en-US" sz="1200" dirty="0" err="1" smtClean="0"/>
              <a:t>Berarti</a:t>
            </a:r>
            <a:r>
              <a:rPr lang="en-US" sz="1200" dirty="0" smtClean="0"/>
              <a:t> Product </a:t>
            </a:r>
            <a:r>
              <a:rPr lang="en-US" sz="1200" dirty="0" err="1" smtClean="0"/>
              <a:t>Benefitnya</a:t>
            </a:r>
            <a:r>
              <a:rPr lang="en-US" sz="1200" dirty="0" smtClean="0"/>
              <a:t> </a:t>
            </a:r>
            <a:r>
              <a:rPr lang="en-US" sz="1200" dirty="0" err="1" smtClean="0"/>
              <a:t>Pisah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0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23017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</a:rPr>
              <a:t>Mengeksplore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Manusia</a:t>
            </a:r>
            <a:r>
              <a:rPr lang="en-US" dirty="0" smtClean="0">
                <a:solidFill>
                  <a:prstClr val="black"/>
                </a:solidFill>
              </a:rPr>
              <a:t> Dan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Mengubah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Tersebut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Menjadi</a:t>
            </a:r>
            <a:r>
              <a:rPr lang="en-US" dirty="0" smtClean="0">
                <a:solidFill>
                  <a:prstClr val="black"/>
                </a:solidFill>
              </a:rPr>
              <a:t> “Want”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8" y="1887675"/>
            <a:ext cx="79248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Pertama</a:t>
            </a:r>
            <a:r>
              <a:rPr lang="en-US" sz="1400" dirty="0"/>
              <a:t>,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menguraikan</a:t>
            </a:r>
            <a:r>
              <a:rPr lang="en-US" sz="1400" dirty="0"/>
              <a:t> </a:t>
            </a:r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mendasar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b="1" dirty="0" err="1"/>
              <a:t>kebutuhan</a:t>
            </a:r>
            <a:r>
              <a:rPr lang="en-US" sz="1400" b="1" dirty="0"/>
              <a:t> (needs)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b="1" dirty="0" err="1"/>
              <a:t>keinginan</a:t>
            </a:r>
            <a:r>
              <a:rPr lang="en-US" sz="1400" b="1" dirty="0"/>
              <a:t> (wants</a:t>
            </a:r>
            <a:r>
              <a:rPr lang="en-US" sz="1400" b="1" dirty="0" smtClean="0"/>
              <a:t>)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bertahan</a:t>
            </a:r>
            <a:r>
              <a:rPr lang="en-US" sz="1400" dirty="0"/>
              <a:t> </a:t>
            </a:r>
            <a:r>
              <a:rPr lang="en-US" sz="1400" dirty="0" err="1"/>
              <a:t>hidup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kesejahteraan</a:t>
            </a:r>
            <a:r>
              <a:rPr lang="en-US" sz="1400" dirty="0"/>
              <a:t>.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aspek</a:t>
            </a:r>
            <a:r>
              <a:rPr lang="en-US" sz="1400" dirty="0"/>
              <a:t> fundamental yang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dipenuhi</a:t>
            </a:r>
            <a:r>
              <a:rPr lang="en-US" sz="1400" dirty="0"/>
              <a:t>, </a:t>
            </a:r>
            <a:r>
              <a:rPr lang="en-US" sz="1400" dirty="0" err="1"/>
              <a:t>misalnya</a:t>
            </a:r>
            <a:r>
              <a:rPr lang="en-US" sz="1400" dirty="0"/>
              <a:t> rasa </a:t>
            </a:r>
            <a:r>
              <a:rPr lang="en-US" sz="1400" dirty="0" err="1"/>
              <a:t>lapar</a:t>
            </a:r>
            <a:r>
              <a:rPr lang="en-US" sz="1400" dirty="0"/>
              <a:t> yang </a:t>
            </a:r>
            <a:r>
              <a:rPr lang="en-US" sz="1400" dirty="0" err="1"/>
              <a:t>memunculkan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 err="1"/>
              <a:t>Keinginan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hasrat</a:t>
            </a:r>
            <a:r>
              <a:rPr lang="en-US" sz="1400" dirty="0"/>
              <a:t> yang </a:t>
            </a:r>
            <a:r>
              <a:rPr lang="en-US" sz="1400" dirty="0" err="1"/>
              <a:t>muncul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  <a:r>
              <a:rPr lang="en-US" sz="1400" dirty="0" err="1"/>
              <a:t>Keinginan</a:t>
            </a:r>
            <a:r>
              <a:rPr lang="en-US" sz="1400" dirty="0"/>
              <a:t> </a:t>
            </a:r>
            <a:r>
              <a:rPr lang="en-US" sz="1400" dirty="0" err="1"/>
              <a:t>merepresentasikan</a:t>
            </a:r>
            <a:r>
              <a:rPr lang="en-US" sz="1400" dirty="0"/>
              <a:t> “</a:t>
            </a:r>
            <a:r>
              <a:rPr lang="en-US" sz="1400" dirty="0" err="1"/>
              <a:t>bagaimana</a:t>
            </a:r>
            <a:r>
              <a:rPr lang="en-US" sz="1400" dirty="0"/>
              <a:t>” </a:t>
            </a:r>
            <a:r>
              <a:rPr lang="en-US" sz="1400" dirty="0" err="1"/>
              <a:t>dan</a:t>
            </a:r>
            <a:r>
              <a:rPr lang="en-US" sz="1400" dirty="0"/>
              <a:t> “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diinginkan</a:t>
            </a:r>
            <a:r>
              <a:rPr lang="en-US" sz="1400" dirty="0"/>
              <a:t>”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makanan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yang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idamkan</a:t>
            </a:r>
            <a:r>
              <a:rPr lang="en-US" sz="1400" dirty="0"/>
              <a:t>, </a:t>
            </a:r>
            <a:r>
              <a:rPr lang="en-US" sz="1400" dirty="0" err="1"/>
              <a:t>pengalaman</a:t>
            </a:r>
            <a:r>
              <a:rPr lang="en-US" sz="1400" dirty="0"/>
              <a:t> yang </a:t>
            </a:r>
            <a:r>
              <a:rPr lang="en-US" sz="1400" dirty="0" err="1"/>
              <a:t>kita</a:t>
            </a:r>
            <a:r>
              <a:rPr lang="en-US" sz="1400" dirty="0"/>
              <a:t> </a:t>
            </a:r>
            <a:r>
              <a:rPr lang="en-US" sz="1400" dirty="0" err="1"/>
              <a:t>cari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status yang </a:t>
            </a:r>
            <a:r>
              <a:rPr lang="en-US" sz="1400" dirty="0" err="1"/>
              <a:t>melekat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r>
              <a:rPr lang="en-US" sz="1400" dirty="0"/>
              <a:t> </a:t>
            </a:r>
            <a:r>
              <a:rPr lang="en-US" sz="1400" dirty="0" err="1"/>
              <a:t>restoran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Sederhananya</a:t>
            </a:r>
            <a:r>
              <a:rPr lang="en-US" sz="1400" dirty="0"/>
              <a:t>, </a:t>
            </a:r>
            <a:r>
              <a:rPr lang="en-US" sz="1400" b="1" dirty="0" err="1"/>
              <a:t>kebutuhan</a:t>
            </a:r>
            <a:r>
              <a:rPr lang="en-US" sz="1400" b="1" dirty="0"/>
              <a:t> </a:t>
            </a:r>
            <a:r>
              <a:rPr lang="en-US" sz="1400" b="1" dirty="0" err="1"/>
              <a:t>bersifat</a:t>
            </a:r>
            <a:r>
              <a:rPr lang="en-US" sz="1400" b="1" dirty="0"/>
              <a:t> universal</a:t>
            </a:r>
            <a:r>
              <a:rPr lang="en-US" sz="1400" dirty="0"/>
              <a:t>, </a:t>
            </a:r>
            <a:r>
              <a:rPr lang="en-US" sz="1400" dirty="0" err="1"/>
              <a:t>sedangkan</a:t>
            </a:r>
            <a:r>
              <a:rPr lang="en-US" sz="1400" dirty="0"/>
              <a:t> </a:t>
            </a:r>
            <a:r>
              <a:rPr lang="en-US" sz="1400" b="1" dirty="0" err="1"/>
              <a:t>keinginan</a:t>
            </a:r>
            <a:r>
              <a:rPr lang="en-US" sz="1400" b="1" dirty="0"/>
              <a:t> </a:t>
            </a:r>
            <a:r>
              <a:rPr lang="en-US" sz="1400" b="1" dirty="0" err="1"/>
              <a:t>sangat</a:t>
            </a:r>
            <a:r>
              <a:rPr lang="en-US" sz="1400" b="1" dirty="0"/>
              <a:t> personal</a:t>
            </a:r>
            <a:r>
              <a:rPr lang="en-US" sz="1400" dirty="0"/>
              <a:t>—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perbedaan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sangatlah</a:t>
            </a:r>
            <a:r>
              <a:rPr lang="en-US" sz="1400" dirty="0"/>
              <a:t> </a:t>
            </a:r>
            <a:r>
              <a:rPr lang="en-US" sz="1400" dirty="0" err="1"/>
              <a:t>krusial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fitur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yang </a:t>
            </a:r>
            <a:r>
              <a:rPr lang="en-US" sz="1400" dirty="0" err="1"/>
              <a:t>sekadar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, </a:t>
            </a:r>
            <a:r>
              <a:rPr lang="en-US" sz="1400" dirty="0" err="1"/>
              <a:t>pesan</a:t>
            </a:r>
            <a:r>
              <a:rPr lang="en-US" sz="1400" dirty="0"/>
              <a:t> yang </a:t>
            </a:r>
            <a:r>
              <a:rPr lang="en-US" sz="1400" dirty="0" err="1"/>
              <a:t>disampaikan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kali </a:t>
            </a:r>
            <a:r>
              <a:rPr lang="en-US" sz="1400" dirty="0" err="1"/>
              <a:t>terasa</a:t>
            </a:r>
            <a:r>
              <a:rPr lang="en-US" sz="1400" dirty="0"/>
              <a:t> </a:t>
            </a:r>
            <a:r>
              <a:rPr lang="en-US" sz="1400" dirty="0" err="1"/>
              <a:t>generik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kurang</a:t>
            </a:r>
            <a:r>
              <a:rPr lang="en-US" sz="1400" dirty="0"/>
              <a:t> </a:t>
            </a:r>
            <a:r>
              <a:rPr lang="en-US" sz="1400" dirty="0" err="1"/>
              <a:t>menggugah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menyentuh</a:t>
            </a:r>
            <a:r>
              <a:rPr lang="en-US" sz="1400" dirty="0"/>
              <a:t> </a:t>
            </a:r>
            <a:r>
              <a:rPr lang="en-US" sz="1400" b="1" dirty="0" err="1"/>
              <a:t>dorongan</a:t>
            </a:r>
            <a:r>
              <a:rPr lang="en-US" sz="1400" b="1" dirty="0"/>
              <a:t> </a:t>
            </a:r>
            <a:r>
              <a:rPr lang="en-US" sz="1400" b="1" dirty="0" err="1"/>
              <a:t>emosional</a:t>
            </a:r>
            <a:r>
              <a:rPr lang="en-US" sz="1400" dirty="0"/>
              <a:t> yang </a:t>
            </a:r>
            <a:r>
              <a:rPr lang="en-US" sz="1400" dirty="0" err="1"/>
              <a:t>melatarbelakangi</a:t>
            </a:r>
            <a:r>
              <a:rPr lang="en-US" sz="1400" dirty="0"/>
              <a:t> </a:t>
            </a:r>
            <a:r>
              <a:rPr lang="en-US" sz="1400" dirty="0" err="1"/>
              <a:t>keinginan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menciptakan</a:t>
            </a:r>
            <a:r>
              <a:rPr lang="en-US" sz="1400" dirty="0"/>
              <a:t> </a:t>
            </a:r>
            <a:r>
              <a:rPr lang="en-US" sz="1400" dirty="0" err="1"/>
              <a:t>penawaran</a:t>
            </a:r>
            <a:r>
              <a:rPr lang="en-US" sz="1400" dirty="0"/>
              <a:t> yang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dirty="0" err="1"/>
              <a:t>terjadinya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5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23017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</a:rPr>
              <a:t>Mengeksplore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Manusia</a:t>
            </a:r>
            <a:r>
              <a:rPr lang="en-US" dirty="0" smtClean="0">
                <a:solidFill>
                  <a:prstClr val="black"/>
                </a:solidFill>
              </a:rPr>
              <a:t> Dan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Mengubah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Tersebut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Menjadi</a:t>
            </a:r>
            <a:r>
              <a:rPr lang="en-US" dirty="0" smtClean="0">
                <a:solidFill>
                  <a:prstClr val="black"/>
                </a:solidFill>
              </a:rPr>
              <a:t> “Want”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8" y="1887675"/>
            <a:ext cx="79248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Salah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elemen</a:t>
            </a:r>
            <a:r>
              <a:rPr lang="en-US" sz="1400" dirty="0"/>
              <a:t> </a:t>
            </a:r>
            <a:r>
              <a:rPr lang="en-US" sz="1400" dirty="0" err="1"/>
              <a:t>kunci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b="1" dirty="0"/>
              <a:t>“</a:t>
            </a:r>
            <a:r>
              <a:rPr lang="en-US" sz="1400" b="1" dirty="0" err="1"/>
              <a:t>kebutuhan</a:t>
            </a:r>
            <a:r>
              <a:rPr lang="en-US" sz="1400" b="1" dirty="0"/>
              <a:t> (need)”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b="1" dirty="0"/>
              <a:t>“</a:t>
            </a:r>
            <a:r>
              <a:rPr lang="en-US" sz="1400" b="1" dirty="0" err="1"/>
              <a:t>keinginan</a:t>
            </a:r>
            <a:r>
              <a:rPr lang="en-US" sz="1400" b="1" dirty="0"/>
              <a:t> (want)”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b="1" dirty="0" err="1"/>
              <a:t>membingkai</a:t>
            </a:r>
            <a:r>
              <a:rPr lang="en-US" sz="1400" b="1" dirty="0"/>
              <a:t> </a:t>
            </a:r>
            <a:r>
              <a:rPr lang="en-US" sz="1400" b="1" dirty="0" err="1"/>
              <a:t>pesan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di </a:t>
            </a:r>
            <a:r>
              <a:rPr lang="en-US" sz="1400" dirty="0" err="1"/>
              <a:t>sini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menekankan</a:t>
            </a:r>
            <a:r>
              <a:rPr lang="en-US" sz="1400" dirty="0"/>
              <a:t> </a:t>
            </a:r>
            <a:r>
              <a:rPr lang="en-US" sz="1400" b="1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sekadar</a:t>
            </a:r>
            <a:r>
              <a:rPr lang="en-US" sz="1400" dirty="0"/>
              <a:t> </a:t>
            </a:r>
            <a:r>
              <a:rPr lang="en-US" sz="1400" b="1" dirty="0" err="1"/>
              <a:t>fitur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,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menyatakan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b="1" dirty="0"/>
              <a:t>“</a:t>
            </a:r>
            <a:r>
              <a:rPr lang="en-US" sz="1400" b="1" dirty="0" err="1"/>
              <a:t>penyimpanan</a:t>
            </a:r>
            <a:r>
              <a:rPr lang="en-US" sz="1400" b="1" dirty="0"/>
              <a:t> yang </a:t>
            </a:r>
            <a:r>
              <a:rPr lang="en-US" sz="1400" b="1" dirty="0" err="1"/>
              <a:t>aman</a:t>
            </a:r>
            <a:r>
              <a:rPr lang="en-US" sz="1400" b="1" dirty="0"/>
              <a:t>”</a:t>
            </a:r>
            <a:r>
              <a:rPr lang="en-US" sz="1400" dirty="0"/>
              <a:t>.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,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</a:t>
            </a:r>
            <a:r>
              <a:rPr lang="en-US" sz="1400" dirty="0" err="1"/>
              <a:t>keinginan</a:t>
            </a:r>
            <a:r>
              <a:rPr lang="en-US" sz="1400" dirty="0"/>
              <a:t> yang </a:t>
            </a:r>
            <a:r>
              <a:rPr lang="en-US" sz="1400" dirty="0" err="1"/>
              <a:t>mendasarinya</a:t>
            </a:r>
            <a:r>
              <a:rPr lang="en-US" sz="1400" dirty="0"/>
              <a:t>?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jadi</a:t>
            </a:r>
            <a:r>
              <a:rPr lang="en-US" sz="1400" dirty="0"/>
              <a:t> </a:t>
            </a:r>
            <a:r>
              <a:rPr lang="en-US" sz="1400" b="1" dirty="0" err="1"/>
              <a:t>ketenangan</a:t>
            </a:r>
            <a:r>
              <a:rPr lang="en-US" sz="1400" b="1" dirty="0"/>
              <a:t> </a:t>
            </a:r>
            <a:r>
              <a:rPr lang="en-US" sz="1400" b="1" dirty="0" err="1"/>
              <a:t>pikiran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berharga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aman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b="1" dirty="0" err="1"/>
              <a:t>kebebasan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bepergian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rasa </a:t>
            </a:r>
            <a:r>
              <a:rPr lang="en-US" sz="1400" dirty="0" err="1"/>
              <a:t>khawatir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milik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membingkai</a:t>
            </a:r>
            <a:r>
              <a:rPr lang="en-US" sz="1400" dirty="0"/>
              <a:t> </a:t>
            </a:r>
            <a:r>
              <a:rPr lang="en-US" sz="1400" dirty="0" err="1"/>
              <a:t>ulang</a:t>
            </a:r>
            <a:r>
              <a:rPr lang="en-US" sz="1400" dirty="0"/>
              <a:t> </a:t>
            </a:r>
            <a:r>
              <a:rPr lang="en-US" sz="1400" dirty="0" err="1"/>
              <a:t>pesan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menyentuh</a:t>
            </a:r>
            <a:r>
              <a:rPr lang="en-US" sz="1400" dirty="0"/>
              <a:t> </a:t>
            </a:r>
            <a:r>
              <a:rPr lang="en-US" sz="1400" dirty="0" err="1"/>
              <a:t>dorongan</a:t>
            </a:r>
            <a:r>
              <a:rPr lang="en-US" sz="1400" dirty="0"/>
              <a:t> </a:t>
            </a:r>
            <a:r>
              <a:rPr lang="en-US" sz="1400" dirty="0" err="1"/>
              <a:t>emosional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menciptakan</a:t>
            </a:r>
            <a:r>
              <a:rPr lang="en-US" sz="1400" dirty="0"/>
              <a:t> </a:t>
            </a:r>
            <a:r>
              <a:rPr lang="en-US" sz="1400" dirty="0" err="1"/>
              <a:t>narasi</a:t>
            </a:r>
            <a:r>
              <a:rPr lang="en-US" sz="1400" dirty="0"/>
              <a:t> yang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meyakinkan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Alih-alih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menonjolkan</a:t>
            </a:r>
            <a:r>
              <a:rPr lang="en-US" sz="1400" dirty="0"/>
              <a:t> </a:t>
            </a:r>
            <a:r>
              <a:rPr lang="en-US" sz="1400" dirty="0" err="1"/>
              <a:t>fitur</a:t>
            </a:r>
            <a:r>
              <a:rPr lang="en-US" sz="1400" dirty="0"/>
              <a:t> </a:t>
            </a:r>
            <a:r>
              <a:rPr lang="en-US" sz="1400" dirty="0" err="1"/>
              <a:t>keamanan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membicarakan</a:t>
            </a:r>
            <a:r>
              <a:rPr lang="en-US" sz="1400" dirty="0"/>
              <a:t> </a:t>
            </a:r>
            <a:r>
              <a:rPr lang="en-US" sz="1400" dirty="0" err="1"/>
              <a:t>bagaimana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b="1" dirty="0" err="1"/>
              <a:t>mengembalikan</a:t>
            </a:r>
            <a:r>
              <a:rPr lang="en-US" sz="1400" b="1" dirty="0"/>
              <a:t> </a:t>
            </a:r>
            <a:r>
              <a:rPr lang="en-US" sz="1400" b="1" dirty="0" err="1"/>
              <a:t>waktu</a:t>
            </a:r>
            <a:r>
              <a:rPr lang="en-US" sz="1400" b="1" dirty="0"/>
              <a:t> </a:t>
            </a:r>
            <a:r>
              <a:rPr lang="en-US" sz="1400" b="1" dirty="0" err="1"/>
              <a:t>mereka</a:t>
            </a:r>
            <a:r>
              <a:rPr lang="en-US" sz="1400" dirty="0"/>
              <a:t>, </a:t>
            </a:r>
            <a:r>
              <a:rPr lang="en-US" sz="1400" b="1" dirty="0" err="1"/>
              <a:t>mengurangi</a:t>
            </a:r>
            <a:r>
              <a:rPr lang="en-US" sz="1400" b="1" dirty="0"/>
              <a:t> </a:t>
            </a:r>
            <a:r>
              <a:rPr lang="en-US" sz="1400" b="1" dirty="0" err="1"/>
              <a:t>stres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b="1" dirty="0" err="1"/>
              <a:t>memberdayakan</a:t>
            </a:r>
            <a:r>
              <a:rPr lang="en-US" sz="1400" b="1" dirty="0"/>
              <a:t> </a:t>
            </a:r>
            <a:r>
              <a:rPr lang="en-US" sz="1400" b="1" dirty="0" err="1"/>
              <a:t>mereka</a:t>
            </a:r>
            <a:r>
              <a:rPr lang="en-US" sz="1400" b="1" dirty="0"/>
              <a:t>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menjalani</a:t>
            </a:r>
            <a:r>
              <a:rPr lang="en-US" sz="1400" b="1" dirty="0"/>
              <a:t> </a:t>
            </a:r>
            <a:r>
              <a:rPr lang="en-US" sz="1400" b="1" dirty="0" err="1"/>
              <a:t>hidup</a:t>
            </a:r>
            <a:r>
              <a:rPr lang="en-US" sz="1400" b="1" dirty="0"/>
              <a:t> </a:t>
            </a:r>
            <a:r>
              <a:rPr lang="en-US" sz="1400" b="1" dirty="0" err="1"/>
              <a:t>tanpa</a:t>
            </a:r>
            <a:r>
              <a:rPr lang="en-US" sz="1400" b="1" dirty="0"/>
              <a:t> </a:t>
            </a:r>
            <a:r>
              <a:rPr lang="en-US" sz="1400" b="1" dirty="0" err="1"/>
              <a:t>kekhawatiran</a:t>
            </a:r>
            <a:r>
              <a:rPr lang="en-US" sz="1400" dirty="0"/>
              <a:t>. </a:t>
            </a:r>
            <a:r>
              <a:rPr lang="en-US" sz="1400" dirty="0" err="1"/>
              <a:t>Inilah</a:t>
            </a:r>
            <a:r>
              <a:rPr lang="en-US" sz="1400" dirty="0"/>
              <a:t> </a:t>
            </a:r>
            <a:r>
              <a:rPr lang="en-US" sz="1400" dirty="0" err="1"/>
              <a:t>kekuatan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keinginan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54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23017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</a:rPr>
              <a:t>Mengeksplore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Manusia</a:t>
            </a:r>
            <a:r>
              <a:rPr lang="en-US" dirty="0" smtClean="0">
                <a:solidFill>
                  <a:prstClr val="black"/>
                </a:solidFill>
              </a:rPr>
              <a:t> Dan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Mengubah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Tersebut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Menjadi</a:t>
            </a:r>
            <a:r>
              <a:rPr lang="en-US" dirty="0" smtClean="0">
                <a:solidFill>
                  <a:prstClr val="black"/>
                </a:solidFill>
              </a:rPr>
              <a:t> “Want”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8" y="1790700"/>
            <a:ext cx="7924801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Setelah</a:t>
            </a:r>
            <a:r>
              <a:rPr lang="en-US" sz="1100" dirty="0"/>
              <a:t> </a:t>
            </a:r>
            <a:r>
              <a:rPr lang="en-US" sz="1100" dirty="0" err="1"/>
              <a:t>kita</a:t>
            </a:r>
            <a:r>
              <a:rPr lang="en-US" sz="1100" dirty="0"/>
              <a:t> </a:t>
            </a:r>
            <a:r>
              <a:rPr lang="en-US" sz="1100" dirty="0" err="1"/>
              <a:t>benar-benar</a:t>
            </a:r>
            <a:r>
              <a:rPr lang="en-US" sz="1100" dirty="0"/>
              <a:t> </a:t>
            </a:r>
            <a:r>
              <a:rPr lang="en-US" sz="1100" dirty="0" err="1"/>
              <a:t>memahami</a:t>
            </a:r>
            <a:r>
              <a:rPr lang="en-US" sz="1100" dirty="0"/>
              <a:t> </a:t>
            </a:r>
            <a:r>
              <a:rPr lang="en-US" sz="1100" dirty="0" err="1"/>
              <a:t>pentingnya</a:t>
            </a:r>
            <a:r>
              <a:rPr lang="en-US" sz="1100" dirty="0"/>
              <a:t> </a:t>
            </a:r>
            <a:r>
              <a:rPr lang="en-US" sz="1100" dirty="0" err="1"/>
              <a:t>mengubah</a:t>
            </a:r>
            <a:r>
              <a:rPr lang="en-US" sz="1100" dirty="0"/>
              <a:t> </a:t>
            </a:r>
            <a:r>
              <a:rPr lang="en-US" sz="1100" b="1" dirty="0" err="1"/>
              <a:t>kebutuhan</a:t>
            </a:r>
            <a:r>
              <a:rPr lang="en-US" sz="1100" b="1" dirty="0"/>
              <a:t> (needs)</a:t>
            </a:r>
            <a:r>
              <a:rPr lang="en-US" sz="1100" dirty="0"/>
              <a:t>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b="1" dirty="0" err="1"/>
              <a:t>keinginan</a:t>
            </a:r>
            <a:r>
              <a:rPr lang="en-US" sz="1100" b="1" dirty="0"/>
              <a:t> (wants)</a:t>
            </a:r>
            <a:r>
              <a:rPr lang="en-US" sz="1100" dirty="0"/>
              <a:t>, </a:t>
            </a:r>
            <a:r>
              <a:rPr lang="en-US" sz="1100" dirty="0" err="1"/>
              <a:t>berikut</a:t>
            </a:r>
            <a:r>
              <a:rPr lang="en-US" sz="1100" dirty="0"/>
              <a:t> </a:t>
            </a:r>
            <a:r>
              <a:rPr lang="en-US" sz="1100" dirty="0" err="1"/>
              <a:t>beberapa</a:t>
            </a:r>
            <a:r>
              <a:rPr lang="en-US" sz="1100" dirty="0"/>
              <a:t> </a:t>
            </a:r>
            <a:r>
              <a:rPr lang="en-US" sz="1100" dirty="0" err="1"/>
              <a:t>strategi</a:t>
            </a:r>
            <a:r>
              <a:rPr lang="en-US" sz="1100" dirty="0"/>
              <a:t> </a:t>
            </a:r>
            <a:r>
              <a:rPr lang="en-US" sz="1100" dirty="0" err="1"/>
              <a:t>praktis</a:t>
            </a:r>
            <a:r>
              <a:rPr lang="en-US" sz="1100" dirty="0"/>
              <a:t> yang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terapkan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pemasaran</a:t>
            </a:r>
            <a:r>
              <a:rPr lang="en-US" sz="1100" dirty="0"/>
              <a:t>:</a:t>
            </a:r>
          </a:p>
          <a:p>
            <a:r>
              <a:rPr lang="en-US" sz="1100" b="1" dirty="0"/>
              <a:t>1. </a:t>
            </a:r>
            <a:r>
              <a:rPr lang="en-US" sz="1100" b="1" dirty="0" err="1"/>
              <a:t>Lakukan</a:t>
            </a:r>
            <a:r>
              <a:rPr lang="en-US" sz="1100" b="1" dirty="0"/>
              <a:t> </a:t>
            </a:r>
            <a:r>
              <a:rPr lang="en-US" sz="1100" b="1" dirty="0" err="1"/>
              <a:t>riset</a:t>
            </a:r>
            <a:r>
              <a:rPr lang="en-US" sz="1100" b="1" dirty="0"/>
              <a:t> </a:t>
            </a:r>
            <a:r>
              <a:rPr lang="en-US" sz="1100" b="1" dirty="0" err="1"/>
              <a:t>pelanggan</a:t>
            </a:r>
            <a:r>
              <a:rPr lang="en-US" sz="1100" b="1" dirty="0"/>
              <a:t> </a:t>
            </a:r>
            <a:r>
              <a:rPr lang="en-US" sz="1100" b="1" dirty="0" err="1"/>
              <a:t>secara</a:t>
            </a:r>
            <a:r>
              <a:rPr lang="en-US" sz="1100" b="1" dirty="0"/>
              <a:t> </a:t>
            </a:r>
            <a:r>
              <a:rPr lang="en-US" sz="1100" b="1" dirty="0" err="1"/>
              <a:t>mendalam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Pahami</a:t>
            </a:r>
            <a:r>
              <a:rPr lang="en-US" sz="1100" dirty="0"/>
              <a:t> </a:t>
            </a:r>
            <a:r>
              <a:rPr lang="en-US" sz="1100" dirty="0" err="1"/>
              <a:t>keinginan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motivasi</a:t>
            </a:r>
            <a:r>
              <a:rPr lang="en-US" sz="1100" dirty="0"/>
              <a:t> </a:t>
            </a:r>
            <a:r>
              <a:rPr lang="en-US" sz="1100" dirty="0" err="1"/>
              <a:t>terdalam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target </a:t>
            </a:r>
            <a:r>
              <a:rPr lang="en-US" sz="1100" dirty="0" err="1"/>
              <a:t>audiens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. </a:t>
            </a:r>
            <a:r>
              <a:rPr lang="en-US" sz="1100" dirty="0" err="1"/>
              <a:t>Survei</a:t>
            </a:r>
            <a:r>
              <a:rPr lang="en-US" sz="1100" dirty="0"/>
              <a:t>, </a:t>
            </a:r>
            <a:r>
              <a:rPr lang="en-US" sz="1100" dirty="0" err="1"/>
              <a:t>diskusi</a:t>
            </a:r>
            <a:r>
              <a:rPr lang="en-US" sz="1100" dirty="0"/>
              <a:t> </a:t>
            </a:r>
            <a:r>
              <a:rPr lang="en-US" sz="1100" dirty="0" err="1"/>
              <a:t>kelompok</a:t>
            </a:r>
            <a:r>
              <a:rPr lang="en-US" sz="1100" dirty="0"/>
              <a:t> (</a:t>
            </a:r>
            <a:r>
              <a:rPr lang="en-US" sz="1100" i="1" dirty="0"/>
              <a:t>focus group</a:t>
            </a:r>
            <a:r>
              <a:rPr lang="en-US" sz="1100" dirty="0"/>
              <a:t>),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pemantauan</a:t>
            </a:r>
            <a:r>
              <a:rPr lang="en-US" sz="1100" dirty="0"/>
              <a:t> media </a:t>
            </a:r>
            <a:r>
              <a:rPr lang="en-US" sz="1100" dirty="0" err="1"/>
              <a:t>sosial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memberikan</a:t>
            </a:r>
            <a:r>
              <a:rPr lang="en-US" sz="1100" dirty="0"/>
              <a:t> </a:t>
            </a:r>
            <a:r>
              <a:rPr lang="en-US" sz="1100" dirty="0" err="1"/>
              <a:t>wawasan</a:t>
            </a:r>
            <a:r>
              <a:rPr lang="en-US" sz="1100" dirty="0"/>
              <a:t> </a:t>
            </a:r>
            <a:r>
              <a:rPr lang="en-US" sz="1100" dirty="0" err="1"/>
              <a:t>pelanggan</a:t>
            </a:r>
            <a:r>
              <a:rPr lang="en-US" sz="1100" dirty="0"/>
              <a:t> yang </a:t>
            </a:r>
            <a:r>
              <a:rPr lang="en-US" sz="1100" dirty="0" err="1"/>
              <a:t>sangat</a:t>
            </a:r>
            <a:r>
              <a:rPr lang="en-US" sz="1100" dirty="0"/>
              <a:t> </a:t>
            </a:r>
            <a:r>
              <a:rPr lang="en-US" sz="1100" dirty="0" err="1"/>
              <a:t>berharga</a:t>
            </a:r>
            <a:r>
              <a:rPr lang="en-US" sz="1100" dirty="0"/>
              <a:t>.</a:t>
            </a:r>
          </a:p>
          <a:p>
            <a:r>
              <a:rPr lang="en-US" sz="1100" b="1" dirty="0"/>
              <a:t>2. </a:t>
            </a:r>
            <a:r>
              <a:rPr lang="en-US" sz="1100" b="1" dirty="0" err="1"/>
              <a:t>Kembangkan</a:t>
            </a:r>
            <a:r>
              <a:rPr lang="en-US" sz="1100" b="1" dirty="0"/>
              <a:t> buyer persona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Buat</a:t>
            </a:r>
            <a:r>
              <a:rPr lang="en-US" sz="1100" dirty="0"/>
              <a:t> </a:t>
            </a:r>
            <a:r>
              <a:rPr lang="en-US" sz="1100" dirty="0" err="1"/>
              <a:t>profil</a:t>
            </a:r>
            <a:r>
              <a:rPr lang="en-US" sz="1100" dirty="0"/>
              <a:t> yang detail </a:t>
            </a:r>
            <a:r>
              <a:rPr lang="en-US" sz="1100" dirty="0" err="1"/>
              <a:t>mengenai</a:t>
            </a:r>
            <a:r>
              <a:rPr lang="en-US" sz="1100" dirty="0"/>
              <a:t> </a:t>
            </a:r>
            <a:r>
              <a:rPr lang="en-US" sz="1100" dirty="0" err="1"/>
              <a:t>pelanggan</a:t>
            </a:r>
            <a:r>
              <a:rPr lang="en-US" sz="1100" dirty="0"/>
              <a:t> ideal </a:t>
            </a:r>
            <a:r>
              <a:rPr lang="en-US" sz="1100" dirty="0" err="1"/>
              <a:t>Anda</a:t>
            </a:r>
            <a:r>
              <a:rPr lang="en-US" sz="1100" dirty="0"/>
              <a:t>, </a:t>
            </a:r>
            <a:r>
              <a:rPr lang="en-US" sz="1100" dirty="0" err="1"/>
              <a:t>mencakup</a:t>
            </a:r>
            <a:r>
              <a:rPr lang="en-US" sz="1100" dirty="0"/>
              <a:t> </a:t>
            </a:r>
            <a:r>
              <a:rPr lang="en-US" sz="1100" dirty="0" err="1"/>
              <a:t>kebutuhan</a:t>
            </a:r>
            <a:r>
              <a:rPr lang="en-US" sz="1100" dirty="0"/>
              <a:t>, </a:t>
            </a:r>
            <a:r>
              <a:rPr lang="en-US" sz="1100" dirty="0" err="1"/>
              <a:t>keinginan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i="1" dirty="0"/>
              <a:t>pain point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/>
              <a:t>. Hal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membantu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menyesuaikan</a:t>
            </a:r>
            <a:r>
              <a:rPr lang="en-US" sz="1100" dirty="0"/>
              <a:t> </a:t>
            </a:r>
            <a:r>
              <a:rPr lang="en-US" sz="1100" dirty="0" err="1"/>
              <a:t>pesan</a:t>
            </a:r>
            <a:r>
              <a:rPr lang="en-US" sz="1100" dirty="0"/>
              <a:t> </a:t>
            </a:r>
            <a:r>
              <a:rPr lang="en-US" sz="1100" dirty="0" err="1"/>
              <a:t>pemasaran</a:t>
            </a:r>
            <a:r>
              <a:rPr lang="en-US" sz="1100" dirty="0"/>
              <a:t> agar </a:t>
            </a:r>
            <a:r>
              <a:rPr lang="en-US" sz="1100" dirty="0" err="1"/>
              <a:t>berdampak</a:t>
            </a:r>
            <a:r>
              <a:rPr lang="en-US" sz="1100" dirty="0"/>
              <a:t> </a:t>
            </a:r>
            <a:r>
              <a:rPr lang="en-US" sz="1100" dirty="0" err="1"/>
              <a:t>maksimal</a:t>
            </a:r>
            <a:r>
              <a:rPr lang="en-US" sz="1100" dirty="0"/>
              <a:t>.</a:t>
            </a:r>
          </a:p>
          <a:p>
            <a:r>
              <a:rPr lang="en-US" sz="1100" b="1" dirty="0"/>
              <a:t>3. </a:t>
            </a:r>
            <a:r>
              <a:rPr lang="en-US" sz="1100" b="1" dirty="0" err="1"/>
              <a:t>Fokus</a:t>
            </a:r>
            <a:r>
              <a:rPr lang="en-US" sz="1100" b="1" dirty="0"/>
              <a:t> </a:t>
            </a:r>
            <a:r>
              <a:rPr lang="en-US" sz="1100" b="1" dirty="0" err="1"/>
              <a:t>pada</a:t>
            </a:r>
            <a:r>
              <a:rPr lang="en-US" sz="1100" b="1" dirty="0"/>
              <a:t> </a:t>
            </a:r>
            <a:r>
              <a:rPr lang="en-US" sz="1100" b="1" dirty="0" err="1"/>
              <a:t>manfaat</a:t>
            </a:r>
            <a:r>
              <a:rPr lang="en-US" sz="1100" b="1" dirty="0"/>
              <a:t> </a:t>
            </a:r>
            <a:r>
              <a:rPr lang="en-US" sz="1100" b="1" dirty="0" err="1"/>
              <a:t>emosional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Jangan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mencantumkan</a:t>
            </a:r>
            <a:r>
              <a:rPr lang="en-US" sz="1100" dirty="0"/>
              <a:t> </a:t>
            </a:r>
            <a:r>
              <a:rPr lang="en-US" sz="1100" dirty="0" err="1"/>
              <a:t>fitur</a:t>
            </a:r>
            <a:r>
              <a:rPr lang="en-US" sz="1100" dirty="0"/>
              <a:t> </a:t>
            </a:r>
            <a:r>
              <a:rPr lang="en-US" sz="1100" dirty="0" err="1"/>
              <a:t>produk</a:t>
            </a:r>
            <a:r>
              <a:rPr lang="en-US" sz="1100" dirty="0"/>
              <a:t>. </a:t>
            </a:r>
            <a:r>
              <a:rPr lang="en-US" sz="1100" dirty="0" err="1"/>
              <a:t>Terjemahkan</a:t>
            </a:r>
            <a:r>
              <a:rPr lang="en-US" sz="1100" dirty="0"/>
              <a:t> </a:t>
            </a:r>
            <a:r>
              <a:rPr lang="en-US" sz="1100" dirty="0" err="1"/>
              <a:t>fitur</a:t>
            </a:r>
            <a:r>
              <a:rPr lang="en-US" sz="1100" dirty="0"/>
              <a:t> </a:t>
            </a:r>
            <a:r>
              <a:rPr lang="en-US" sz="1100" dirty="0" err="1"/>
              <a:t>tersebut</a:t>
            </a:r>
            <a:r>
              <a:rPr lang="en-US" sz="1100" dirty="0"/>
              <a:t>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dirty="0" err="1"/>
              <a:t>manfaat</a:t>
            </a:r>
            <a:r>
              <a:rPr lang="en-US" sz="1100" dirty="0"/>
              <a:t> </a:t>
            </a:r>
            <a:r>
              <a:rPr lang="en-US" sz="1100" dirty="0" err="1"/>
              <a:t>emosional</a:t>
            </a:r>
            <a:r>
              <a:rPr lang="en-US" sz="1100" dirty="0"/>
              <a:t> </a:t>
            </a:r>
            <a:r>
              <a:rPr lang="en-US" sz="1100" dirty="0" err="1"/>
              <a:t>bagi</a:t>
            </a:r>
            <a:r>
              <a:rPr lang="en-US" sz="1100" dirty="0"/>
              <a:t> </a:t>
            </a:r>
            <a:r>
              <a:rPr lang="en-US" sz="1100" dirty="0" err="1"/>
              <a:t>pelanggan</a:t>
            </a:r>
            <a:r>
              <a:rPr lang="en-US" sz="1100" dirty="0"/>
              <a:t>. </a:t>
            </a:r>
            <a:r>
              <a:rPr lang="en-US" sz="1100" dirty="0" err="1"/>
              <a:t>Tanyakan</a:t>
            </a:r>
            <a:r>
              <a:rPr lang="en-US" sz="1100" dirty="0"/>
              <a:t> </a:t>
            </a:r>
            <a:r>
              <a:rPr lang="en-US" sz="1100" dirty="0" err="1"/>
              <a:t>pada</a:t>
            </a:r>
            <a:r>
              <a:rPr lang="en-US" sz="1100" dirty="0"/>
              <a:t> </a:t>
            </a:r>
            <a:r>
              <a:rPr lang="en-US" sz="1100" dirty="0" err="1"/>
              <a:t>diri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: </a:t>
            </a:r>
            <a:r>
              <a:rPr lang="en-US" sz="1100" dirty="0" err="1"/>
              <a:t>bagaimana</a:t>
            </a:r>
            <a:r>
              <a:rPr lang="en-US" sz="1100" dirty="0"/>
              <a:t> </a:t>
            </a:r>
            <a:r>
              <a:rPr lang="en-US" sz="1100" dirty="0" err="1"/>
              <a:t>produk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layanan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membuat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/>
              <a:t> </a:t>
            </a:r>
            <a:r>
              <a:rPr lang="en-US" sz="1100" dirty="0" err="1"/>
              <a:t>merasa</a:t>
            </a:r>
            <a:r>
              <a:rPr lang="en-US" sz="1100" dirty="0"/>
              <a:t>?</a:t>
            </a:r>
          </a:p>
          <a:p>
            <a:r>
              <a:rPr lang="en-US" sz="1100" b="1" dirty="0"/>
              <a:t>4. </a:t>
            </a:r>
            <a:r>
              <a:rPr lang="en-US" sz="1100" b="1" dirty="0" err="1"/>
              <a:t>Ciptakan</a:t>
            </a:r>
            <a:r>
              <a:rPr lang="en-US" sz="1100" b="1" dirty="0"/>
              <a:t> visual yang </a:t>
            </a:r>
            <a:r>
              <a:rPr lang="en-US" sz="1100" b="1" dirty="0" err="1"/>
              <a:t>kuat</a:t>
            </a:r>
            <a:r>
              <a:rPr lang="en-US" sz="1100" b="1" dirty="0"/>
              <a:t> </a:t>
            </a:r>
            <a:r>
              <a:rPr lang="en-US" sz="1100" b="1" dirty="0" err="1"/>
              <a:t>dan</a:t>
            </a:r>
            <a:r>
              <a:rPr lang="en-US" sz="1100" b="1" dirty="0"/>
              <a:t> </a:t>
            </a:r>
            <a:r>
              <a:rPr lang="en-US" sz="1100" b="1" dirty="0" err="1"/>
              <a:t>menarik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Gunakan</a:t>
            </a:r>
            <a:r>
              <a:rPr lang="en-US" sz="1100" dirty="0"/>
              <a:t> </a:t>
            </a:r>
            <a:r>
              <a:rPr lang="en-US" sz="1100" dirty="0" err="1"/>
              <a:t>gambar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video yang </a:t>
            </a:r>
            <a:r>
              <a:rPr lang="en-US" sz="1100" dirty="0" err="1"/>
              <a:t>membangkitkan</a:t>
            </a:r>
            <a:r>
              <a:rPr lang="en-US" sz="1100" dirty="0"/>
              <a:t> </a:t>
            </a:r>
            <a:r>
              <a:rPr lang="en-US" sz="1100" dirty="0" err="1"/>
              <a:t>emosi</a:t>
            </a:r>
            <a:r>
              <a:rPr lang="en-US" sz="1100" dirty="0"/>
              <a:t> </a:t>
            </a:r>
            <a:r>
              <a:rPr lang="en-US" sz="1100" dirty="0" err="1"/>
              <a:t>serta</a:t>
            </a:r>
            <a:r>
              <a:rPr lang="en-US" sz="1100" dirty="0"/>
              <a:t> </a:t>
            </a:r>
            <a:r>
              <a:rPr lang="en-US" sz="1100" dirty="0" err="1"/>
              <a:t>menampilkan</a:t>
            </a:r>
            <a:r>
              <a:rPr lang="en-US" sz="1100" dirty="0"/>
              <a:t> “</a:t>
            </a:r>
            <a:r>
              <a:rPr lang="en-US" sz="1100" dirty="0" err="1"/>
              <a:t>keinginan</a:t>
            </a:r>
            <a:r>
              <a:rPr lang="en-US" sz="1100" dirty="0"/>
              <a:t>”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aksi</a:t>
            </a:r>
            <a:r>
              <a:rPr lang="en-US" sz="1100" dirty="0"/>
              <a:t>. </a:t>
            </a:r>
            <a:r>
              <a:rPr lang="en-US" sz="1100" dirty="0" err="1"/>
              <a:t>Bayangkan</a:t>
            </a:r>
            <a:r>
              <a:rPr lang="en-US" sz="1100" dirty="0"/>
              <a:t> </a:t>
            </a:r>
            <a:r>
              <a:rPr lang="en-US" sz="1100" dirty="0" err="1"/>
              <a:t>gaya</a:t>
            </a:r>
            <a:r>
              <a:rPr lang="en-US" sz="1100" dirty="0"/>
              <a:t> </a:t>
            </a:r>
            <a:r>
              <a:rPr lang="en-US" sz="1100" dirty="0" err="1"/>
              <a:t>hidup</a:t>
            </a:r>
            <a:r>
              <a:rPr lang="en-US" sz="1100" dirty="0"/>
              <a:t> </a:t>
            </a:r>
            <a:r>
              <a:rPr lang="en-US" sz="1100" dirty="0" err="1"/>
              <a:t>aspiratif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cerita</a:t>
            </a:r>
            <a:r>
              <a:rPr lang="en-US" sz="1100" dirty="0"/>
              <a:t> </a:t>
            </a:r>
            <a:r>
              <a:rPr lang="en-US" sz="1100" dirty="0" err="1"/>
              <a:t>tentang</a:t>
            </a:r>
            <a:r>
              <a:rPr lang="en-US" sz="1100" dirty="0"/>
              <a:t> </a:t>
            </a:r>
            <a:r>
              <a:rPr lang="en-US" sz="1100" dirty="0" err="1"/>
              <a:t>mengatasi</a:t>
            </a:r>
            <a:r>
              <a:rPr lang="en-US" sz="1100" dirty="0"/>
              <a:t> </a:t>
            </a:r>
            <a:r>
              <a:rPr lang="en-US" sz="1100" dirty="0" err="1"/>
              <a:t>tantangan</a:t>
            </a:r>
            <a:r>
              <a:rPr lang="en-US" sz="1100" dirty="0"/>
              <a:t>.</a:t>
            </a:r>
          </a:p>
          <a:p>
            <a:r>
              <a:rPr lang="en-US" sz="1100" b="1" dirty="0"/>
              <a:t>5. </a:t>
            </a:r>
            <a:r>
              <a:rPr lang="en-US" sz="1100" b="1" dirty="0" err="1"/>
              <a:t>Manfaatkan</a:t>
            </a:r>
            <a:r>
              <a:rPr lang="en-US" sz="1100" b="1" dirty="0"/>
              <a:t> storytelling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Bangun</a:t>
            </a:r>
            <a:r>
              <a:rPr lang="en-US" sz="1100" dirty="0"/>
              <a:t> </a:t>
            </a:r>
            <a:r>
              <a:rPr lang="en-US" sz="1100" dirty="0" err="1"/>
              <a:t>narasi</a:t>
            </a:r>
            <a:r>
              <a:rPr lang="en-US" sz="1100" dirty="0"/>
              <a:t> yang </a:t>
            </a:r>
            <a:r>
              <a:rPr lang="en-US" sz="1100" dirty="0" err="1"/>
              <a:t>selaras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keinginan</a:t>
            </a:r>
            <a:r>
              <a:rPr lang="en-US" sz="1100" dirty="0"/>
              <a:t> </a:t>
            </a:r>
            <a:r>
              <a:rPr lang="en-US" sz="1100" dirty="0" err="1"/>
              <a:t>audiens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. </a:t>
            </a:r>
            <a:r>
              <a:rPr lang="en-US" sz="1100" dirty="0" err="1"/>
              <a:t>Tunjukkan</a:t>
            </a:r>
            <a:r>
              <a:rPr lang="en-US" sz="1100" dirty="0"/>
              <a:t> </a:t>
            </a:r>
            <a:r>
              <a:rPr lang="en-US" sz="1100" dirty="0" err="1"/>
              <a:t>bagaimana</a:t>
            </a:r>
            <a:r>
              <a:rPr lang="en-US" sz="1100" dirty="0"/>
              <a:t> </a:t>
            </a:r>
            <a:r>
              <a:rPr lang="en-US" sz="1100" dirty="0" err="1"/>
              <a:t>produk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layanan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berperan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kisah</a:t>
            </a:r>
            <a:r>
              <a:rPr lang="en-US" sz="1100" dirty="0"/>
              <a:t> </a:t>
            </a:r>
            <a:r>
              <a:rPr lang="en-US" sz="1100" dirty="0" err="1"/>
              <a:t>kesuksesan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/>
              <a:t>.</a:t>
            </a:r>
          </a:p>
          <a:p>
            <a:r>
              <a:rPr lang="en-US" sz="1100" b="1" dirty="0"/>
              <a:t>6. </a:t>
            </a:r>
            <a:r>
              <a:rPr lang="en-US" sz="1100" b="1" dirty="0" err="1"/>
              <a:t>Gunakan</a:t>
            </a:r>
            <a:r>
              <a:rPr lang="en-US" sz="1100" b="1" dirty="0"/>
              <a:t> </a:t>
            </a:r>
            <a:r>
              <a:rPr lang="en-US" sz="1100" b="1" dirty="0" err="1"/>
              <a:t>iklan</a:t>
            </a:r>
            <a:r>
              <a:rPr lang="en-US" sz="1100" b="1" dirty="0"/>
              <a:t> yang </a:t>
            </a:r>
            <a:r>
              <a:rPr lang="en-US" sz="1100" b="1" dirty="0" err="1"/>
              <a:t>tertarget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 err="1"/>
              <a:t>Personalisasikan</a:t>
            </a:r>
            <a:r>
              <a:rPr lang="en-US" sz="1100" dirty="0"/>
              <a:t> </a:t>
            </a:r>
            <a:r>
              <a:rPr lang="en-US" sz="1100" dirty="0" err="1"/>
              <a:t>pesan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berbagai</a:t>
            </a:r>
            <a:r>
              <a:rPr lang="en-US" sz="1100" dirty="0"/>
              <a:t> </a:t>
            </a:r>
            <a:r>
              <a:rPr lang="en-US" sz="1100" dirty="0" err="1"/>
              <a:t>segmen</a:t>
            </a:r>
            <a:r>
              <a:rPr lang="en-US" sz="1100" dirty="0"/>
              <a:t> </a:t>
            </a:r>
            <a:r>
              <a:rPr lang="en-US" sz="1100" dirty="0" err="1"/>
              <a:t>audiens</a:t>
            </a:r>
            <a:r>
              <a:rPr lang="en-US" sz="1100" dirty="0"/>
              <a:t> </a:t>
            </a:r>
            <a:r>
              <a:rPr lang="en-US" sz="1100" dirty="0" err="1"/>
              <a:t>berdasarkan</a:t>
            </a:r>
            <a:r>
              <a:rPr lang="en-US" sz="1100" dirty="0"/>
              <a:t> </a:t>
            </a:r>
            <a:r>
              <a:rPr lang="en-US" sz="1100" dirty="0" err="1"/>
              <a:t>keinginan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kebutuhan</a:t>
            </a:r>
            <a:r>
              <a:rPr lang="en-US" sz="1100" dirty="0"/>
              <a:t> </a:t>
            </a:r>
            <a:r>
              <a:rPr lang="en-US" sz="1100" dirty="0" err="1"/>
              <a:t>spesifik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 smtClean="0"/>
              <a:t>.</a:t>
            </a:r>
          </a:p>
          <a:p>
            <a:endParaRPr lang="en-US" sz="1100" dirty="0"/>
          </a:p>
          <a:p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menerapkan</a:t>
            </a:r>
            <a:r>
              <a:rPr lang="en-US" sz="1100" dirty="0"/>
              <a:t> </a:t>
            </a:r>
            <a:r>
              <a:rPr lang="en-US" sz="1100" dirty="0" err="1"/>
              <a:t>strategi-strategi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pemasaran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,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merancang</a:t>
            </a:r>
            <a:r>
              <a:rPr lang="en-US" sz="1100" dirty="0"/>
              <a:t> </a:t>
            </a:r>
            <a:r>
              <a:rPr lang="en-US" sz="1100" dirty="0" err="1"/>
              <a:t>kampanye</a:t>
            </a:r>
            <a:r>
              <a:rPr lang="en-US" sz="1100" dirty="0"/>
              <a:t> yang </a:t>
            </a:r>
            <a:r>
              <a:rPr lang="en-US" sz="1100" dirty="0" err="1"/>
              <a:t>berbicara</a:t>
            </a:r>
            <a:r>
              <a:rPr lang="en-US" sz="1100" dirty="0"/>
              <a:t> </a:t>
            </a:r>
            <a:r>
              <a:rPr lang="en-US" sz="1100" dirty="0" err="1"/>
              <a:t>langsung</a:t>
            </a:r>
            <a:r>
              <a:rPr lang="en-US" sz="1100" dirty="0"/>
              <a:t> </a:t>
            </a:r>
            <a:r>
              <a:rPr lang="en-US" sz="1100" dirty="0" err="1"/>
              <a:t>ke</a:t>
            </a:r>
            <a:r>
              <a:rPr lang="en-US" sz="1100" dirty="0"/>
              <a:t> inti </a:t>
            </a:r>
            <a:r>
              <a:rPr lang="en-US" sz="1100" dirty="0" err="1"/>
              <a:t>keinginan</a:t>
            </a:r>
            <a:r>
              <a:rPr lang="en-US" sz="1100" dirty="0"/>
              <a:t> </a:t>
            </a:r>
            <a:r>
              <a:rPr lang="en-US" sz="1100" dirty="0" err="1"/>
              <a:t>pelanggan</a:t>
            </a:r>
            <a:r>
              <a:rPr lang="en-US" sz="1100" dirty="0"/>
              <a:t>. </a:t>
            </a:r>
            <a:r>
              <a:rPr lang="en-US" sz="1100" dirty="0" err="1"/>
              <a:t>Anda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hanya</a:t>
            </a:r>
            <a:r>
              <a:rPr lang="en-US" sz="1100" dirty="0"/>
              <a:t> </a:t>
            </a:r>
            <a:r>
              <a:rPr lang="en-US" sz="1100" dirty="0" err="1"/>
              <a:t>memenuhi</a:t>
            </a:r>
            <a:r>
              <a:rPr lang="en-US" sz="1100" dirty="0"/>
              <a:t> </a:t>
            </a:r>
            <a:r>
              <a:rPr lang="en-US" sz="1100" dirty="0" err="1"/>
              <a:t>kebutuhan</a:t>
            </a:r>
            <a:r>
              <a:rPr lang="en-US" sz="1100" dirty="0"/>
              <a:t> </a:t>
            </a:r>
            <a:r>
              <a:rPr lang="en-US" sz="1100" dirty="0" err="1"/>
              <a:t>dasar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/>
              <a:t>, </a:t>
            </a:r>
            <a:r>
              <a:rPr lang="en-US" sz="1100" dirty="0" err="1"/>
              <a:t>tetapi</a:t>
            </a:r>
            <a:r>
              <a:rPr lang="en-US" sz="1100" dirty="0"/>
              <a:t> juga </a:t>
            </a:r>
            <a:r>
              <a:rPr lang="en-US" sz="1100" dirty="0" err="1"/>
              <a:t>menyalakan</a:t>
            </a:r>
            <a:r>
              <a:rPr lang="en-US" sz="1100" dirty="0"/>
              <a:t> “</a:t>
            </a:r>
            <a:r>
              <a:rPr lang="en-US" sz="1100" dirty="0" err="1"/>
              <a:t>keinginan</a:t>
            </a:r>
            <a:r>
              <a:rPr lang="en-US" sz="1100" dirty="0"/>
              <a:t>” yang </a:t>
            </a:r>
            <a:r>
              <a:rPr lang="en-US" sz="1100" dirty="0" err="1"/>
              <a:t>mendorong</a:t>
            </a:r>
            <a:r>
              <a:rPr lang="en-US" sz="1100" dirty="0"/>
              <a:t> </a:t>
            </a:r>
            <a:r>
              <a:rPr lang="en-US" sz="1100" dirty="0" err="1"/>
              <a:t>mereka</a:t>
            </a:r>
            <a:r>
              <a:rPr lang="en-US" sz="1100" dirty="0"/>
              <a:t> </a:t>
            </a:r>
            <a:r>
              <a:rPr lang="en-US" sz="1100" dirty="0" err="1"/>
              <a:t>memilih</a:t>
            </a:r>
            <a:r>
              <a:rPr lang="en-US" sz="1100" dirty="0"/>
              <a:t> </a:t>
            </a:r>
            <a:r>
              <a:rPr lang="en-US" sz="1100" dirty="0" err="1"/>
              <a:t>merek</a:t>
            </a:r>
            <a:r>
              <a:rPr lang="en-US" sz="1100" dirty="0"/>
              <a:t> </a:t>
            </a:r>
            <a:r>
              <a:rPr lang="en-US" sz="1100" dirty="0" err="1"/>
              <a:t>Anda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0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23017"/>
            <a:ext cx="792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</a:rPr>
              <a:t>Mengeksplore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Manusia</a:t>
            </a:r>
            <a:r>
              <a:rPr lang="en-US" dirty="0" smtClean="0">
                <a:solidFill>
                  <a:prstClr val="black"/>
                </a:solidFill>
              </a:rPr>
              <a:t> Dan </a:t>
            </a:r>
            <a:r>
              <a:rPr lang="en-US" dirty="0" err="1" smtClean="0">
                <a:solidFill>
                  <a:prstClr val="black"/>
                </a:solidFill>
              </a:rPr>
              <a:t>Bagaimana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Mengubah</a:t>
            </a:r>
            <a:r>
              <a:rPr lang="en-US" dirty="0" smtClean="0">
                <a:solidFill>
                  <a:prstClr val="black"/>
                </a:solidFill>
              </a:rPr>
              <a:t> “Need” </a:t>
            </a:r>
            <a:r>
              <a:rPr lang="en-US" dirty="0" err="1" smtClean="0">
                <a:solidFill>
                  <a:prstClr val="black"/>
                </a:solidFill>
              </a:rPr>
              <a:t>Tersebut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Menjadi</a:t>
            </a:r>
            <a:r>
              <a:rPr lang="en-US" dirty="0" smtClean="0">
                <a:solidFill>
                  <a:prstClr val="black"/>
                </a:solidFill>
              </a:rPr>
              <a:t> “Want”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5713" y="2095500"/>
            <a:ext cx="2057401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5713" y="2565722"/>
            <a:ext cx="2057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err="1" smtClean="0"/>
              <a:t>Kebutuhan</a:t>
            </a:r>
            <a:r>
              <a:rPr lang="en-US" sz="1400" dirty="0" smtClean="0"/>
              <a:t> Primer, </a:t>
            </a:r>
            <a:r>
              <a:rPr lang="en-US" sz="1400" dirty="0" err="1" smtClean="0"/>
              <a:t>Sekunder</a:t>
            </a:r>
            <a:r>
              <a:rPr lang="en-US" sz="1400" dirty="0" smtClean="0"/>
              <a:t>, </a:t>
            </a:r>
            <a:r>
              <a:rPr lang="en-US" sz="1400" dirty="0" err="1" smtClean="0"/>
              <a:t>Tersier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smtClean="0"/>
              <a:t>Hierarchy Of Need Maslow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Nation Value Chain Analysis</a:t>
            </a:r>
            <a:endParaRPr lang="en-US" sz="1400" dirty="0"/>
          </a:p>
        </p:txBody>
      </p:sp>
      <p:sp>
        <p:nvSpPr>
          <p:cNvPr id="31" name="Rounded Rectangle 30"/>
          <p:cNvSpPr/>
          <p:nvPr/>
        </p:nvSpPr>
        <p:spPr>
          <a:xfrm>
            <a:off x="5486399" y="2095500"/>
            <a:ext cx="2057401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Want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708239" y="2171700"/>
            <a:ext cx="1524000" cy="3048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486398" y="2552700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Value Proposition Canvas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32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1021357" y="1409700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617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dijelajahi</a:t>
            </a:r>
            <a:r>
              <a:rPr lang="en-US" sz="1600" dirty="0"/>
              <a:t>. </a:t>
            </a:r>
            <a:r>
              <a:rPr lang="en-US" sz="1600" dirty="0" err="1"/>
              <a:t>Ekspansi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analisis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di mana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dijual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menumbuhkan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segmen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;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industri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dijual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rumah</a:t>
            </a:r>
            <a:r>
              <a:rPr lang="en-US" sz="1600" dirty="0"/>
              <a:t> </a:t>
            </a:r>
            <a:r>
              <a:rPr lang="en-US" sz="1600" dirty="0" err="1"/>
              <a:t>tangga</a:t>
            </a:r>
            <a:r>
              <a:rPr lang="en-US" sz="1600" dirty="0"/>
              <a:t>; Daerah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wilayah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negara</a:t>
            </a:r>
            <a:r>
              <a:rPr lang="en-US" sz="1600" dirty="0"/>
              <a:t>;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67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Tahapan</a:t>
            </a:r>
            <a:r>
              <a:rPr lang="en-US" sz="1600" dirty="0" smtClean="0"/>
              <a:t> </a:t>
            </a:r>
            <a:r>
              <a:rPr lang="en-US" sz="1600" dirty="0" err="1" smtClean="0"/>
              <a:t>Eksplorasi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: </a:t>
            </a:r>
            <a:r>
              <a:rPr lang="en-US" sz="1600" dirty="0" err="1" smtClean="0"/>
              <a:t>Segmentasi</a:t>
            </a:r>
            <a:r>
              <a:rPr lang="en-US" sz="1600" dirty="0" smtClean="0"/>
              <a:t>, </a:t>
            </a:r>
            <a:r>
              <a:rPr lang="en-US" sz="1600" dirty="0" err="1" smtClean="0"/>
              <a:t>Targetting</a:t>
            </a:r>
            <a:r>
              <a:rPr lang="en-US" sz="1600" dirty="0" smtClean="0"/>
              <a:t>, Positioning. </a:t>
            </a:r>
            <a:r>
              <a:rPr lang="en-US" sz="1600" dirty="0" err="1" smtClean="0"/>
              <a:t>Tahapan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Penting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Dan Product Development Yang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Segmen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Dipilih</a:t>
            </a:r>
            <a:r>
              <a:rPr lang="en-US" sz="1600" dirty="0" smtClean="0"/>
              <a:t>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Didefinisikan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239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Memperluas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/>
              <a:t>.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,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empat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: Mass, Differentiated, Niche, </a:t>
            </a:r>
            <a:r>
              <a:rPr lang="en-US" sz="1600" dirty="0" err="1"/>
              <a:t>dan</a:t>
            </a:r>
            <a:r>
              <a:rPr lang="en-US" sz="1600" dirty="0"/>
              <a:t> Micro Marketing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Mass </a:t>
            </a:r>
            <a:r>
              <a:rPr lang="en-US" sz="1600" dirty="0">
                <a:solidFill>
                  <a:prstClr val="black"/>
                </a:solidFill>
              </a:rPr>
              <a:t>marketing </a:t>
            </a:r>
            <a:r>
              <a:rPr lang="en-US" sz="1600" dirty="0" err="1">
                <a:solidFill>
                  <a:prstClr val="black"/>
                </a:solidFill>
              </a:rPr>
              <a:t>adalah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upaya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untuk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menjual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produk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ke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semua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orang.</a:t>
            </a:r>
          </a:p>
          <a:p>
            <a:pPr marL="342900" indent="-342900" defTabSz="685800">
              <a:buAutoNum type="arabicPeriod"/>
              <a:defRPr/>
            </a:pPr>
            <a:r>
              <a:rPr lang="en-ID" sz="1600" dirty="0" smtClean="0">
                <a:solidFill>
                  <a:prstClr val="black"/>
                </a:solidFill>
              </a:rPr>
              <a:t>Differentiated Marketing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yang </a:t>
            </a:r>
            <a:r>
              <a:rPr lang="en-US" sz="1600" dirty="0" err="1"/>
              <a:t>mengharuskan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berbeda</a:t>
            </a:r>
            <a:r>
              <a:rPr lang="en-US" sz="1600" dirty="0"/>
              <a:t>. </a:t>
            </a:r>
            <a:r>
              <a:rPr lang="en-US" sz="1600" dirty="0" err="1"/>
              <a:t>Contohnya</a:t>
            </a:r>
            <a:r>
              <a:rPr lang="en-US" sz="1600" dirty="0"/>
              <a:t>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mulai</a:t>
            </a:r>
            <a:r>
              <a:rPr lang="en-US" sz="1600" dirty="0"/>
              <a:t>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sabun</a:t>
            </a:r>
            <a:r>
              <a:rPr lang="en-US" sz="1600" dirty="0"/>
              <a:t> </a:t>
            </a:r>
            <a:r>
              <a:rPr lang="en-US" sz="1600" dirty="0" err="1"/>
              <a:t>pria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wanita</a:t>
            </a:r>
            <a:r>
              <a:rPr lang="en-US" sz="1600" dirty="0"/>
              <a:t>. </a:t>
            </a:r>
            <a:r>
              <a:rPr lang="en-US" sz="1600" dirty="0" err="1"/>
              <a:t>Bahkan</a:t>
            </a:r>
            <a:r>
              <a:rPr lang="en-US" sz="1600" dirty="0"/>
              <a:t> shampoo </a:t>
            </a:r>
            <a:r>
              <a:rPr lang="en-US" sz="1600" dirty="0" err="1"/>
              <a:t>dewasa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anak-anak</a:t>
            </a:r>
            <a:r>
              <a:rPr lang="en-US" sz="1600" dirty="0" smtClean="0"/>
              <a:t>. </a:t>
            </a:r>
            <a:r>
              <a:rPr lang="en-US" sz="1600" dirty="0" err="1" smtClean="0"/>
              <a:t>Biasanya</a:t>
            </a:r>
            <a:r>
              <a:rPr lang="en-US" sz="1600" dirty="0"/>
              <a:t>, </a:t>
            </a:r>
            <a:r>
              <a:rPr lang="en-US" sz="1600" dirty="0" err="1"/>
              <a:t>contoh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differentiated marketing </a:t>
            </a:r>
            <a:r>
              <a:rPr lang="en-US" sz="1600" dirty="0" err="1"/>
              <a:t>ditentukan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faktor-faktor</a:t>
            </a:r>
            <a:r>
              <a:rPr lang="en-US" sz="1600" dirty="0"/>
              <a:t> </a:t>
            </a:r>
            <a:r>
              <a:rPr lang="en-US" sz="1600" dirty="0" err="1"/>
              <a:t>demografis</a:t>
            </a:r>
            <a:r>
              <a:rPr lang="en-US" sz="1600" dirty="0" smtClean="0"/>
              <a:t>.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/>
              <a:t>Niche marketing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sempit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karakteristik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yang </a:t>
            </a:r>
            <a:r>
              <a:rPr lang="en-US" sz="1600" dirty="0" err="1"/>
              <a:t>khusus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,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pasta </a:t>
            </a:r>
            <a:r>
              <a:rPr lang="en-US" sz="1600" dirty="0" err="1"/>
              <a:t>gigi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gigi</a:t>
            </a:r>
            <a:r>
              <a:rPr lang="en-US" sz="1600" dirty="0"/>
              <a:t> </a:t>
            </a:r>
            <a:r>
              <a:rPr lang="en-US" sz="1600" dirty="0" err="1" smtClean="0"/>
              <a:t>sensitif</a:t>
            </a:r>
            <a:r>
              <a:rPr lang="en-US" sz="1600" dirty="0" smtClean="0"/>
              <a:t>.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smtClean="0"/>
              <a:t>Micro </a:t>
            </a:r>
            <a:r>
              <a:rPr lang="en-US" sz="1600" dirty="0"/>
              <a:t>marketing </a:t>
            </a:r>
            <a:r>
              <a:rPr lang="en-US" sz="1600" dirty="0" err="1"/>
              <a:t>menyasar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terapkan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hasilkan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keterbatasan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sisi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,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 smtClean="0"/>
              <a:t>barangnya</a:t>
            </a:r>
            <a:r>
              <a:rPr lang="en-US" sz="1600" dirty="0" smtClean="0"/>
              <a:t>. </a:t>
            </a:r>
            <a:r>
              <a:rPr lang="en-US" sz="1600" dirty="0" err="1" smtClean="0"/>
              <a:t>Contoh</a:t>
            </a:r>
            <a:r>
              <a:rPr lang="en-US" sz="1600" dirty="0" smtClean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micro marketing </a:t>
            </a:r>
            <a:r>
              <a:rPr lang="en-US" sz="1600" dirty="0" err="1"/>
              <a:t>adalah</a:t>
            </a:r>
            <a:r>
              <a:rPr lang="en-US" sz="1600" dirty="0"/>
              <a:t> hotel, </a:t>
            </a:r>
            <a:r>
              <a:rPr lang="en-US" sz="1600" dirty="0" err="1"/>
              <a:t>restoran</a:t>
            </a:r>
            <a:r>
              <a:rPr lang="en-US" sz="1600" dirty="0"/>
              <a:t>, </a:t>
            </a:r>
            <a:r>
              <a:rPr lang="en-US" sz="1600" dirty="0" err="1"/>
              <a:t>pertunjukkan</a:t>
            </a:r>
            <a:r>
              <a:rPr lang="en-US" sz="1600" dirty="0"/>
              <a:t> </a:t>
            </a:r>
            <a:r>
              <a:rPr lang="en-US" sz="1600" dirty="0" err="1"/>
              <a:t>musik</a:t>
            </a:r>
            <a:r>
              <a:rPr lang="en-US" sz="1600" dirty="0"/>
              <a:t>, </a:t>
            </a:r>
            <a:r>
              <a:rPr lang="en-US" sz="1600" dirty="0" err="1"/>
              <a:t>hingga</a:t>
            </a:r>
            <a:r>
              <a:rPr lang="en-US" sz="1600" dirty="0"/>
              <a:t> souvenir </a:t>
            </a:r>
            <a:r>
              <a:rPr lang="en-US" sz="1600" dirty="0" err="1"/>
              <a:t>unik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083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MEMETAKAN PROSES BISNIS PERUSAHAAN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92" y="866292"/>
            <a:ext cx="7119752" cy="48058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168" y="870809"/>
            <a:ext cx="2597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Contoh</a:t>
            </a:r>
            <a:r>
              <a:rPr lang="en-US" sz="1400" dirty="0" smtClean="0"/>
              <a:t> Proses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Manufaktur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04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Mengklasifikasikan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/>
              <a:t> </a:t>
            </a:r>
            <a:r>
              <a:rPr lang="en-US" sz="1600" dirty="0" err="1" smtClean="0"/>
              <a:t>Ketersediaan</a:t>
            </a:r>
            <a:r>
              <a:rPr lang="en-US" sz="1600" dirty="0" smtClean="0"/>
              <a:t> </a:t>
            </a:r>
            <a:r>
              <a:rPr lang="en-US" sz="1600" dirty="0" err="1" smtClean="0"/>
              <a:t>Peluang</a:t>
            </a:r>
            <a:r>
              <a:rPr lang="en-US" sz="1600" dirty="0" smtClean="0"/>
              <a:t> </a:t>
            </a:r>
            <a:r>
              <a:rPr lang="en-US" sz="1600" dirty="0" err="1" smtClean="0"/>
              <a:t>Penetrasi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00500" y="2400300"/>
            <a:ext cx="914400" cy="2514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000500" y="3580919"/>
            <a:ext cx="914400" cy="133253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3036184" y="1866900"/>
            <a:ext cx="2843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ID" sz="1600" dirty="0" err="1" smtClean="0">
                <a:solidFill>
                  <a:prstClr val="black"/>
                </a:solidFill>
              </a:rPr>
              <a:t>Gambaran</a:t>
            </a:r>
            <a:r>
              <a:rPr lang="en-ID" sz="1600" dirty="0" smtClean="0">
                <a:solidFill>
                  <a:prstClr val="black"/>
                </a:solidFill>
              </a:rPr>
              <a:t> </a:t>
            </a:r>
            <a:r>
              <a:rPr lang="en-ID" sz="1600" dirty="0" err="1" smtClean="0">
                <a:solidFill>
                  <a:prstClr val="black"/>
                </a:solidFill>
              </a:rPr>
              <a:t>Pasar</a:t>
            </a:r>
            <a:r>
              <a:rPr lang="en-ID" sz="1600" dirty="0" smtClean="0">
                <a:solidFill>
                  <a:prstClr val="black"/>
                </a:solidFill>
              </a:rPr>
              <a:t> </a:t>
            </a:r>
            <a:r>
              <a:rPr lang="en-ID" sz="1600" dirty="0" err="1" smtClean="0">
                <a:solidFill>
                  <a:prstClr val="black"/>
                </a:solidFill>
              </a:rPr>
              <a:t>Secara</a:t>
            </a:r>
            <a:r>
              <a:rPr lang="en-ID" sz="1600" dirty="0" smtClean="0">
                <a:solidFill>
                  <a:prstClr val="black"/>
                </a:solidFill>
              </a:rPr>
              <a:t> </a:t>
            </a:r>
            <a:r>
              <a:rPr lang="en-ID" sz="1600" dirty="0" err="1" smtClean="0">
                <a:solidFill>
                  <a:prstClr val="black"/>
                </a:solidFill>
              </a:rPr>
              <a:t>Umum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53000" y="3580920"/>
            <a:ext cx="304800" cy="1332534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>
            <a:off x="4953000" y="2400299"/>
            <a:ext cx="319268" cy="1180619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>
            <a:off x="3657600" y="2400299"/>
            <a:ext cx="304800" cy="2513154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5254906" y="2728998"/>
            <a:ext cx="192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ID" sz="1400" dirty="0">
                <a:solidFill>
                  <a:prstClr val="black"/>
                </a:solidFill>
              </a:rPr>
              <a:t>2</a:t>
            </a:r>
            <a:r>
              <a:rPr lang="en-ID" sz="1400" dirty="0" smtClean="0">
                <a:solidFill>
                  <a:prstClr val="black"/>
                </a:solidFill>
              </a:rPr>
              <a:t>. </a:t>
            </a:r>
            <a:r>
              <a:rPr lang="en-ID" sz="1400" dirty="0" err="1" smtClean="0">
                <a:solidFill>
                  <a:prstClr val="black"/>
                </a:solidFill>
              </a:rPr>
              <a:t>Pasar</a:t>
            </a:r>
            <a:r>
              <a:rPr lang="en-ID" sz="1400" dirty="0" smtClean="0">
                <a:solidFill>
                  <a:prstClr val="black"/>
                </a:solidFill>
              </a:rPr>
              <a:t> Yang </a:t>
            </a:r>
            <a:r>
              <a:rPr lang="en-ID" sz="1400" dirty="0" err="1" smtClean="0">
                <a:solidFill>
                  <a:prstClr val="black"/>
                </a:solidFill>
              </a:rPr>
              <a:t>Masih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Kosong</a:t>
            </a:r>
            <a:r>
              <a:rPr lang="en-ID" sz="1400" dirty="0" smtClean="0">
                <a:solidFill>
                  <a:prstClr val="black"/>
                </a:solidFill>
              </a:rPr>
              <a:t>: </a:t>
            </a:r>
            <a:r>
              <a:rPr lang="en-ID" sz="1400" dirty="0" err="1" smtClean="0">
                <a:solidFill>
                  <a:prstClr val="black"/>
                </a:solidFill>
              </a:rPr>
              <a:t>Pelanggan</a:t>
            </a:r>
            <a:r>
              <a:rPr lang="en-ID" sz="1400" dirty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Baru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5254906" y="3985576"/>
            <a:ext cx="1923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ID" sz="1400" dirty="0" smtClean="0">
                <a:solidFill>
                  <a:prstClr val="black"/>
                </a:solidFill>
              </a:rPr>
              <a:t>1. </a:t>
            </a:r>
            <a:r>
              <a:rPr lang="en-ID" sz="1400" dirty="0" err="1" smtClean="0">
                <a:solidFill>
                  <a:prstClr val="black"/>
                </a:solidFill>
              </a:rPr>
              <a:t>Pasar</a:t>
            </a:r>
            <a:r>
              <a:rPr lang="en-ID" sz="1400" dirty="0" smtClean="0">
                <a:solidFill>
                  <a:prstClr val="black"/>
                </a:solidFill>
              </a:rPr>
              <a:t> Yang </a:t>
            </a:r>
            <a:r>
              <a:rPr lang="en-ID" sz="1400" dirty="0" err="1" smtClean="0">
                <a:solidFill>
                  <a:prstClr val="black"/>
                </a:solidFill>
              </a:rPr>
              <a:t>Sudah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Terpenetrasi</a:t>
            </a:r>
            <a:r>
              <a:rPr lang="en-ID" sz="1400" dirty="0" smtClean="0">
                <a:solidFill>
                  <a:prstClr val="black"/>
                </a:solidFill>
              </a:rPr>
              <a:t>: </a:t>
            </a:r>
            <a:r>
              <a:rPr lang="en-ID" sz="1400" dirty="0" err="1" smtClean="0">
                <a:solidFill>
                  <a:prstClr val="black"/>
                </a:solidFill>
              </a:rPr>
              <a:t>Pelanggan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Pindah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1886673" y="3395266"/>
            <a:ext cx="1923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ID" sz="1400" dirty="0" err="1" smtClean="0">
                <a:solidFill>
                  <a:prstClr val="black"/>
                </a:solidFill>
              </a:rPr>
              <a:t>Besar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Pasar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Secara</a:t>
            </a:r>
            <a:r>
              <a:rPr lang="en-ID" sz="1400" dirty="0" smtClean="0">
                <a:solidFill>
                  <a:prstClr val="black"/>
                </a:solidFill>
              </a:rPr>
              <a:t> </a:t>
            </a:r>
            <a:r>
              <a:rPr lang="en-ID" sz="1400" dirty="0" err="1" smtClean="0">
                <a:solidFill>
                  <a:prstClr val="black"/>
                </a:solidFill>
              </a:rPr>
              <a:t>Umum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Mengklasifikasikan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/>
              <a:t> </a:t>
            </a:r>
            <a:r>
              <a:rPr lang="en-US" sz="1600" dirty="0" err="1" smtClean="0"/>
              <a:t>Keterkaitan</a:t>
            </a:r>
            <a:r>
              <a:rPr lang="en-US" sz="1600" dirty="0" smtClean="0"/>
              <a:t> Level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dijalankan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15" name="Picture 14" descr="five levels of product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204" y="1607491"/>
            <a:ext cx="3940396" cy="39742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2061508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Pasar</a:t>
            </a:r>
            <a:r>
              <a:rPr lang="en-US" sz="1200" dirty="0" smtClean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uang</a:t>
            </a:r>
            <a:r>
              <a:rPr lang="en-US" sz="1200" dirty="0" smtClean="0"/>
              <a:t>, </a:t>
            </a:r>
            <a:r>
              <a:rPr lang="en-US" sz="1200" dirty="0" err="1" smtClean="0"/>
              <a:t>bagaimana</a:t>
            </a:r>
            <a:r>
              <a:rPr lang="en-US" sz="1200" dirty="0" smtClean="0"/>
              <a:t> </a:t>
            </a:r>
            <a:r>
              <a:rPr lang="en-US" sz="1200" dirty="0" err="1" smtClean="0"/>
              <a:t>mencari</a:t>
            </a:r>
            <a:r>
              <a:rPr lang="en-US" sz="1200" dirty="0" smtClean="0"/>
              <a:t>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uang</a:t>
            </a:r>
            <a:r>
              <a:rPr lang="en-US" sz="1200" dirty="0" smtClean="0"/>
              <a:t> </a:t>
            </a:r>
            <a:r>
              <a:rPr lang="en-US" sz="1200" dirty="0" err="1" smtClean="0"/>
              <a:t>sebanyak-banyaknya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bisnis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kuncinya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err="1" smtClean="0"/>
              <a:t>Klasifikasi</a:t>
            </a:r>
            <a:r>
              <a:rPr lang="en-US" sz="1200" dirty="0" smtClean="0"/>
              <a:t> </a:t>
            </a:r>
            <a:r>
              <a:rPr lang="en-US" sz="1200" dirty="0" err="1" smtClean="0"/>
              <a:t>Pasar</a:t>
            </a:r>
            <a:r>
              <a:rPr lang="en-US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Pasar</a:t>
            </a:r>
            <a:r>
              <a:rPr lang="en-US" sz="1200" dirty="0" smtClean="0"/>
              <a:t> Primer: </a:t>
            </a:r>
            <a:r>
              <a:rPr lang="en-US" sz="1200" dirty="0" err="1" smtClean="0"/>
              <a:t>Pasar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target Dari </a:t>
            </a:r>
            <a:r>
              <a:rPr lang="en-US" sz="1200" dirty="0" err="1" smtClean="0"/>
              <a:t>Produk</a:t>
            </a:r>
            <a:r>
              <a:rPr lang="en-US" sz="1200" dirty="0" smtClean="0"/>
              <a:t>/</a:t>
            </a:r>
            <a:r>
              <a:rPr lang="en-US" sz="1200" dirty="0" err="1" smtClean="0"/>
              <a:t>Jasa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Pengguna</a:t>
            </a:r>
            <a:r>
              <a:rPr lang="en-US" sz="1200" dirty="0" smtClean="0"/>
              <a:t> </a:t>
            </a:r>
            <a:r>
              <a:rPr lang="en-US" sz="1200" dirty="0" err="1" smtClean="0"/>
              <a:t>Akhir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menggunakan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Produk</a:t>
            </a:r>
            <a:r>
              <a:rPr lang="en-US" sz="1200" dirty="0" smtClean="0"/>
              <a:t>/</a:t>
            </a:r>
            <a:r>
              <a:rPr lang="en-US" sz="1200" dirty="0" err="1" smtClean="0"/>
              <a:t>Jasa</a:t>
            </a:r>
            <a:r>
              <a:rPr lang="en-US" sz="1200" dirty="0" smtClean="0"/>
              <a:t> Kita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: B2C, B2B, B2G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Pasar</a:t>
            </a:r>
            <a:r>
              <a:rPr lang="en-US" sz="1200" dirty="0" smtClean="0"/>
              <a:t> </a:t>
            </a:r>
            <a:r>
              <a:rPr lang="en-US" sz="1200" dirty="0" err="1" smtClean="0"/>
              <a:t>Sekunder</a:t>
            </a:r>
            <a:r>
              <a:rPr lang="en-US" sz="1200" dirty="0" smtClean="0"/>
              <a:t>: </a:t>
            </a:r>
            <a:r>
              <a:rPr lang="en-US" sz="1200" dirty="0" err="1" smtClean="0"/>
              <a:t>Pasar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Menjadi</a:t>
            </a:r>
            <a:r>
              <a:rPr lang="en-US" sz="1200" dirty="0" smtClean="0"/>
              <a:t> target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produk</a:t>
            </a:r>
            <a:r>
              <a:rPr lang="en-US" sz="1200" dirty="0" smtClean="0"/>
              <a:t>/</a:t>
            </a:r>
            <a:r>
              <a:rPr lang="en-US" sz="1200" dirty="0" err="1" smtClean="0"/>
              <a:t>Jasa</a:t>
            </a:r>
            <a:r>
              <a:rPr lang="en-US" sz="1200" dirty="0" smtClean="0"/>
              <a:t> </a:t>
            </a:r>
            <a:r>
              <a:rPr lang="en-US" sz="1200" dirty="0" err="1" smtClean="0"/>
              <a:t>secara</a:t>
            </a:r>
            <a:r>
              <a:rPr lang="en-US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, </a:t>
            </a:r>
            <a:r>
              <a:rPr lang="en-US" sz="1200" dirty="0" err="1" smtClean="0"/>
              <a:t>dimana</a:t>
            </a:r>
            <a:r>
              <a:rPr lang="en-US" sz="1200" dirty="0" smtClean="0"/>
              <a:t> </a:t>
            </a:r>
            <a:r>
              <a:rPr lang="en-US" sz="1200" dirty="0" err="1" smtClean="0"/>
              <a:t>produk</a:t>
            </a:r>
            <a:r>
              <a:rPr lang="en-US" sz="1200" dirty="0" smtClean="0"/>
              <a:t>/ </a:t>
            </a:r>
            <a:r>
              <a:rPr lang="en-US" sz="1200" dirty="0" err="1" smtClean="0"/>
              <a:t>jasa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/>
              <a:t> </a:t>
            </a:r>
            <a:r>
              <a:rPr lang="en-US" sz="1200" dirty="0" err="1" smtClean="0"/>
              <a:t>diperjualbelikan</a:t>
            </a:r>
            <a:r>
              <a:rPr lang="en-US" sz="1200" dirty="0" smtClean="0"/>
              <a:t> </a:t>
            </a:r>
            <a:r>
              <a:rPr lang="en-US" sz="1200" dirty="0" err="1" smtClean="0"/>
              <a:t>kembali</a:t>
            </a:r>
            <a:r>
              <a:rPr lang="en-US" sz="12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1200" dirty="0" err="1" smtClean="0"/>
              <a:t>Pasar</a:t>
            </a:r>
            <a:r>
              <a:rPr lang="en-US" sz="1200" dirty="0" smtClean="0"/>
              <a:t> </a:t>
            </a:r>
            <a:r>
              <a:rPr lang="en-US" sz="1200" dirty="0" err="1" smtClean="0"/>
              <a:t>Tersier</a:t>
            </a:r>
            <a:r>
              <a:rPr lang="en-US" sz="1200" dirty="0" smtClean="0"/>
              <a:t>: </a:t>
            </a:r>
            <a:r>
              <a:rPr lang="en-US" sz="1200" dirty="0" err="1" smtClean="0"/>
              <a:t>Pasar</a:t>
            </a:r>
            <a:r>
              <a:rPr lang="en-US" sz="1200" dirty="0" smtClean="0"/>
              <a:t> yang </a:t>
            </a:r>
            <a:r>
              <a:rPr lang="en-US" sz="1200" dirty="0" err="1" smtClean="0"/>
              <a:t>berperan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pendukung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bisnis</a:t>
            </a:r>
            <a:r>
              <a:rPr lang="en-US" sz="1200" dirty="0" smtClean="0"/>
              <a:t> yang </a:t>
            </a:r>
            <a:r>
              <a:rPr lang="en-US" sz="1200" dirty="0" err="1" smtClean="0"/>
              <a:t>dijalankan</a:t>
            </a:r>
            <a:r>
              <a:rPr lang="en-US" sz="1200" dirty="0" smtClean="0"/>
              <a:t>, </a:t>
            </a:r>
            <a:r>
              <a:rPr lang="en-US" sz="1200" dirty="0" err="1" smtClean="0"/>
              <a:t>terutama</a:t>
            </a:r>
            <a:r>
              <a:rPr lang="en-US" sz="1200" dirty="0" smtClean="0"/>
              <a:t> </a:t>
            </a:r>
            <a:r>
              <a:rPr lang="en-US" sz="1200" dirty="0" err="1" smtClean="0"/>
              <a:t>dari</a:t>
            </a:r>
            <a:r>
              <a:rPr lang="en-US" sz="1200" dirty="0" smtClean="0"/>
              <a:t> </a:t>
            </a:r>
            <a:r>
              <a:rPr lang="en-US" sz="1200" dirty="0" err="1" smtClean="0"/>
              <a:t>segi</a:t>
            </a:r>
            <a:r>
              <a:rPr lang="en-US" sz="1200" dirty="0" smtClean="0"/>
              <a:t>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</a:t>
            </a:r>
            <a:r>
              <a:rPr lang="en-US" sz="1200" dirty="0" err="1" smtClean="0"/>
              <a:t>pembiayaan</a:t>
            </a:r>
            <a:r>
              <a:rPr lang="en-US" sz="1200" dirty="0" smtClean="0"/>
              <a:t> yang </a:t>
            </a:r>
            <a:r>
              <a:rPr lang="en-US" sz="1200" dirty="0" err="1" smtClean="0"/>
              <a:t>dapat</a:t>
            </a:r>
            <a:r>
              <a:rPr lang="en-US" sz="1200" dirty="0" smtClean="0"/>
              <a:t> </a:t>
            </a:r>
            <a:r>
              <a:rPr lang="en-US" sz="1200" dirty="0" err="1" smtClean="0"/>
              <a:t>digunakan</a:t>
            </a:r>
            <a:r>
              <a:rPr lang="en-US" sz="1200" dirty="0" smtClean="0"/>
              <a:t> </a:t>
            </a:r>
            <a:r>
              <a:rPr lang="en-US" sz="1200" dirty="0" err="1" smtClean="0"/>
              <a:t>untuk</a:t>
            </a:r>
            <a:r>
              <a:rPr lang="en-US" sz="1200" dirty="0" smtClean="0"/>
              <a:t> </a:t>
            </a:r>
            <a:r>
              <a:rPr lang="en-US" sz="1200" dirty="0" err="1" smtClean="0"/>
              <a:t>membiayai</a:t>
            </a:r>
            <a:r>
              <a:rPr lang="en-US" sz="1200" dirty="0" smtClean="0"/>
              <a:t> </a:t>
            </a:r>
            <a:r>
              <a:rPr lang="en-US" sz="1200" dirty="0" err="1" smtClean="0"/>
              <a:t>bisnis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: Investor, Supplier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040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: </a:t>
            </a:r>
          </a:p>
          <a:p>
            <a:pPr defTabSz="685800">
              <a:defRPr/>
            </a:pPr>
            <a:r>
              <a:rPr lang="en-US" sz="1600" dirty="0" err="1" smtClean="0"/>
              <a:t>Macam-macam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endParaRPr lang="en-US" sz="1600" dirty="0" smtClean="0"/>
          </a:p>
          <a:p>
            <a:pPr marL="342900" indent="-342900" defTabSz="685800">
              <a:buFontTx/>
              <a:buAutoNum type="alphaUcPeriod"/>
              <a:defRPr/>
            </a:pP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: </a:t>
            </a:r>
            <a:r>
              <a:rPr lang="en-US" sz="1600" dirty="0" err="1" smtClean="0"/>
              <a:t>Pasar</a:t>
            </a:r>
            <a:r>
              <a:rPr lang="en-US" sz="1600" dirty="0" smtClean="0"/>
              <a:t> Online, </a:t>
            </a:r>
            <a:r>
              <a:rPr lang="en-US" sz="1600" dirty="0" err="1" smtClean="0"/>
              <a:t>Pasar</a:t>
            </a:r>
            <a:r>
              <a:rPr lang="en-US" sz="1600" dirty="0" smtClean="0"/>
              <a:t> Offline</a:t>
            </a:r>
          </a:p>
          <a:p>
            <a:pPr marL="342900" indent="-342900" defTabSz="685800">
              <a:buFontTx/>
              <a:buAutoNum type="alphaUcPeriod"/>
              <a:defRPr/>
            </a:pP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Berdasarkan</a:t>
            </a:r>
            <a:r>
              <a:rPr lang="en-US" sz="1600" dirty="0" smtClean="0"/>
              <a:t> Value Chain </a:t>
            </a:r>
            <a:r>
              <a:rPr lang="en-US" sz="1600" dirty="0" err="1" smtClean="0"/>
              <a:t>Industri</a:t>
            </a:r>
            <a:r>
              <a:rPr lang="en-US" sz="1600" dirty="0" smtClean="0"/>
              <a:t>: Supplier, </a:t>
            </a:r>
            <a:r>
              <a:rPr lang="en-US" sz="1600" dirty="0" err="1" smtClean="0"/>
              <a:t>Produsen</a:t>
            </a:r>
            <a:r>
              <a:rPr lang="en-US" sz="1600" dirty="0"/>
              <a:t>, Distributor </a:t>
            </a:r>
            <a:r>
              <a:rPr lang="en-US" sz="1600" dirty="0" err="1" smtClean="0"/>
              <a:t>Utama</a:t>
            </a:r>
            <a:r>
              <a:rPr lang="en-US" sz="1600" dirty="0" smtClean="0"/>
              <a:t>, </a:t>
            </a:r>
            <a:r>
              <a:rPr lang="en-US" sz="1600" dirty="0" err="1" smtClean="0"/>
              <a:t>Agen</a:t>
            </a:r>
            <a:r>
              <a:rPr lang="en-US" sz="1600" dirty="0" smtClean="0"/>
              <a:t>, Sub </a:t>
            </a:r>
            <a:r>
              <a:rPr lang="en-US" sz="1600" dirty="0" err="1" smtClean="0"/>
              <a:t>Agen</a:t>
            </a:r>
            <a:r>
              <a:rPr lang="en-US" sz="1600" dirty="0" smtClean="0"/>
              <a:t>, Reseller, Marketer, </a:t>
            </a:r>
            <a:r>
              <a:rPr lang="en-US" sz="1600" dirty="0" err="1" smtClean="0"/>
              <a:t>Pengguna</a:t>
            </a:r>
            <a:r>
              <a:rPr lang="en-US" sz="1600" dirty="0" smtClean="0"/>
              <a:t> </a:t>
            </a:r>
            <a:r>
              <a:rPr lang="en-US" sz="1600" dirty="0" err="1" smtClean="0"/>
              <a:t>Akhir</a:t>
            </a:r>
            <a:r>
              <a:rPr lang="en-US" sz="1600" dirty="0" smtClean="0"/>
              <a:t>. </a:t>
            </a:r>
          </a:p>
          <a:p>
            <a:pPr marL="342900" indent="-342900" defTabSz="685800">
              <a:buFontTx/>
              <a:buAutoNum type="alphaUcPeriod"/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Berdasarkan</a:t>
            </a:r>
            <a:r>
              <a:rPr lang="en-US" sz="1600" dirty="0" smtClean="0">
                <a:solidFill>
                  <a:prstClr val="black"/>
                </a:solidFill>
              </a:rPr>
              <a:t> Daerah </a:t>
            </a:r>
            <a:r>
              <a:rPr lang="en-US" sz="1600" dirty="0" err="1" smtClean="0">
                <a:solidFill>
                  <a:prstClr val="black"/>
                </a:solidFill>
              </a:rPr>
              <a:t>Skala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Kekayaannya</a:t>
            </a:r>
            <a:r>
              <a:rPr lang="en-US" sz="1600" dirty="0" smtClean="0">
                <a:solidFill>
                  <a:prstClr val="black"/>
                </a:solidFill>
              </a:rPr>
              <a:t>: </a:t>
            </a:r>
            <a:r>
              <a:rPr lang="en-US" sz="1600" dirty="0" err="1" smtClean="0">
                <a:solidFill>
                  <a:prstClr val="black"/>
                </a:solidFill>
              </a:rPr>
              <a:t>Golongan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Pendapatan</a:t>
            </a:r>
            <a:r>
              <a:rPr lang="en-US" sz="1600" dirty="0" smtClean="0">
                <a:solidFill>
                  <a:prstClr val="black"/>
                </a:solidFill>
              </a:rPr>
              <a:t> Tinggi, </a:t>
            </a:r>
            <a:r>
              <a:rPr lang="en-US" sz="1600" dirty="0" err="1" smtClean="0">
                <a:solidFill>
                  <a:prstClr val="black"/>
                </a:solidFill>
              </a:rPr>
              <a:t>Golongan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Pendapatan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Menengah</a:t>
            </a:r>
            <a:r>
              <a:rPr lang="en-US" sz="1600" dirty="0" smtClean="0">
                <a:solidFill>
                  <a:prstClr val="black"/>
                </a:solidFill>
              </a:rPr>
              <a:t>, </a:t>
            </a:r>
            <a:r>
              <a:rPr lang="en-US" sz="1600" dirty="0" err="1" smtClean="0">
                <a:solidFill>
                  <a:prstClr val="black"/>
                </a:solidFill>
              </a:rPr>
              <a:t>Golongan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Pendapatan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Rendah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342900" indent="-342900" defTabSz="685800">
              <a:buAutoNum type="alphaUcPeriod"/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Berdasarkan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Tipe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Konsumennya</a:t>
            </a:r>
            <a:r>
              <a:rPr lang="en-US" sz="1600" dirty="0" smtClean="0">
                <a:solidFill>
                  <a:prstClr val="black"/>
                </a:solidFill>
              </a:rPr>
              <a:t>: </a:t>
            </a:r>
            <a:r>
              <a:rPr lang="en-US" sz="1600" dirty="0" err="1" smtClean="0">
                <a:solidFill>
                  <a:prstClr val="black"/>
                </a:solidFill>
              </a:rPr>
              <a:t>Pemerintah</a:t>
            </a:r>
            <a:r>
              <a:rPr lang="en-US" sz="1600" dirty="0" smtClean="0">
                <a:solidFill>
                  <a:prstClr val="black"/>
                </a:solidFill>
              </a:rPr>
              <a:t> (B2G), </a:t>
            </a:r>
            <a:r>
              <a:rPr lang="en-US" sz="1600" dirty="0" err="1" smtClean="0">
                <a:solidFill>
                  <a:prstClr val="black"/>
                </a:solidFill>
              </a:rPr>
              <a:t>Bisnis</a:t>
            </a:r>
            <a:r>
              <a:rPr lang="en-US" sz="1600" dirty="0" smtClean="0">
                <a:solidFill>
                  <a:prstClr val="black"/>
                </a:solidFill>
              </a:rPr>
              <a:t> (B2B), </a:t>
            </a:r>
            <a:r>
              <a:rPr lang="en-US" sz="1600" dirty="0" err="1" smtClean="0">
                <a:solidFill>
                  <a:prstClr val="black"/>
                </a:solidFill>
              </a:rPr>
              <a:t>Masyarakat</a:t>
            </a:r>
            <a:r>
              <a:rPr lang="en-US" sz="1600" dirty="0" smtClean="0">
                <a:solidFill>
                  <a:prstClr val="black"/>
                </a:solidFill>
              </a:rPr>
              <a:t> (B2C)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695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 smtClean="0"/>
              <a:t>Cara </a:t>
            </a:r>
            <a:r>
              <a:rPr lang="en-US" sz="1400" dirty="0" err="1" smtClean="0"/>
              <a:t>Membuka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r>
              <a:rPr lang="en-US" sz="1400" dirty="0" smtClean="0"/>
              <a:t> Di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Negeri</a:t>
            </a:r>
            <a:endParaRPr lang="en-US" sz="14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Afiliasi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Maketing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/>
              <a:t>merupakan</a:t>
            </a:r>
            <a:r>
              <a:rPr lang="en-US" sz="1400" dirty="0"/>
              <a:t> program di mana </a:t>
            </a:r>
            <a:r>
              <a:rPr lang="en-US" sz="1400" dirty="0" err="1" smtClean="0"/>
              <a:t>kita</a:t>
            </a:r>
            <a:r>
              <a:rPr lang="en-US" sz="1400" dirty="0" smtClean="0"/>
              <a:t> </a:t>
            </a:r>
            <a:r>
              <a:rPr lang="en-US" sz="1400" dirty="0" err="1"/>
              <a:t>mempromosikan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brand </a:t>
            </a:r>
            <a:r>
              <a:rPr lang="en-US" sz="1400" dirty="0" err="1"/>
              <a:t>tertentu</a:t>
            </a:r>
            <a:r>
              <a:rPr lang="en-US" sz="1400" dirty="0"/>
              <a:t> yang </a:t>
            </a:r>
            <a:r>
              <a:rPr lang="en-US" sz="1400" dirty="0" err="1"/>
              <a:t>selanjutnya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pembelian yang </a:t>
            </a:r>
            <a:r>
              <a:rPr lang="en-US" sz="1400" dirty="0" err="1"/>
              <a:t>dilakukan</a:t>
            </a:r>
            <a:r>
              <a:rPr lang="en-US" sz="1400" dirty="0"/>
              <a:t>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Dropshipper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yang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macam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produsen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menyimpan</a:t>
            </a:r>
            <a:r>
              <a:rPr lang="en-US" sz="1400" dirty="0"/>
              <a:t> </a:t>
            </a:r>
            <a:r>
              <a:rPr lang="en-US" sz="1400" dirty="0" err="1"/>
              <a:t>stok</a:t>
            </a:r>
            <a:r>
              <a:rPr lang="en-US" sz="1400" dirty="0"/>
              <a:t>, </a:t>
            </a:r>
            <a:r>
              <a:rPr lang="en-US" sz="1400" dirty="0" err="1"/>
              <a:t>mengemas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mengirim</a:t>
            </a:r>
            <a:r>
              <a:rPr lang="en-US" sz="1400" dirty="0"/>
              <a:t> </a:t>
            </a:r>
            <a:r>
              <a:rPr lang="en-US" sz="1400" dirty="0" err="1"/>
              <a:t>barangnya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 smtClean="0"/>
              <a:t>konsumen</a:t>
            </a:r>
            <a:r>
              <a:rPr lang="en-US" sz="1400" dirty="0" smtClean="0"/>
              <a:t>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400" b="1" dirty="0" smtClean="0">
                <a:solidFill>
                  <a:prstClr val="black"/>
                </a:solidFill>
              </a:rPr>
              <a:t>Reseller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/>
              <a:t>adalah</a:t>
            </a:r>
            <a:r>
              <a:rPr lang="en-US" sz="1400" dirty="0"/>
              <a:t> orang yang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supplier.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 defTabSz="685800">
              <a:buFontTx/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Kemitraan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mengembangkan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 </a:t>
            </a:r>
            <a:r>
              <a:rPr lang="en-US" sz="1400" dirty="0" err="1"/>
              <a:t>lagi</a:t>
            </a:r>
            <a:r>
              <a:rPr lang="en-US" sz="1400" dirty="0" smtClean="0"/>
              <a:t>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Waralaba</a:t>
            </a:r>
            <a:r>
              <a:rPr lang="en-US" sz="1400" b="1" dirty="0" smtClean="0">
                <a:solidFill>
                  <a:prstClr val="black"/>
                </a:solidFill>
              </a:rPr>
              <a:t>/ Franchising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b="1" dirty="0" err="1"/>
              <a:t>adalah</a:t>
            </a:r>
            <a:r>
              <a:rPr lang="en-US" sz="1400" dirty="0"/>
              <a:t> 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pemilik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lain yang </a:t>
            </a:r>
            <a:r>
              <a:rPr lang="en-US" sz="1400" dirty="0" err="1"/>
              <a:t>ingin</a:t>
            </a:r>
            <a:r>
              <a:rPr lang="en-US" sz="1400" dirty="0"/>
              <a:t> </a:t>
            </a:r>
            <a:r>
              <a:rPr lang="en-US" sz="1400" dirty="0" err="1"/>
              <a:t>memasarkan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yang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keduanya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melimpahkan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, </a:t>
            </a:r>
            <a:r>
              <a:rPr lang="en-US" sz="1400" dirty="0" err="1"/>
              <a:t>pengolahan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(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ciri</a:t>
            </a:r>
            <a:r>
              <a:rPr lang="en-US" sz="1400" dirty="0"/>
              <a:t> </a:t>
            </a:r>
            <a:r>
              <a:rPr lang="en-US" sz="1400" dirty="0" err="1"/>
              <a:t>khas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yang </a:t>
            </a:r>
            <a:r>
              <a:rPr lang="en-US" sz="1400" dirty="0" err="1"/>
              <a:t>dimiliki</a:t>
            </a:r>
            <a:r>
              <a:rPr lang="en-US" sz="1400" dirty="0"/>
              <a:t>),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operasional</a:t>
            </a:r>
            <a:r>
              <a:rPr lang="en-US" sz="1400" dirty="0"/>
              <a:t>.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Patungan</a:t>
            </a:r>
            <a:r>
              <a:rPr lang="en-US" sz="1400" b="1" dirty="0" smtClean="0">
                <a:solidFill>
                  <a:prstClr val="black"/>
                </a:solidFill>
              </a:rPr>
              <a:t>/ Joint Venture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yang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.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400" b="1" dirty="0" err="1" smtClean="0">
                <a:solidFill>
                  <a:prstClr val="black"/>
                </a:solidFill>
              </a:rPr>
              <a:t>Pembukaan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Cabang</a:t>
            </a:r>
            <a:r>
              <a:rPr lang="en-US" sz="1400" dirty="0" smtClean="0">
                <a:solidFill>
                  <a:prstClr val="black"/>
                </a:solidFill>
              </a:rPr>
              <a:t>: </a:t>
            </a:r>
            <a:r>
              <a:rPr lang="en-US" sz="1400" dirty="0"/>
              <a:t>Kantor </a:t>
            </a:r>
            <a:r>
              <a:rPr lang="en-US" sz="1400" dirty="0" err="1"/>
              <a:t>cabang</a:t>
            </a:r>
            <a:r>
              <a:rPr lang="en-US" sz="1400" dirty="0"/>
              <a:t> </a:t>
            </a:r>
            <a:r>
              <a:rPr lang="en-US" sz="1400" dirty="0" err="1"/>
              <a:t>didirikan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memperluas</a:t>
            </a:r>
            <a:r>
              <a:rPr lang="en-US" sz="1400" dirty="0"/>
              <a:t> </a:t>
            </a:r>
            <a:r>
              <a:rPr lang="en-US" sz="1400" dirty="0" err="1"/>
              <a:t>jangkauan</a:t>
            </a:r>
            <a:r>
              <a:rPr lang="en-US" sz="1400" dirty="0"/>
              <a:t> </a:t>
            </a:r>
            <a:r>
              <a:rPr lang="en-US" sz="1400" dirty="0" err="1"/>
              <a:t>bisnisnya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wilayah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dekat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di </a:t>
            </a:r>
            <a:r>
              <a:rPr lang="en-US" sz="1400" dirty="0" err="1"/>
              <a:t>daerah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membuka</a:t>
            </a:r>
            <a:r>
              <a:rPr lang="en-US" sz="1400" dirty="0"/>
              <a:t> </a:t>
            </a:r>
            <a:r>
              <a:rPr lang="en-US" sz="1400" dirty="0" err="1"/>
              <a:t>kantor</a:t>
            </a:r>
            <a:r>
              <a:rPr lang="en-US" sz="1400" dirty="0"/>
              <a:t> </a:t>
            </a:r>
            <a:r>
              <a:rPr lang="en-US" sz="1400" dirty="0" err="1"/>
              <a:t>cabang</a:t>
            </a:r>
            <a:r>
              <a:rPr lang="en-US" sz="1400" dirty="0"/>
              <a:t>,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mengakses</a:t>
            </a:r>
            <a:r>
              <a:rPr lang="en-US" sz="1400" dirty="0"/>
              <a:t>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memperluas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. 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647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mengembangkan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lagi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 err="1"/>
              <a:t>Adapun</a:t>
            </a:r>
            <a:r>
              <a:rPr lang="en-US" sz="1600" dirty="0"/>
              <a:t> </a:t>
            </a:r>
            <a:r>
              <a:rPr lang="en-US" sz="1600" dirty="0" err="1"/>
              <a:t>macam-macam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yang </a:t>
            </a:r>
            <a:r>
              <a:rPr lang="en-US" sz="1600" dirty="0" err="1"/>
              <a:t>dimaksud</a:t>
            </a:r>
            <a:r>
              <a:rPr lang="en-US" sz="1600" dirty="0"/>
              <a:t>, </a:t>
            </a:r>
            <a:r>
              <a:rPr lang="en-US" sz="1600" dirty="0" err="1"/>
              <a:t>antara</a:t>
            </a:r>
            <a:r>
              <a:rPr lang="en-US" sz="1600" dirty="0"/>
              <a:t> lain</a:t>
            </a:r>
            <a:r>
              <a:rPr lang="en-US" sz="1600" dirty="0" smtClean="0"/>
              <a:t>:</a:t>
            </a:r>
            <a:endParaRPr lang="en-ID" sz="1600" dirty="0">
              <a:solidFill>
                <a:prstClr val="black"/>
              </a:solidFill>
            </a:endParaRPr>
          </a:p>
          <a:p>
            <a:pPr fontAlgn="base"/>
            <a:r>
              <a:rPr lang="en-ID" sz="1600" b="1" dirty="0" smtClean="0">
                <a:solidFill>
                  <a:prstClr val="black"/>
                </a:solidFill>
              </a:rPr>
              <a:t>1. </a:t>
            </a:r>
            <a:r>
              <a:rPr lang="en-US" sz="1600" b="1" dirty="0"/>
              <a:t>Inti-plasma</a:t>
            </a:r>
          </a:p>
          <a:p>
            <a:pPr fontAlgn="base"/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inti-plasma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, </a:t>
            </a:r>
            <a:r>
              <a:rPr lang="en-US" sz="1600" dirty="0" err="1"/>
              <a:t>yakni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inti </a:t>
            </a:r>
            <a:r>
              <a:rPr lang="en-US" sz="1600" dirty="0" err="1"/>
              <a:t>dengan</a:t>
            </a:r>
            <a:r>
              <a:rPr lang="en-US" sz="1600" dirty="0"/>
              <a:t> UMKM </a:t>
            </a:r>
            <a:r>
              <a:rPr lang="en-US" sz="1600" dirty="0" err="1"/>
              <a:t>sebagai</a:t>
            </a:r>
            <a:r>
              <a:rPr lang="en-US" sz="1600" dirty="0"/>
              <a:t> plasma; </a:t>
            </a:r>
            <a:r>
              <a:rPr lang="en-US" sz="1600" dirty="0" err="1"/>
              <a:t>atau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inti </a:t>
            </a:r>
            <a:r>
              <a:rPr lang="en-US" sz="1600" dirty="0" err="1"/>
              <a:t>dengan</a:t>
            </a:r>
            <a:r>
              <a:rPr lang="en-US" sz="1600" dirty="0"/>
              <a:t> UMK </a:t>
            </a:r>
            <a:r>
              <a:rPr lang="en-US" sz="1600" dirty="0" err="1"/>
              <a:t>sebagai</a:t>
            </a:r>
            <a:r>
              <a:rPr lang="en-US" sz="1600" dirty="0"/>
              <a:t> plasma.</a:t>
            </a:r>
          </a:p>
          <a:p>
            <a:pPr fontAlgn="base"/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menerapkan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inti-plasma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perkebunan</a:t>
            </a:r>
            <a:r>
              <a:rPr lang="en-US" sz="1600" dirty="0"/>
              <a:t> </a:t>
            </a:r>
            <a:r>
              <a:rPr lang="en-US" sz="1600" dirty="0" err="1"/>
              <a:t>sawit</a:t>
            </a:r>
            <a:r>
              <a:rPr lang="en-US" sz="1600" dirty="0"/>
              <a:t> </a:t>
            </a:r>
            <a:r>
              <a:rPr lang="en-US" sz="1600" dirty="0" err="1"/>
              <a:t>rakyat</a:t>
            </a:r>
            <a:r>
              <a:rPr lang="en-US" sz="1600" dirty="0"/>
              <a:t> (</a:t>
            </a:r>
            <a:r>
              <a:rPr lang="en-US" sz="1600" dirty="0" err="1"/>
              <a:t>sebagai</a:t>
            </a:r>
            <a:r>
              <a:rPr lang="en-US" sz="1600" dirty="0"/>
              <a:t> plasma)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perkebunan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swasta</a:t>
            </a:r>
            <a:r>
              <a:rPr lang="en-US" sz="1600" dirty="0"/>
              <a:t> (</a:t>
            </a:r>
            <a:r>
              <a:rPr lang="en-US" sz="1600" dirty="0" err="1"/>
              <a:t>sebagai</a:t>
            </a:r>
            <a:r>
              <a:rPr lang="en-US" sz="1600" dirty="0"/>
              <a:t> inti).</a:t>
            </a:r>
          </a:p>
          <a:p>
            <a:pPr defTabSz="685800">
              <a:defRPr/>
            </a:pPr>
            <a:endParaRPr lang="en-US" sz="1600" dirty="0" smtClean="0"/>
          </a:p>
          <a:p>
            <a:pPr fontAlgn="base"/>
            <a:r>
              <a:rPr lang="en-US" sz="1600" b="1" dirty="0" smtClean="0"/>
              <a:t>2. </a:t>
            </a:r>
            <a:r>
              <a:rPr lang="en-US" sz="1600" b="1" dirty="0" err="1" smtClean="0"/>
              <a:t>Subkontrak</a:t>
            </a:r>
            <a:endParaRPr lang="en-US" sz="1600" b="1" dirty="0"/>
          </a:p>
          <a:p>
            <a:pPr fontAlgn="base"/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subkontrak</a:t>
            </a:r>
            <a:r>
              <a:rPr lang="en-US" sz="1600" dirty="0"/>
              <a:t>,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, </a:t>
            </a:r>
            <a:r>
              <a:rPr lang="en-US" sz="1600" dirty="0" err="1"/>
              <a:t>yakni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kontraktor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UMKM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subkontraktor</a:t>
            </a:r>
            <a:r>
              <a:rPr lang="en-US" sz="1600" dirty="0"/>
              <a:t>; </a:t>
            </a:r>
            <a:r>
              <a:rPr lang="en-US" sz="1600" dirty="0" err="1"/>
              <a:t>atau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kontraktor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subkontraktor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380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3. </a:t>
            </a:r>
            <a:r>
              <a:rPr lang="en-US" sz="1600" b="1" dirty="0" err="1" smtClean="0"/>
              <a:t>Waralaba</a:t>
            </a:r>
            <a:endParaRPr lang="en-US" sz="1600" b="1" dirty="0"/>
          </a:p>
          <a:p>
            <a:pPr fontAlgn="base"/>
            <a:r>
              <a:rPr lang="en-US" sz="1600" dirty="0" err="1"/>
              <a:t>Ketentuannya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UMKM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yang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usahanya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kesempatan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mendahulukan</a:t>
            </a:r>
            <a:r>
              <a:rPr lang="en-US" sz="1600" dirty="0"/>
              <a:t> UMKM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kapasitas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kelayakan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Walau</a:t>
            </a:r>
            <a:r>
              <a:rPr lang="en-US" sz="1600" dirty="0"/>
              <a:t> </a:t>
            </a:r>
            <a:r>
              <a:rPr lang="en-US" sz="1600" dirty="0" err="1"/>
              <a:t>begitu</a:t>
            </a:r>
            <a:r>
              <a:rPr lang="en-US" sz="1600" dirty="0"/>
              <a:t>, UMKM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PT </a:t>
            </a:r>
            <a:r>
              <a:rPr lang="en-US" sz="1600" dirty="0" err="1"/>
              <a:t>Indomarco</a:t>
            </a:r>
            <a:r>
              <a:rPr lang="en-US" sz="1600" dirty="0"/>
              <a:t> </a:t>
            </a:r>
            <a:r>
              <a:rPr lang="en-US" sz="1600" dirty="0" err="1"/>
              <a:t>Prismatama</a:t>
            </a:r>
            <a:r>
              <a:rPr lang="en-US" sz="1600" dirty="0"/>
              <a:t> yang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retail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negeri</a:t>
            </a:r>
            <a:r>
              <a:rPr lang="en-US" sz="1600" dirty="0"/>
              <a:t>, </a:t>
            </a:r>
            <a:r>
              <a:rPr lang="en-US" sz="1600" dirty="0" err="1"/>
              <a:t>berperan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UMKM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waralaba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883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4. </a:t>
            </a:r>
            <a:r>
              <a:rPr lang="en-US" sz="1600" b="1" dirty="0" err="1" smtClean="0"/>
              <a:t>Perdagangan</a:t>
            </a:r>
            <a:r>
              <a:rPr lang="en-US" sz="1600" b="1" dirty="0" smtClean="0"/>
              <a:t> </a:t>
            </a:r>
            <a:r>
              <a:rPr lang="en-US" sz="1600" b="1" dirty="0" err="1"/>
              <a:t>Umum</a:t>
            </a:r>
            <a:endParaRPr lang="en-US" sz="1600" b="1" dirty="0"/>
          </a:p>
          <a:p>
            <a:pPr fontAlgn="base"/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penyediaan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UMKM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terbuka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pPr fontAlgn="base"/>
            <a:r>
              <a:rPr lang="en-US" sz="1600" b="1" dirty="0" smtClean="0"/>
              <a:t>5. </a:t>
            </a:r>
            <a:r>
              <a:rPr lang="en-US" sz="1600" b="1" dirty="0" err="1" smtClean="0"/>
              <a:t>Distribusi</a:t>
            </a:r>
            <a:r>
              <a:rPr lang="en-US" sz="1600" b="1" dirty="0" smtClean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Keagenan</a:t>
            </a:r>
            <a:endParaRPr lang="en-US" sz="1600" b="1" dirty="0"/>
          </a:p>
          <a:p>
            <a:pPr fontAlgn="base"/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UMKM.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UMK.</a:t>
            </a:r>
          </a:p>
          <a:p>
            <a:pPr fontAlgn="base"/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keagenan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PT </a:t>
            </a:r>
            <a:r>
              <a:rPr lang="en-US" sz="1600" dirty="0" err="1"/>
              <a:t>Tiki</a:t>
            </a:r>
            <a:r>
              <a:rPr lang="en-US" sz="1600" dirty="0"/>
              <a:t> </a:t>
            </a:r>
            <a:r>
              <a:rPr lang="en-US" sz="1600" dirty="0" err="1"/>
              <a:t>Jalur</a:t>
            </a:r>
            <a:r>
              <a:rPr lang="en-US" sz="1600" dirty="0"/>
              <a:t> </a:t>
            </a:r>
            <a:r>
              <a:rPr lang="en-US" sz="1600" dirty="0" err="1"/>
              <a:t>Nugraha</a:t>
            </a:r>
            <a:r>
              <a:rPr lang="en-US" sz="1600" dirty="0"/>
              <a:t> </a:t>
            </a:r>
            <a:r>
              <a:rPr lang="en-US" sz="1600" dirty="0" err="1"/>
              <a:t>Ekakurir</a:t>
            </a:r>
            <a:r>
              <a:rPr lang="en-US" sz="1600" dirty="0"/>
              <a:t> (JNE) yang </a:t>
            </a:r>
            <a:r>
              <a:rPr lang="en-US" sz="1600" dirty="0" err="1"/>
              <a:t>menyelenggarakan</a:t>
            </a:r>
            <a:r>
              <a:rPr lang="en-US" sz="1600" dirty="0"/>
              <a:t> program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keagenan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UMKM.</a:t>
            </a:r>
          </a:p>
          <a:p>
            <a:pPr defTabSz="685800">
              <a:defRPr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848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6. </a:t>
            </a:r>
            <a:r>
              <a:rPr lang="en-US" sz="1600" b="1" dirty="0" err="1" smtClean="0"/>
              <a:t>Rantai</a:t>
            </a:r>
            <a:r>
              <a:rPr lang="en-US" sz="1600" b="1" dirty="0" smtClean="0"/>
              <a:t> </a:t>
            </a:r>
            <a:r>
              <a:rPr lang="en-US" sz="1600" b="1" dirty="0" err="1"/>
              <a:t>Pasok</a:t>
            </a:r>
            <a:endParaRPr lang="en-US" sz="1600" b="1" dirty="0"/>
          </a:p>
          <a:p>
            <a:pPr fontAlgn="base"/>
            <a:r>
              <a:rPr lang="en-US" sz="1600" dirty="0" err="1"/>
              <a:t>Pelaksanaan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UMKM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rangkaian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, yang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perpindahan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Pendistribusian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ketersediaan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, </a:t>
            </a:r>
            <a:r>
              <a:rPr lang="en-US" sz="1600" dirty="0" err="1"/>
              <a:t>pasokan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proses </a:t>
            </a:r>
            <a:r>
              <a:rPr lang="en-US" sz="1600" dirty="0" err="1"/>
              <a:t>fabrikasi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UMKM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UMKM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penerima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barang</a:t>
            </a:r>
            <a:r>
              <a:rPr lang="en-US" sz="1600" dirty="0"/>
              <a:t>.</a:t>
            </a:r>
          </a:p>
          <a:p>
            <a:pPr defTabSz="685800">
              <a:defRPr/>
            </a:pP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pasok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program </a:t>
            </a:r>
            <a:r>
              <a:rPr lang="en-US" sz="1600" dirty="0" err="1"/>
              <a:t>pendampingan</a:t>
            </a:r>
            <a:r>
              <a:rPr lang="en-US" sz="1600" dirty="0"/>
              <a:t> PT Astra International </a:t>
            </a:r>
            <a:r>
              <a:rPr lang="en-US" sz="1600" dirty="0" err="1"/>
              <a:t>Tbk</a:t>
            </a:r>
            <a:r>
              <a:rPr lang="en-US" sz="1600" dirty="0"/>
              <a:t>.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yayasan</a:t>
            </a:r>
            <a:r>
              <a:rPr lang="en-US" sz="1600" dirty="0"/>
              <a:t> Astra </a:t>
            </a:r>
            <a:r>
              <a:rPr lang="en-US" sz="1600" dirty="0" err="1"/>
              <a:t>bergantung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pengrajin</a:t>
            </a:r>
            <a:r>
              <a:rPr lang="en-US" sz="1600" dirty="0"/>
              <a:t> </a:t>
            </a:r>
            <a:r>
              <a:rPr lang="en-US" sz="1600" dirty="0" err="1"/>
              <a:t>logam</a:t>
            </a:r>
            <a:r>
              <a:rPr lang="en-US" sz="1600" dirty="0"/>
              <a:t> UMKM yang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peralatan-peralatan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perakitan</a:t>
            </a:r>
            <a:r>
              <a:rPr lang="en-US" sz="1600" dirty="0"/>
              <a:t> </a:t>
            </a:r>
            <a:r>
              <a:rPr lang="en-US" sz="1600" dirty="0" err="1"/>
              <a:t>mobil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sepeda</a:t>
            </a:r>
            <a:r>
              <a:rPr lang="en-US" sz="1600" dirty="0"/>
              <a:t> motor.</a:t>
            </a:r>
            <a:endParaRPr lang="en-US" sz="1600" dirty="0" smtClean="0"/>
          </a:p>
          <a:p>
            <a:pPr defTabSz="685800">
              <a:defRPr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048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7. </a:t>
            </a:r>
            <a:r>
              <a:rPr lang="en-US" sz="1600" b="1" dirty="0" err="1" smtClean="0"/>
              <a:t>Kerja</a:t>
            </a:r>
            <a:r>
              <a:rPr lang="en-US" sz="1600" b="1" dirty="0" smtClean="0"/>
              <a:t> </a:t>
            </a:r>
            <a:r>
              <a:rPr lang="en-US" sz="1600" b="1" dirty="0" err="1"/>
              <a:t>Sama</a:t>
            </a:r>
            <a:r>
              <a:rPr lang="en-US" sz="1600" b="1" dirty="0"/>
              <a:t> </a:t>
            </a:r>
            <a:r>
              <a:rPr lang="en-US" sz="1600" b="1" dirty="0" err="1"/>
              <a:t>Operasional</a:t>
            </a:r>
            <a:endParaRPr lang="en-US" sz="1600" b="1" dirty="0"/>
          </a:p>
          <a:p>
            <a:pPr fontAlgn="base"/>
            <a:r>
              <a:rPr lang="en-US" sz="1600" dirty="0" err="1"/>
              <a:t>Ketentuannya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UMKM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sifatnya</a:t>
            </a:r>
            <a:r>
              <a:rPr lang="en-US" sz="1600" dirty="0"/>
              <a:t>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selesai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sifatnya</a:t>
            </a:r>
            <a:r>
              <a:rPr lang="en-US" sz="1600" dirty="0"/>
              <a:t> </a:t>
            </a:r>
            <a:r>
              <a:rPr lang="en-US" sz="1600" dirty="0" err="1"/>
              <a:t>sementara</a:t>
            </a:r>
            <a:r>
              <a:rPr lang="en-US" sz="1600" dirty="0"/>
              <a:t>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selesai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pPr fontAlgn="base"/>
            <a:r>
              <a:rPr lang="en-US" sz="1600" b="1" dirty="0" smtClean="0"/>
              <a:t>8. Usaha </a:t>
            </a:r>
            <a:r>
              <a:rPr lang="en-US" sz="1600" b="1" dirty="0" err="1"/>
              <a:t>Patungan</a:t>
            </a:r>
            <a:r>
              <a:rPr lang="en-US" sz="1600" b="1" dirty="0"/>
              <a:t> (Joint Venture)</a:t>
            </a:r>
          </a:p>
          <a:p>
            <a:pPr fontAlgn="base"/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patungan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UMKM </a:t>
            </a:r>
            <a:r>
              <a:rPr lang="en-US" sz="1600" dirty="0" err="1"/>
              <a:t>lokal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asing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 </a:t>
            </a:r>
            <a:r>
              <a:rPr lang="en-US" sz="1600" dirty="0" err="1"/>
              <a:t>lokal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kemitraan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asing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ekonomi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mendirikan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berbentuk</a:t>
            </a:r>
            <a:r>
              <a:rPr lang="en-US" sz="1600" dirty="0"/>
              <a:t> </a:t>
            </a:r>
            <a:r>
              <a:rPr lang="en-US" sz="1600" dirty="0" err="1"/>
              <a:t>badan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peraturan</a:t>
            </a:r>
            <a:r>
              <a:rPr lang="en-US" sz="1600" dirty="0"/>
              <a:t> </a:t>
            </a:r>
            <a:r>
              <a:rPr lang="en-US" sz="1600" dirty="0" err="1"/>
              <a:t>perundang-undangan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803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9. </a:t>
            </a:r>
            <a:r>
              <a:rPr lang="en-US" sz="1600" b="1" dirty="0" err="1" smtClean="0"/>
              <a:t>Alih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Daya</a:t>
            </a:r>
            <a:r>
              <a:rPr lang="en-US" sz="1600" b="1" dirty="0" smtClean="0"/>
              <a:t> </a:t>
            </a:r>
            <a:r>
              <a:rPr lang="en-US" sz="1600" b="1" dirty="0"/>
              <a:t>(Outsourcing)</a:t>
            </a:r>
          </a:p>
          <a:p>
            <a:pPr fontAlgn="base"/>
            <a:r>
              <a:rPr lang="en-US" sz="1600" dirty="0" err="1"/>
              <a:t>Ketentuannya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mikro</a:t>
            </a:r>
            <a:r>
              <a:rPr lang="en-US" sz="1600" dirty="0"/>
              <a:t>,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bermitra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mengerjakan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di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mikro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kecil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bermitra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mengerjakan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bagian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di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besar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pemilik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UMKM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pelaksana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Usaha </a:t>
            </a:r>
            <a:r>
              <a:rPr lang="en-US" sz="1600" dirty="0" err="1"/>
              <a:t>menengah</a:t>
            </a:r>
            <a:r>
              <a:rPr lang="en-US" sz="1600" dirty="0"/>
              <a:t>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pemilik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UMK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penyedia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pelaksana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</a:t>
            </a:r>
            <a:r>
              <a:rPr lang="en-US" sz="1600" dirty="0" err="1"/>
              <a:t>pekerjaan</a:t>
            </a:r>
            <a:r>
              <a:rPr lang="en-US" sz="1600" dirty="0" smtClean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552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MEMETAKAN ALAT BANTU PENCAPAIAN TARGET</a:t>
            </a:r>
          </a:p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LAG INDIKATOR, LEAD INDIKATOR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590800" y="3009900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93471" y="1965145"/>
            <a:ext cx="139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</a:t>
            </a:r>
            <a:r>
              <a:rPr lang="en-US" dirty="0" err="1" smtClean="0"/>
              <a:t>Indikator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3471" y="3579565"/>
            <a:ext cx="152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 </a:t>
            </a:r>
            <a:r>
              <a:rPr lang="en-US" dirty="0" err="1" smtClean="0"/>
              <a:t>Indikator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14800" y="1905078"/>
            <a:ext cx="1752600" cy="4894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Output/ </a:t>
            </a:r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14800" y="3573319"/>
            <a:ext cx="1752600" cy="48946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Input/ </a:t>
            </a:r>
            <a:r>
              <a:rPr lang="en-US" dirty="0" err="1" smtClean="0"/>
              <a:t>Aktivitas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dirty="0" smtClean="0"/>
              <a:t>10. </a:t>
            </a:r>
            <a:r>
              <a:rPr lang="en-US" sz="1600" b="1" dirty="0" err="1"/>
              <a:t>Bagi</a:t>
            </a:r>
            <a:r>
              <a:rPr lang="en-US" sz="1600" b="1" dirty="0"/>
              <a:t> </a:t>
            </a:r>
            <a:r>
              <a:rPr lang="en-US" sz="1600" b="1" dirty="0" err="1"/>
              <a:t>Hasil</a:t>
            </a:r>
            <a:endParaRPr lang="en-US" sz="1600" b="1" dirty="0"/>
          </a:p>
          <a:p>
            <a:pPr fontAlgn="base"/>
            <a:r>
              <a:rPr lang="en-US" sz="1600" dirty="0" err="1"/>
              <a:t>Ketentuan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UMKM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pelaksana</a:t>
            </a:r>
            <a:r>
              <a:rPr lang="en-US" sz="1600" dirty="0"/>
              <a:t> yang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dibiayai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dimiliki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besar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UMK </a:t>
            </a:r>
            <a:r>
              <a:rPr lang="en-US" sz="1600" dirty="0" err="1"/>
              <a:t>berkedudukan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pelaksana</a:t>
            </a:r>
            <a:r>
              <a:rPr lang="en-US" sz="1600" dirty="0"/>
              <a:t> yang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dibiayai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dimiliki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menengah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Para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bermitra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pola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kontribusi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yang </a:t>
            </a:r>
            <a:r>
              <a:rPr lang="en-US" sz="1600" dirty="0" err="1"/>
              <a:t>dimiliki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disepakati</a:t>
            </a:r>
            <a:r>
              <a:rPr lang="en-US" sz="1600" dirty="0"/>
              <a:t>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belah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yang </a:t>
            </a:r>
            <a:r>
              <a:rPr lang="en-US" sz="1600" dirty="0" err="1"/>
              <a:t>bermitra</a:t>
            </a:r>
            <a:r>
              <a:rPr lang="en-US" sz="16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err="1"/>
              <a:t>Besarnya</a:t>
            </a:r>
            <a:r>
              <a:rPr lang="en-US" sz="1600" dirty="0"/>
              <a:t> </a:t>
            </a:r>
            <a:r>
              <a:rPr lang="en-US" sz="1600" dirty="0" err="1"/>
              <a:t>pembagian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kerugian</a:t>
            </a:r>
            <a:r>
              <a:rPr lang="en-US" sz="1600" dirty="0"/>
              <a:t> yang </a:t>
            </a:r>
            <a:r>
              <a:rPr lang="en-US" sz="1600" dirty="0" err="1"/>
              <a:t>ditanggung</a:t>
            </a:r>
            <a:r>
              <a:rPr lang="en-US" sz="1600" dirty="0"/>
              <a:t> para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</a:t>
            </a:r>
            <a:r>
              <a:rPr lang="en-US" sz="1600" dirty="0" err="1"/>
              <a:t>perjanjian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87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err="1"/>
              <a:t>Bisnis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internasional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segala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aktivitas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bisnis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melewati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batas-batas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wilayah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negara</a:t>
            </a:r>
            <a:endParaRPr lang="en-US" altLang="en-US" sz="1600" dirty="0" smtClean="0"/>
          </a:p>
          <a:p>
            <a:pPr defTabSz="685800">
              <a:defRPr/>
            </a:pPr>
            <a:endParaRPr lang="en-US" altLang="en-US" sz="1600" dirty="0"/>
          </a:p>
          <a:p>
            <a:pPr defTabSz="685800">
              <a:defRPr/>
            </a:pPr>
            <a:r>
              <a:rPr lang="en-US" altLang="en-US" sz="1600" dirty="0" smtClean="0"/>
              <a:t>Cara </a:t>
            </a:r>
            <a:r>
              <a:rPr lang="en-US" altLang="en-US" sz="1600" dirty="0" err="1" smtClean="0"/>
              <a:t>Membuka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Pasar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Baru</a:t>
            </a:r>
            <a:r>
              <a:rPr lang="en-US" altLang="en-US" sz="1600" dirty="0" smtClean="0"/>
              <a:t> Di </a:t>
            </a:r>
            <a:r>
              <a:rPr lang="en-US" altLang="en-US" sz="1600" dirty="0" err="1" smtClean="0"/>
              <a:t>Pasar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Internasional</a:t>
            </a:r>
            <a:r>
              <a:rPr lang="en-US" altLang="en-US" sz="1600" dirty="0" smtClean="0"/>
              <a:t>: </a:t>
            </a: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Ekspor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Pemberian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Lisensi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Waralaba</a:t>
            </a:r>
            <a:r>
              <a:rPr lang="en-US" altLang="en-US" sz="1600" dirty="0" smtClean="0"/>
              <a:t>/ Franchising</a:t>
            </a: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Manajemen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Manufaktur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Investasi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Langsung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Patungan</a:t>
            </a:r>
            <a:r>
              <a:rPr lang="en-US" altLang="en-US" sz="1600" dirty="0" smtClean="0"/>
              <a:t>/Joint Venture</a:t>
            </a: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Pembukaan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Cabang</a:t>
            </a:r>
            <a:endParaRPr lang="en-US" altLang="en-US" sz="1600" dirty="0" smtClean="0"/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Operasi</a:t>
            </a:r>
            <a:r>
              <a:rPr lang="en-US" altLang="en-US" sz="1600" dirty="0" smtClean="0"/>
              <a:t> Global</a:t>
            </a: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Investasi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Portofolio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379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Ekspor</a:t>
            </a:r>
            <a:endParaRPr lang="en-US" altLang="en-US" sz="1600" dirty="0" smtClean="0"/>
          </a:p>
          <a:p>
            <a:pPr>
              <a:buFontTx/>
              <a:buNone/>
            </a:pPr>
            <a:r>
              <a:rPr lang="en-US" altLang="en-US" sz="1600" dirty="0" smtClean="0"/>
              <a:t>Perusahaan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menjadi</a:t>
            </a:r>
            <a:r>
              <a:rPr lang="en-US" altLang="en-US" sz="1600" dirty="0"/>
              <a:t>:</a:t>
            </a:r>
          </a:p>
          <a:p>
            <a:pPr>
              <a:buFontTx/>
              <a:buNone/>
            </a:pPr>
            <a:endParaRPr lang="en-US" altLang="en-US" sz="800" dirty="0"/>
          </a:p>
          <a:p>
            <a:r>
              <a:rPr lang="en-US" altLang="en-US" sz="1600" dirty="0" err="1"/>
              <a:t>Eksportir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langsung</a:t>
            </a:r>
            <a:endParaRPr lang="en-US" altLang="en-US" sz="1600" dirty="0"/>
          </a:p>
          <a:p>
            <a:r>
              <a:rPr lang="en-US" altLang="en-US" sz="1600" dirty="0" err="1"/>
              <a:t>Eksportir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tidak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langsung</a:t>
            </a:r>
            <a:r>
              <a:rPr lang="en-US" altLang="en-US" sz="1600" dirty="0"/>
              <a:t> </a:t>
            </a:r>
            <a:r>
              <a:rPr lang="en-US" altLang="en-US" sz="1600" dirty="0">
                <a:sym typeface="Wingdings" panose="05000000000000000000" pitchFamily="2" charset="2"/>
              </a:rPr>
              <a:t> </a:t>
            </a:r>
            <a:r>
              <a:rPr lang="en-US" altLang="en-US" sz="1600" dirty="0" err="1">
                <a:sym typeface="Wingdings" panose="05000000000000000000" pitchFamily="2" charset="2"/>
              </a:rPr>
              <a:t>menggunakan</a:t>
            </a:r>
            <a:r>
              <a:rPr lang="en-US" altLang="en-US" sz="1600" dirty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perantara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1000" dirty="0"/>
          </a:p>
          <a:p>
            <a:r>
              <a:rPr lang="en-US" altLang="en-US" sz="1600" dirty="0" err="1">
                <a:sym typeface="Wingdings" panose="05000000000000000000" pitchFamily="2" charset="2"/>
              </a:rPr>
              <a:t>Jenis</a:t>
            </a:r>
            <a:r>
              <a:rPr lang="en-US" altLang="en-US" sz="1600" dirty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jasa</a:t>
            </a:r>
            <a:r>
              <a:rPr lang="en-US" altLang="en-US" sz="1600" dirty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perantara</a:t>
            </a:r>
            <a:r>
              <a:rPr lang="en-US" altLang="en-US" sz="1600" dirty="0">
                <a:sym typeface="Wingdings" panose="05000000000000000000" pitchFamily="2" charset="2"/>
              </a:rPr>
              <a:t>:</a:t>
            </a:r>
          </a:p>
          <a:p>
            <a:pPr>
              <a:buFontTx/>
              <a:buNone/>
            </a:pPr>
            <a:r>
              <a:rPr lang="en-US" altLang="en-US" sz="1600" dirty="0">
                <a:sym typeface="Wingdings" panose="05000000000000000000" pitchFamily="2" charset="2"/>
              </a:rPr>
              <a:t>	1.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Agen</a:t>
            </a:r>
            <a:r>
              <a:rPr lang="en-US" altLang="en-US" sz="1600" dirty="0" smtClean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ekspor</a:t>
            </a:r>
            <a:r>
              <a:rPr lang="en-US" altLang="en-US" sz="1600" dirty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manufaktur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sz="1600" dirty="0">
                <a:sym typeface="Wingdings" panose="05000000000000000000" pitchFamily="2" charset="2"/>
              </a:rPr>
              <a:t>	2. </a:t>
            </a:r>
            <a:r>
              <a:rPr lang="en-US" altLang="en-US" sz="1600" dirty="0" smtClean="0">
                <a:sym typeface="Wingdings" panose="05000000000000000000" pitchFamily="2" charset="2"/>
              </a:rPr>
              <a:t>Wakil </a:t>
            </a:r>
            <a:r>
              <a:rPr lang="en-US" altLang="en-US" sz="1600" dirty="0" err="1">
                <a:sym typeface="Wingdings" panose="05000000000000000000" pitchFamily="2" charset="2"/>
              </a:rPr>
              <a:t>manufaktur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sz="1600" dirty="0">
                <a:sym typeface="Wingdings" panose="05000000000000000000" pitchFamily="2" charset="2"/>
              </a:rPr>
              <a:t>	3.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Agen</a:t>
            </a:r>
            <a:r>
              <a:rPr lang="en-US" altLang="en-US" sz="1600" dirty="0" smtClean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komisi</a:t>
            </a:r>
            <a:r>
              <a:rPr lang="en-US" altLang="en-US" sz="1600" dirty="0">
                <a:sym typeface="Wingdings" panose="05000000000000000000" pitchFamily="2" charset="2"/>
              </a:rPr>
              <a:t> </a:t>
            </a:r>
            <a:r>
              <a:rPr lang="en-US" altLang="en-US" sz="1600" dirty="0" err="1">
                <a:sym typeface="Wingdings" panose="05000000000000000000" pitchFamily="2" charset="2"/>
              </a:rPr>
              <a:t>ekspor</a:t>
            </a:r>
            <a:endParaRPr lang="en-US" altLang="en-US" sz="16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r>
              <a:rPr lang="en-US" altLang="en-US" sz="1600" dirty="0">
                <a:sym typeface="Wingdings" panose="05000000000000000000" pitchFamily="2" charset="2"/>
              </a:rPr>
              <a:t>	4.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Pedagang</a:t>
            </a:r>
            <a:r>
              <a:rPr lang="en-US" altLang="en-US" sz="1600" dirty="0" smtClean="0">
                <a:sym typeface="Wingdings" panose="05000000000000000000" pitchFamily="2" charset="2"/>
              </a:rPr>
              <a:t> </a:t>
            </a:r>
            <a:r>
              <a:rPr lang="en-US" altLang="en-US" sz="1600" dirty="0" err="1" smtClean="0">
                <a:sym typeface="Wingdings" panose="05000000000000000000" pitchFamily="2" charset="2"/>
              </a:rPr>
              <a:t>ekspor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397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 defTabSz="685800">
              <a:buAutoNum type="alphaUcPeriod"/>
              <a:defRPr/>
            </a:pPr>
            <a:r>
              <a:rPr lang="en-US" altLang="en-US" sz="1600" dirty="0" err="1" smtClean="0"/>
              <a:t>Ekspor</a:t>
            </a:r>
            <a:endParaRPr lang="en-US" alt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487" y="2084983"/>
            <a:ext cx="5846425" cy="35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smtClean="0"/>
              <a:t>B. </a:t>
            </a:r>
            <a:r>
              <a:rPr lang="en-US" altLang="en-US" sz="1600" dirty="0" err="1" smtClean="0"/>
              <a:t>Lisensi</a:t>
            </a:r>
            <a:endParaRPr lang="en-US" altLang="en-US" sz="1600" dirty="0" smtClean="0"/>
          </a:p>
          <a:p>
            <a:r>
              <a:rPr lang="en-US" altLang="en-US" sz="1600" dirty="0" err="1"/>
              <a:t>Melalui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lisensi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pemberi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lisensi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menghibahkan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beberapa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hak</a:t>
            </a:r>
            <a:r>
              <a:rPr lang="en-US" altLang="en-US" sz="1600" dirty="0"/>
              <a:t> (</a:t>
            </a:r>
            <a:r>
              <a:rPr lang="en-US" altLang="en-US" sz="1600" i="1" dirty="0"/>
              <a:t>intangible rights</a:t>
            </a:r>
            <a:r>
              <a:rPr lang="en-US" altLang="en-US" sz="1600" dirty="0"/>
              <a:t>) </a:t>
            </a:r>
            <a:r>
              <a:rPr lang="en-US" altLang="en-US" sz="1600" dirty="0" err="1"/>
              <a:t>kepada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asing</a:t>
            </a:r>
            <a:r>
              <a:rPr lang="en-US" altLang="en-US" sz="1600" dirty="0"/>
              <a:t>, yang </a:t>
            </a:r>
            <a:r>
              <a:rPr lang="en-US" altLang="en-US" sz="1600" dirty="0" err="1"/>
              <a:t>meliputi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pemberian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memproses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hak</a:t>
            </a:r>
            <a:r>
              <a:rPr lang="en-US" altLang="en-US" sz="1600" dirty="0"/>
              <a:t> paten, program, </a:t>
            </a:r>
            <a:r>
              <a:rPr lang="en-US" altLang="en-US" sz="1600" dirty="0" err="1"/>
              <a:t>merek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hak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cipta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 smtClean="0"/>
              <a:t>keahlian</a:t>
            </a:r>
            <a:r>
              <a:rPr lang="en-US" altLang="en-US" sz="1600" dirty="0" smtClean="0"/>
              <a:t>.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08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smtClean="0"/>
              <a:t>B. </a:t>
            </a:r>
            <a:r>
              <a:rPr lang="en-US" altLang="en-US" sz="1600" dirty="0" err="1" smtClean="0"/>
              <a:t>Lisensi</a:t>
            </a:r>
            <a:endParaRPr lang="en-US" alt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498" y="2091510"/>
            <a:ext cx="6352404" cy="35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43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smtClean="0"/>
              <a:t>C. </a:t>
            </a:r>
            <a:r>
              <a:rPr lang="en-US" altLang="en-US" sz="1600" dirty="0" err="1" smtClean="0"/>
              <a:t>Waralaba</a:t>
            </a: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sz="1600" dirty="0" err="1"/>
              <a:t>Waralaba</a:t>
            </a:r>
            <a:r>
              <a:rPr lang="en-US" altLang="en-US" sz="1600" dirty="0"/>
              <a:t> (</a:t>
            </a:r>
            <a:r>
              <a:rPr lang="en-US" altLang="en-US" sz="1600" i="1" dirty="0"/>
              <a:t>franchising</a:t>
            </a:r>
            <a:r>
              <a:rPr lang="en-US" altLang="en-US" sz="1600" dirty="0"/>
              <a:t>): </a:t>
            </a:r>
            <a:r>
              <a:rPr lang="en-US" altLang="en-US" sz="1600" dirty="0" err="1"/>
              <a:t>hampir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pemberian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lisensi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Selain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menghibahkan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izin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penggunaan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nama</a:t>
            </a:r>
            <a:r>
              <a:rPr lang="en-US" altLang="en-US" sz="1600" dirty="0"/>
              <a:t>, proses, </a:t>
            </a:r>
            <a:r>
              <a:rPr lang="en-US" altLang="en-US" sz="1600" dirty="0" err="1"/>
              <a:t>metode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merek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induk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membantu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penerima</a:t>
            </a:r>
            <a:r>
              <a:rPr lang="en-US" altLang="en-US" sz="1600" dirty="0"/>
              <a:t> </a:t>
            </a:r>
            <a:r>
              <a:rPr lang="en-US" altLang="en-US" sz="1600" i="1" dirty="0"/>
              <a:t>franchise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operasi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pasok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bahan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mentah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(+) </a:t>
            </a:r>
            <a:r>
              <a:rPr lang="en-US" altLang="en-US" sz="1600" dirty="0" err="1"/>
              <a:t>Meningkatnya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penerimaan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perluasan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merek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serta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perluasan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pasar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sz="10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(-) </a:t>
            </a:r>
            <a:r>
              <a:rPr lang="en-US" altLang="en-US" sz="1600" dirty="0" err="1"/>
              <a:t>Bagaimana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mengatasi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masalah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kontrol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kualitas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standar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operasi</a:t>
            </a:r>
            <a:endParaRPr lang="en-US" altLang="en-US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(-) </a:t>
            </a:r>
            <a:r>
              <a:rPr lang="en-US" altLang="en-US" sz="1600" dirty="0" err="1"/>
              <a:t>Perlunya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sedikit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adaptasi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jasa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sudah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distandardisasi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9151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/>
              <a:t>D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Manajemen</a:t>
            </a:r>
            <a:endParaRPr lang="en-US" altLang="en-US" sz="1600" dirty="0" smtClean="0"/>
          </a:p>
          <a:p>
            <a:r>
              <a:rPr lang="en-US" altLang="en-US" sz="1600" dirty="0" err="1"/>
              <a:t>Kontrak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manajemen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menyewakan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keahliannya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pengetahuannya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kepada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pemerintah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bentuk</a:t>
            </a:r>
            <a:r>
              <a:rPr lang="en-US" altLang="en-US" sz="1600" dirty="0"/>
              <a:t> orang yang </a:t>
            </a:r>
            <a:r>
              <a:rPr lang="en-US" altLang="en-US" sz="1600" dirty="0" err="1"/>
              <a:t>datang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kepada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pemerintah</a:t>
            </a:r>
            <a:r>
              <a:rPr lang="en-US" altLang="en-US" sz="1600" dirty="0"/>
              <a:t>/ </a:t>
            </a:r>
            <a:r>
              <a:rPr lang="en-US" altLang="en-US" sz="1600" dirty="0" err="1"/>
              <a:t>perusahaannya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mengelola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kepentingan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mereka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01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smtClean="0"/>
              <a:t>E. </a:t>
            </a: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Manufaktur</a:t>
            </a:r>
            <a:endParaRPr lang="en-US" altLang="en-US" sz="1600" dirty="0" smtClean="0"/>
          </a:p>
          <a:p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manufaktur</a:t>
            </a:r>
            <a:r>
              <a:rPr lang="en-US" altLang="en-US" sz="1600" dirty="0"/>
              <a:t>, TNC </a:t>
            </a:r>
            <a:r>
              <a:rPr lang="en-US" altLang="en-US" sz="1600" dirty="0" err="1"/>
              <a:t>melakukan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mitra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lokalnya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jasa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manufaktur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namun</a:t>
            </a:r>
            <a:r>
              <a:rPr lang="en-US" altLang="en-US" sz="1600" dirty="0"/>
              <a:t> TNC </a:t>
            </a:r>
            <a:r>
              <a:rPr lang="en-US" altLang="en-US" sz="1600" dirty="0" err="1"/>
              <a:t>tidak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lokasi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sendiri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melainkan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subkontrak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produksi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berupa</a:t>
            </a:r>
            <a:r>
              <a:rPr lang="en-US" altLang="en-US" sz="1600" dirty="0"/>
              <a:t>:</a:t>
            </a:r>
          </a:p>
          <a:p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produksi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penuh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Kontrak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jasa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manufaktur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parsial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7631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/>
              <a:t>F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Investasi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Langsung</a:t>
            </a:r>
            <a:endParaRPr lang="en-US" altLang="en-US" sz="1600" dirty="0" smtClean="0"/>
          </a:p>
          <a:p>
            <a:r>
              <a:rPr lang="en-US" altLang="en-US" sz="1600" dirty="0" err="1"/>
              <a:t>Investasi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asing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berupa</a:t>
            </a:r>
            <a:r>
              <a:rPr lang="en-US" altLang="en-US" sz="1600" dirty="0"/>
              <a:t>: </a:t>
            </a:r>
          </a:p>
          <a:p>
            <a:r>
              <a:rPr lang="en-US" altLang="en-US" sz="1600" dirty="0"/>
              <a:t>	1. </a:t>
            </a:r>
            <a:r>
              <a:rPr lang="en-US" altLang="en-US" sz="1600" dirty="0" err="1"/>
              <a:t>Patungan</a:t>
            </a:r>
            <a:endParaRPr lang="en-US" altLang="en-US" sz="1600" dirty="0"/>
          </a:p>
          <a:p>
            <a:r>
              <a:rPr lang="en-US" altLang="en-US" sz="1600" dirty="0"/>
              <a:t>	2.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cabang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dimiliki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penuh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err="1"/>
              <a:t>Alasan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investasi</a:t>
            </a:r>
            <a:r>
              <a:rPr lang="en-US" altLang="en-US" sz="1600" dirty="0"/>
              <a:t>:</a:t>
            </a:r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Memperoleh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akses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lebih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besar</a:t>
            </a:r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Mengambil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keuntungan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perbedaan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biaya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Sebagai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strategi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bertahan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menghadapi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gerakan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pesaing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utamanya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mengikuti</a:t>
            </a:r>
            <a:r>
              <a:rPr lang="en-US" altLang="en-US" sz="1600" dirty="0"/>
              <a:t> market leader yang </a:t>
            </a:r>
            <a:r>
              <a:rPr lang="en-US" altLang="en-US" sz="1600" dirty="0" err="1"/>
              <a:t>memasuki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baru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802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7438" y="866292"/>
            <a:ext cx="43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PERTUMBUHAN – ANSOFF MATRIX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068" y="1294856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pangsa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lini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berinvestasi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93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/>
              <a:t>G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Patungan</a:t>
            </a:r>
            <a:r>
              <a:rPr lang="en-US" altLang="en-US" sz="1600" dirty="0" smtClean="0"/>
              <a:t>/ Joint Venture</a:t>
            </a:r>
          </a:p>
          <a:p>
            <a:r>
              <a:rPr lang="en-US" altLang="en-US" sz="1600" dirty="0" err="1"/>
              <a:t>Patungan</a:t>
            </a:r>
            <a:r>
              <a:rPr lang="en-US" altLang="en-US" sz="1600" dirty="0"/>
              <a:t> (</a:t>
            </a:r>
            <a:r>
              <a:rPr lang="en-US" altLang="en-US" sz="1600" i="1" dirty="0"/>
              <a:t>joint ventures</a:t>
            </a:r>
            <a:r>
              <a:rPr lang="en-US" altLang="en-US" sz="1600" dirty="0"/>
              <a:t>): </a:t>
            </a:r>
            <a:r>
              <a:rPr lang="en-US" altLang="en-US" sz="1600" dirty="0" err="1"/>
              <a:t>kerja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bisnis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dimana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satu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lebih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bergabung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bersama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untuk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beberapa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jenis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operasi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dilakukan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antara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dua</a:t>
            </a:r>
            <a:r>
              <a:rPr lang="en-US" altLang="en-US" sz="1600" dirty="0"/>
              <a:t> TNC,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TNC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pemerintah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suatu</a:t>
            </a:r>
            <a:r>
              <a:rPr lang="en-US" altLang="en-US" sz="1600" dirty="0"/>
              <a:t> TNC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pelaku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bisnis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lokal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err="1"/>
              <a:t>Bila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lebih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pihak</a:t>
            </a:r>
            <a:r>
              <a:rPr lang="en-US" altLang="en-US" sz="1600" dirty="0"/>
              <a:t> </a:t>
            </a:r>
            <a:r>
              <a:rPr lang="en-US" altLang="en-US" sz="1600" dirty="0">
                <a:sym typeface="Wingdings" panose="05000000000000000000" pitchFamily="2" charset="2"/>
              </a:rPr>
              <a:t> </a:t>
            </a:r>
            <a:r>
              <a:rPr lang="en-US" altLang="en-US" sz="1600" i="1" dirty="0" err="1">
                <a:sym typeface="Wingdings" panose="05000000000000000000" pitchFamily="2" charset="2"/>
              </a:rPr>
              <a:t>konsorsium</a:t>
            </a:r>
            <a:endParaRPr lang="en-US" alt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122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/>
              <a:t>H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Pembukaan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Cabang</a:t>
            </a:r>
            <a:endParaRPr lang="en-US" altLang="en-US" sz="1600" dirty="0" smtClean="0"/>
          </a:p>
          <a:p>
            <a:pPr>
              <a:lnSpc>
                <a:spcPct val="90000"/>
              </a:lnSpc>
            </a:pP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cabang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dimiliki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penuh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menjaga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kontrol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menyeluruh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terhadap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pemasaran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penentuan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harga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keputusan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produksi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mempertahankan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kelebihan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teknologi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/>
              <a:t>Perusahaan </a:t>
            </a:r>
            <a:r>
              <a:rPr lang="en-US" altLang="en-US" sz="1600" dirty="0" err="1"/>
              <a:t>berhak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memperoleh</a:t>
            </a:r>
            <a:r>
              <a:rPr lang="en-US" altLang="en-US" sz="1600" dirty="0"/>
              <a:t> 100% </a:t>
            </a:r>
            <a:r>
              <a:rPr lang="en-US" altLang="en-US" sz="1600" dirty="0" err="1"/>
              <a:t>laba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dihasilkan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oleh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cabangnya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endParaRPr lang="en-US" altLang="en-US" sz="1600" dirty="0"/>
          </a:p>
          <a:p>
            <a:pPr>
              <a:lnSpc>
                <a:spcPct val="90000"/>
              </a:lnSpc>
            </a:pPr>
            <a:endParaRPr lang="en-US" altLang="en-US" sz="1600" dirty="0"/>
          </a:p>
          <a:p>
            <a:pPr>
              <a:lnSpc>
                <a:spcPct val="90000"/>
              </a:lnSpc>
            </a:pP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cabang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memilih</a:t>
            </a:r>
            <a:r>
              <a:rPr lang="en-US" altLang="en-US" sz="1600" dirty="0"/>
              <a:t>: </a:t>
            </a:r>
            <a:r>
              <a:rPr lang="en-US" altLang="en-US" sz="1600" dirty="0" err="1"/>
              <a:t>mengakuisisi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telah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berjalan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mendirikan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pabrik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sendiri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507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 smtClean="0"/>
              <a:t>I. </a:t>
            </a:r>
            <a:r>
              <a:rPr lang="en-US" altLang="en-US" sz="1600" dirty="0" err="1" smtClean="0"/>
              <a:t>Operasi</a:t>
            </a:r>
            <a:r>
              <a:rPr lang="en-US" altLang="en-US" sz="1600" dirty="0" smtClean="0"/>
              <a:t> Global</a:t>
            </a:r>
          </a:p>
          <a:p>
            <a:r>
              <a:rPr lang="en-US" altLang="en-US" sz="1600" dirty="0" err="1"/>
              <a:t>Bila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dunia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semakin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berkembang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global di mana </a:t>
            </a:r>
            <a:r>
              <a:rPr lang="en-US" altLang="en-US" sz="1600" dirty="0" err="1"/>
              <a:t>produk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menjadi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standar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semua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budaya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maka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perusahaan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memproduksi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menjual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produk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diandalkan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dengan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biaya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murah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seluruh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dunia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err="1"/>
              <a:t>Contoh</a:t>
            </a:r>
            <a:r>
              <a:rPr lang="en-US" altLang="en-US" sz="1600" dirty="0"/>
              <a:t>: Levi-Strauss, PepsiCo,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Coca Cola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07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8127"/>
            <a:ext cx="7130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3. MARKET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3986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/>
              <a:t>2.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/ </a:t>
            </a:r>
            <a:r>
              <a:rPr lang="en-US" sz="1600" dirty="0" err="1" smtClean="0"/>
              <a:t>Internasional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altLang="en-US" sz="1600" dirty="0"/>
              <a:t>J</a:t>
            </a:r>
            <a:r>
              <a:rPr lang="en-US" altLang="en-US" sz="1600" dirty="0" smtClean="0"/>
              <a:t>. </a:t>
            </a:r>
            <a:r>
              <a:rPr lang="en-US" altLang="en-US" sz="1600" dirty="0" err="1" smtClean="0"/>
              <a:t>Investasi</a:t>
            </a:r>
            <a:r>
              <a:rPr lang="en-US" altLang="en-US" sz="1600" dirty="0" smtClean="0"/>
              <a:t> </a:t>
            </a:r>
            <a:r>
              <a:rPr lang="en-US" altLang="en-US" sz="1600" dirty="0" err="1" smtClean="0"/>
              <a:t>Portofolio</a:t>
            </a:r>
            <a:endParaRPr lang="en-US" altLang="en-US" sz="1600" dirty="0" smtClean="0"/>
          </a:p>
          <a:p>
            <a:r>
              <a:rPr lang="en-US" altLang="en-US" sz="1600" dirty="0" err="1"/>
              <a:t>Investasi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bentuk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surat-surat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berharga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dapat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diperjualbelikan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internasional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-</a:t>
            </a:r>
            <a:r>
              <a:rPr lang="en-US" altLang="en-US" sz="1600" dirty="0" err="1" smtClean="0"/>
              <a:t>uang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obligasi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surat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dagang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sertifikat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deposito</a:t>
            </a:r>
            <a:r>
              <a:rPr lang="en-US" altLang="en-US" sz="1600" dirty="0"/>
              <a:t>,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saham</a:t>
            </a:r>
            <a:r>
              <a:rPr lang="en-US" altLang="en-US" sz="1600" dirty="0"/>
              <a:t>; </a:t>
            </a:r>
            <a:r>
              <a:rPr lang="en-US" altLang="en-US" sz="1600" dirty="0" err="1"/>
              <a:t>investasi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dalam</a:t>
            </a:r>
            <a:r>
              <a:rPr lang="en-US" altLang="en-US" sz="1600" dirty="0"/>
              <a:t> </a:t>
            </a:r>
            <a:r>
              <a:rPr lang="en-US" altLang="en-US" sz="1600" dirty="0" err="1"/>
              <a:t>rekening</a:t>
            </a:r>
            <a:r>
              <a:rPr lang="en-US" altLang="en-US" sz="1600" dirty="0"/>
              <a:t> bank di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atau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pinjaman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luar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negeri</a:t>
            </a:r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 err="1"/>
              <a:t>Alasan</a:t>
            </a:r>
            <a:r>
              <a:rPr lang="en-US" altLang="en-US" sz="1600" dirty="0"/>
              <a:t>:</a:t>
            </a:r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Melakukan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diversifikasi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portofolionya</a:t>
            </a:r>
            <a:r>
              <a:rPr lang="en-US" altLang="en-US" sz="1600" dirty="0"/>
              <a:t> di </a:t>
            </a:r>
            <a:r>
              <a:rPr lang="en-US" altLang="en-US" sz="1600" dirty="0" err="1"/>
              <a:t>berbagai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dan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lokasi</a:t>
            </a:r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Untuk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memperoleh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keuntungan</a:t>
            </a:r>
            <a:r>
              <a:rPr lang="en-US" altLang="en-US" sz="1600" dirty="0"/>
              <a:t> yang </a:t>
            </a:r>
            <a:r>
              <a:rPr lang="en-US" altLang="en-US" sz="1600" dirty="0" err="1"/>
              <a:t>lebih</a:t>
            </a:r>
            <a:r>
              <a:rPr lang="en-US" altLang="en-US" sz="1600" dirty="0"/>
              <a:t> </a:t>
            </a:r>
            <a:r>
              <a:rPr lang="en-US" altLang="en-US" sz="1600" dirty="0" err="1"/>
              <a:t>tinggi</a:t>
            </a:r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Menghindari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risiko</a:t>
            </a:r>
            <a:r>
              <a:rPr lang="en-US" altLang="en-US" sz="1600" dirty="0"/>
              <a:t> </a:t>
            </a:r>
            <a:r>
              <a:rPr lang="en-US" altLang="en-US" sz="1600" dirty="0" err="1"/>
              <a:t>politik</a:t>
            </a:r>
            <a:endParaRPr lang="en-US" altLang="en-US" sz="1600" dirty="0"/>
          </a:p>
          <a:p>
            <a:r>
              <a:rPr lang="en-US" altLang="en-US" sz="1600" dirty="0" smtClean="0"/>
              <a:t>-</a:t>
            </a:r>
            <a:r>
              <a:rPr lang="en-US" altLang="en-US" sz="1600" dirty="0" err="1" smtClean="0"/>
              <a:t>Berspekulasi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di </a:t>
            </a:r>
            <a:r>
              <a:rPr lang="en-US" altLang="en-US" sz="1600" dirty="0" err="1"/>
              <a:t>pasar</a:t>
            </a:r>
            <a:r>
              <a:rPr lang="en-US" altLang="en-US" sz="1600" dirty="0"/>
              <a:t> </a:t>
            </a:r>
            <a:r>
              <a:rPr lang="en-US" altLang="en-US" sz="1600" dirty="0" err="1"/>
              <a:t>valuta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asing</a:t>
            </a:r>
            <a:endParaRPr lang="en-US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285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1866781" y="1257300"/>
            <a:ext cx="543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 </a:t>
            </a:r>
            <a:r>
              <a:rPr lang="en-US" dirty="0">
                <a:solidFill>
                  <a:prstClr val="black"/>
                </a:solidFill>
              </a:rPr>
              <a:t>(STRATEGI DIVERSIFIKASI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766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 </a:t>
            </a:r>
            <a:r>
              <a:rPr lang="en-US" dirty="0">
                <a:solidFill>
                  <a:prstClr val="black"/>
                </a:solidFill>
              </a:rPr>
              <a:t>(STRATEGI DIVERSIFIKASI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159"/>
            <a:ext cx="8458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meluncurkan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sebelumnya</a:t>
            </a:r>
            <a:r>
              <a:rPr lang="en-US" sz="1600" dirty="0"/>
              <a:t> </a:t>
            </a:r>
            <a:r>
              <a:rPr lang="en-US" sz="1600" dirty="0" err="1"/>
              <a:t>belum</a:t>
            </a:r>
            <a:r>
              <a:rPr lang="en-US" sz="1600" dirty="0"/>
              <a:t> </a:t>
            </a:r>
            <a:r>
              <a:rPr lang="en-US" sz="1600" dirty="0" err="1"/>
              <a:t>dijelajahi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yang paling </a:t>
            </a:r>
            <a:r>
              <a:rPr lang="en-US" sz="1600" dirty="0" err="1"/>
              <a:t>berisiko</a:t>
            </a:r>
            <a:r>
              <a:rPr lang="en-US" sz="1600" dirty="0"/>
              <a:t>.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,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,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dikenal</a:t>
            </a:r>
            <a:r>
              <a:rPr lang="en-US" sz="1600" dirty="0" smtClean="0"/>
              <a:t>.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 err="1" smtClean="0"/>
              <a:t>Diversifikasi</a:t>
            </a:r>
            <a:r>
              <a:rPr lang="en-US" sz="1600" dirty="0" smtClean="0"/>
              <a:t> </a:t>
            </a:r>
            <a:r>
              <a:rPr lang="en-US" sz="1600" dirty="0" err="1"/>
              <a:t>dilaksanakan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, </a:t>
            </a:r>
            <a:r>
              <a:rPr lang="en-US" sz="1600" dirty="0" err="1" smtClean="0"/>
              <a:t>yaitu</a:t>
            </a:r>
            <a:r>
              <a:rPr lang="en-US" sz="1600" dirty="0" smtClean="0"/>
              <a:t>:</a:t>
            </a:r>
          </a:p>
          <a:p>
            <a:pPr marL="342900" indent="-342900" fontAlgn="base">
              <a:buAutoNum type="arabicPeriod"/>
            </a:pPr>
            <a:r>
              <a:rPr lang="en-US" sz="1600" dirty="0" err="1" smtClean="0"/>
              <a:t>Pertumbuhan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Tambah</a:t>
            </a:r>
            <a:r>
              <a:rPr lang="en-US" sz="1600" dirty="0"/>
              <a:t> (To seek growth and capture value added) 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dirty="0" err="1" smtClean="0"/>
              <a:t>Meratakan</a:t>
            </a:r>
            <a:r>
              <a:rPr lang="en-US" sz="1600" dirty="0" smtClean="0"/>
              <a:t> </a:t>
            </a:r>
            <a:r>
              <a:rPr lang="en-US" sz="1600" dirty="0" err="1"/>
              <a:t>Risiko</a:t>
            </a:r>
            <a:r>
              <a:rPr lang="en-US" sz="1600" dirty="0"/>
              <a:t> (To spread risk) 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dirty="0" err="1" smtClean="0"/>
              <a:t>Mencegah</a:t>
            </a:r>
            <a:r>
              <a:rPr lang="en-US" sz="1600" dirty="0" smtClean="0"/>
              <a:t> </a:t>
            </a:r>
            <a:r>
              <a:rPr lang="en-US" sz="1600" dirty="0" err="1"/>
              <a:t>Pesaing</a:t>
            </a:r>
            <a:r>
              <a:rPr lang="en-US" sz="1600" dirty="0"/>
              <a:t> (To prevent a competitor from going ground) 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/>
              <a:t>Sinergi</a:t>
            </a:r>
            <a:r>
              <a:rPr lang="en-US" sz="1600" dirty="0"/>
              <a:t> (To achieve synergy) </a:t>
            </a:r>
            <a:endParaRPr lang="en-US" sz="1600" dirty="0" smtClean="0"/>
          </a:p>
          <a:p>
            <a:pPr marL="342900" indent="-342900" fontAlgn="base">
              <a:buAutoNum type="arabicPeriod"/>
            </a:pPr>
            <a:r>
              <a:rPr lang="en-US" sz="1600" dirty="0" err="1" smtClean="0"/>
              <a:t>Mengendalikan</a:t>
            </a:r>
            <a:r>
              <a:rPr lang="en-US" sz="1600" dirty="0" smtClean="0"/>
              <a:t> </a:t>
            </a:r>
            <a:r>
              <a:rPr lang="en-US" sz="1600" dirty="0" err="1"/>
              <a:t>Pemasok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Distributor (To control the supply or distribution chain)</a:t>
            </a:r>
          </a:p>
          <a:p>
            <a:pPr defTabSz="685800">
              <a:defRPr/>
            </a:pP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010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 </a:t>
            </a:r>
            <a:r>
              <a:rPr lang="en-US" dirty="0">
                <a:solidFill>
                  <a:prstClr val="black"/>
                </a:solidFill>
              </a:rPr>
              <a:t>(STRATEGI DIVERSIFIKASI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159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saling</a:t>
            </a:r>
            <a:r>
              <a:rPr lang="en-US" sz="1600" dirty="0" smtClean="0"/>
              <a:t> </a:t>
            </a:r>
            <a:r>
              <a:rPr lang="en-US" sz="1600" dirty="0" err="1" smtClean="0"/>
              <a:t>Memperkuat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r>
              <a:rPr lang="en-US" sz="1600" dirty="0" smtClean="0"/>
              <a:t> Inti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Menciptakan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</a:t>
            </a:r>
            <a:r>
              <a:rPr lang="en-US" sz="1600" dirty="0" err="1" smtClean="0"/>
              <a:t>Pendapatan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endParaRPr lang="en-US" sz="1600" dirty="0" smtClean="0"/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ID" sz="1600" dirty="0" err="1">
                <a:solidFill>
                  <a:prstClr val="black"/>
                </a:solidFill>
              </a:rPr>
              <a:t>Dua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tipe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diversifikasi</a:t>
            </a:r>
            <a:r>
              <a:rPr lang="en-ID" sz="1600" dirty="0">
                <a:solidFill>
                  <a:prstClr val="black"/>
                </a:solidFill>
              </a:rPr>
              <a:t>:</a:t>
            </a:r>
          </a:p>
          <a:p>
            <a:pPr defTabSz="685800">
              <a:defRPr/>
            </a:pPr>
            <a:r>
              <a:rPr lang="en-ID" sz="1600" dirty="0" smtClean="0">
                <a:solidFill>
                  <a:prstClr val="black"/>
                </a:solidFill>
              </a:rPr>
              <a:t>1. </a:t>
            </a:r>
            <a:r>
              <a:rPr lang="en-ID" sz="1600" dirty="0" err="1" smtClean="0">
                <a:solidFill>
                  <a:prstClr val="black"/>
                </a:solidFill>
              </a:rPr>
              <a:t>Diversifikasi</a:t>
            </a:r>
            <a:r>
              <a:rPr lang="en-ID" sz="1600" dirty="0" smtClean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terkait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smtClean="0">
                <a:solidFill>
                  <a:prstClr val="black"/>
                </a:solidFill>
              </a:rPr>
              <a:t>(Related Diversification):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yang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dijalankan</a:t>
            </a:r>
            <a:r>
              <a:rPr lang="en-US" sz="1600" dirty="0"/>
              <a:t> </a:t>
            </a:r>
            <a:r>
              <a:rPr lang="en-US" sz="1600" dirty="0" err="1"/>
              <a:t>masih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produksi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teknologi</a:t>
            </a:r>
            <a:r>
              <a:rPr lang="en-US" sz="1600" dirty="0"/>
              <a:t>, </a:t>
            </a:r>
            <a:r>
              <a:rPr lang="en-US" sz="1600" dirty="0" err="1"/>
              <a:t>distribusi</a:t>
            </a:r>
            <a:r>
              <a:rPr lang="en-US" sz="1600" dirty="0"/>
              <a:t>, </a:t>
            </a:r>
            <a:r>
              <a:rPr lang="en-US" sz="1600" dirty="0" err="1"/>
              <a:t>manajemen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. </a:t>
            </a:r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related diversification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yang </a:t>
            </a:r>
            <a:r>
              <a:rPr lang="en-US" sz="1600" dirty="0" err="1"/>
              <a:t>dihasilkan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inti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mengharuskan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mengandalkan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 yang </a:t>
            </a:r>
            <a:r>
              <a:rPr lang="en-US" sz="1600" dirty="0" err="1"/>
              <a:t>baru</a:t>
            </a:r>
            <a:r>
              <a:rPr lang="en-US" sz="1600" dirty="0"/>
              <a:t>, </a:t>
            </a:r>
            <a:r>
              <a:rPr lang="en-US" sz="1600" dirty="0" err="1"/>
              <a:t>sinergi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keduanya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berdampak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.</a:t>
            </a:r>
          </a:p>
          <a:p>
            <a:pPr defTabSz="685800">
              <a:defRPr/>
            </a:pPr>
            <a:endParaRPr lang="en-ID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ID" sz="1600" dirty="0" smtClean="0">
                <a:solidFill>
                  <a:prstClr val="black"/>
                </a:solidFill>
              </a:rPr>
              <a:t>2. </a:t>
            </a:r>
            <a:r>
              <a:rPr lang="en-ID" sz="1600" dirty="0" err="1" smtClean="0">
                <a:solidFill>
                  <a:prstClr val="black"/>
                </a:solidFill>
              </a:rPr>
              <a:t>Diversifikasi</a:t>
            </a:r>
            <a:r>
              <a:rPr lang="en-ID" sz="1600" dirty="0" smtClean="0">
                <a:solidFill>
                  <a:prstClr val="black"/>
                </a:solidFill>
              </a:rPr>
              <a:t> </a:t>
            </a:r>
            <a:r>
              <a:rPr lang="en-ID" sz="1600" dirty="0" err="1">
                <a:solidFill>
                  <a:prstClr val="black"/>
                </a:solidFill>
              </a:rPr>
              <a:t>tak</a:t>
            </a:r>
            <a:r>
              <a:rPr lang="en-ID" sz="1600" dirty="0">
                <a:solidFill>
                  <a:prstClr val="black"/>
                </a:solidFill>
              </a:rPr>
              <a:t> </a:t>
            </a:r>
            <a:r>
              <a:rPr lang="en-ID" sz="1600" dirty="0" err="1" smtClean="0">
                <a:solidFill>
                  <a:prstClr val="black"/>
                </a:solidFill>
              </a:rPr>
              <a:t>terkait</a:t>
            </a:r>
            <a:r>
              <a:rPr lang="en-ID" sz="1600" dirty="0" smtClean="0">
                <a:solidFill>
                  <a:prstClr val="black"/>
                </a:solidFill>
              </a:rPr>
              <a:t> (Unrelated Diversification): </a:t>
            </a:r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sektor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berjalan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06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 </a:t>
            </a:r>
            <a:r>
              <a:rPr lang="en-US" dirty="0">
                <a:solidFill>
                  <a:prstClr val="black"/>
                </a:solidFill>
              </a:rPr>
              <a:t>(STRATEGI DIVERSIFIKASI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6" name="Picture 11" descr="8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181100"/>
            <a:ext cx="679738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543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4</a:t>
            </a:r>
            <a:r>
              <a:rPr lang="en-US" dirty="0" smtClean="0">
                <a:solidFill>
                  <a:prstClr val="black"/>
                </a:solidFill>
              </a:rPr>
              <a:t>. DIVERSIFICATION STRATEGY </a:t>
            </a:r>
            <a:r>
              <a:rPr lang="en-US" dirty="0">
                <a:solidFill>
                  <a:prstClr val="black"/>
                </a:solidFill>
              </a:rPr>
              <a:t>(STRATEGI DIVERSIFIKASI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15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Operasional</a:t>
            </a:r>
            <a:r>
              <a:rPr lang="en-US" sz="1600" dirty="0"/>
              <a:t> (</a:t>
            </a:r>
            <a:r>
              <a:rPr lang="en-US" sz="1600" dirty="0" err="1"/>
              <a:t>Rantai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Perusahaan)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Keterkaitan</a:t>
            </a:r>
            <a:r>
              <a:rPr lang="en-US" sz="1600" dirty="0"/>
              <a:t> </a:t>
            </a:r>
            <a:r>
              <a:rPr lang="en-US" sz="1600" dirty="0" err="1"/>
              <a:t>Korporasi</a:t>
            </a:r>
            <a:r>
              <a:rPr lang="en-US" sz="1600" dirty="0"/>
              <a:t> juga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kerangka</a:t>
            </a:r>
            <a:r>
              <a:rPr lang="en-US" sz="1600" dirty="0"/>
              <a:t> </a:t>
            </a:r>
            <a:r>
              <a:rPr lang="en-US" sz="1600" dirty="0" err="1"/>
              <a:t>sinergi</a:t>
            </a:r>
            <a:r>
              <a:rPr lang="en-US" sz="1600" dirty="0"/>
              <a:t> (Synergy Framework).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59" y="1835487"/>
            <a:ext cx="4006217" cy="377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89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8430"/>
            <a:ext cx="350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MENCARI MODAL USAHA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44289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/>
              <a:t>Mencari</a:t>
            </a:r>
            <a:r>
              <a:rPr lang="en-US" sz="1600" dirty="0" smtClean="0"/>
              <a:t> </a:t>
            </a:r>
            <a:r>
              <a:rPr lang="en-US" sz="1600" dirty="0" err="1" smtClean="0"/>
              <a:t>Sumber</a:t>
            </a:r>
            <a:r>
              <a:rPr lang="en-US" sz="1600" dirty="0" smtClean="0"/>
              <a:t> Modal Usaha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Mengembangkan</a:t>
            </a:r>
            <a:r>
              <a:rPr lang="en-US" sz="1600" dirty="0" smtClean="0"/>
              <a:t> </a:t>
            </a:r>
            <a:r>
              <a:rPr lang="en-US" sz="1600" dirty="0" err="1" smtClean="0"/>
              <a:t>Bisnis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43894" y="1795115"/>
            <a:ext cx="1240966" cy="386219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SUMBER MODAL USAHA</a:t>
            </a:r>
            <a:endParaRPr lang="en-US" sz="1200" dirty="0"/>
          </a:p>
        </p:txBody>
      </p:sp>
      <p:sp>
        <p:nvSpPr>
          <p:cNvPr id="34" name="Rounded Rectangle 33"/>
          <p:cNvSpPr/>
          <p:nvPr/>
        </p:nvSpPr>
        <p:spPr>
          <a:xfrm>
            <a:off x="798012" y="2668626"/>
            <a:ext cx="1489312" cy="38621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</a:t>
            </a:r>
          </a:p>
          <a:p>
            <a:pPr algn="ctr"/>
            <a:r>
              <a:rPr lang="en-US" sz="1200" dirty="0" smtClean="0"/>
              <a:t>PEMERINTAH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811176" y="2668626"/>
            <a:ext cx="1489312" cy="386219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</a:t>
            </a:r>
          </a:p>
          <a:p>
            <a:pPr algn="ctr"/>
            <a:r>
              <a:rPr lang="en-US" sz="1200" dirty="0" smtClean="0"/>
              <a:t>BISNIS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6781800" y="2668626"/>
            <a:ext cx="1489312" cy="3862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INTERNAL</a:t>
            </a:r>
          </a:p>
          <a:p>
            <a:pPr algn="ctr"/>
            <a:r>
              <a:rPr lang="en-US" sz="1200" dirty="0" smtClean="0"/>
              <a:t>PERUSAHAAN</a:t>
            </a:r>
            <a:endParaRPr lang="en-US" sz="1200" dirty="0"/>
          </a:p>
        </p:txBody>
      </p:sp>
      <p:cxnSp>
        <p:nvCxnSpPr>
          <p:cNvPr id="37" name="Straight Arrow Connector 36"/>
          <p:cNvCxnSpPr>
            <a:stCxn id="32" idx="2"/>
            <a:endCxn id="35" idx="0"/>
          </p:cNvCxnSpPr>
          <p:nvPr/>
        </p:nvCxnSpPr>
        <p:spPr>
          <a:xfrm flipH="1">
            <a:off x="3555832" y="2181334"/>
            <a:ext cx="1008545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  <a:endCxn id="34" idx="0"/>
          </p:cNvCxnSpPr>
          <p:nvPr/>
        </p:nvCxnSpPr>
        <p:spPr>
          <a:xfrm flipH="1">
            <a:off x="1542668" y="2181334"/>
            <a:ext cx="3021709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2"/>
            <a:endCxn id="36" idx="0"/>
          </p:cNvCxnSpPr>
          <p:nvPr/>
        </p:nvCxnSpPr>
        <p:spPr>
          <a:xfrm>
            <a:off x="4564377" y="2181334"/>
            <a:ext cx="2962079" cy="4872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3222191"/>
            <a:ext cx="17137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 smtClean="0"/>
              <a:t> Bank </a:t>
            </a:r>
            <a:r>
              <a:rPr lang="en-US" sz="1200" dirty="0" err="1" smtClean="0"/>
              <a:t>Pemerintah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Kerjasama</a:t>
            </a:r>
            <a:r>
              <a:rPr lang="en-US" sz="1200" dirty="0" smtClean="0"/>
              <a:t> </a:t>
            </a:r>
            <a:r>
              <a:rPr lang="en-US" sz="1200" dirty="0" err="1" smtClean="0"/>
              <a:t>dengan</a:t>
            </a:r>
            <a:r>
              <a:rPr lang="en-US" sz="1200" dirty="0"/>
              <a:t> </a:t>
            </a:r>
            <a:r>
              <a:rPr lang="en-US" sz="1200" dirty="0" smtClean="0"/>
              <a:t>Venture Capital </a:t>
            </a:r>
            <a:r>
              <a:rPr lang="en-US" sz="1200" dirty="0" err="1" smtClean="0"/>
              <a:t>Pemerintah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Mandiri</a:t>
            </a:r>
            <a:r>
              <a:rPr lang="en-US" sz="1200" dirty="0" smtClean="0"/>
              <a:t>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BRI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MDI Ventures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Telkomsel</a:t>
            </a:r>
            <a:r>
              <a:rPr lang="en-US" sz="1200" dirty="0" smtClean="0"/>
              <a:t> </a:t>
            </a:r>
            <a:r>
              <a:rPr lang="en-US" sz="1200" dirty="0" err="1" smtClean="0"/>
              <a:t>Mintra</a:t>
            </a:r>
            <a:r>
              <a:rPr lang="en-US" sz="1200" dirty="0" smtClean="0"/>
              <a:t> </a:t>
            </a:r>
            <a:r>
              <a:rPr lang="en-US" sz="1200" dirty="0" err="1" smtClean="0"/>
              <a:t>Inovasi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BNI Ventures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2590800" y="3204508"/>
            <a:ext cx="2209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</a:rPr>
              <a:t>Kerjasama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D</a:t>
            </a:r>
            <a:r>
              <a:rPr lang="en-US" sz="1200" dirty="0" err="1" smtClean="0">
                <a:solidFill>
                  <a:prstClr val="black"/>
                </a:solidFill>
              </a:rPr>
              <a:t>engan</a:t>
            </a:r>
            <a:r>
              <a:rPr lang="en-US" sz="1200" dirty="0" smtClean="0">
                <a:solidFill>
                  <a:prstClr val="black"/>
                </a:solidFill>
              </a:rPr>
              <a:t> Bank </a:t>
            </a:r>
            <a:r>
              <a:rPr lang="en-US" sz="1200" dirty="0" err="1" smtClean="0">
                <a:solidFill>
                  <a:prstClr val="black"/>
                </a:solidFill>
              </a:rPr>
              <a:t>Swasta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Koperasi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BPR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Kerjasama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Dengan</a:t>
            </a:r>
            <a:r>
              <a:rPr lang="en-US" sz="1200" dirty="0" smtClean="0">
                <a:solidFill>
                  <a:prstClr val="black"/>
                </a:solidFill>
              </a:rPr>
              <a:t> Venture Capital </a:t>
            </a:r>
            <a:r>
              <a:rPr lang="en-US" sz="1200" dirty="0" err="1" smtClean="0">
                <a:solidFill>
                  <a:prstClr val="black"/>
                </a:solidFill>
              </a:rPr>
              <a:t>Swasta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East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AC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Alpha JWC Ventures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Insignia Ventures Partner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Convergence Ventures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81800" y="3227370"/>
            <a:ext cx="203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Saham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Surat </a:t>
            </a:r>
            <a:r>
              <a:rPr lang="en-US" sz="1200" dirty="0" err="1" smtClean="0">
                <a:solidFill>
                  <a:prstClr val="black"/>
                </a:solidFill>
              </a:rPr>
              <a:t>Utang</a:t>
            </a:r>
            <a:r>
              <a:rPr lang="en-US" sz="1200" dirty="0" smtClean="0">
                <a:solidFill>
                  <a:prstClr val="black"/>
                </a:solidFill>
              </a:rPr>
              <a:t>/</a:t>
            </a:r>
            <a:r>
              <a:rPr lang="en-US" sz="1200" dirty="0" err="1" smtClean="0">
                <a:solidFill>
                  <a:prstClr val="black"/>
                </a:solidFill>
              </a:rPr>
              <a:t>Obligasi</a:t>
            </a:r>
            <a:endParaRPr lang="en-US" sz="1200" dirty="0" smtClean="0">
              <a:solidFill>
                <a:prstClr val="black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807897" y="2668625"/>
            <a:ext cx="1489312" cy="38621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EKSTERNAL PERORANGAN</a:t>
            </a:r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4724400" y="3222191"/>
            <a:ext cx="2036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>
                <a:solidFill>
                  <a:prstClr val="black"/>
                </a:solidFill>
              </a:rPr>
              <a:t>Pemodal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Perorangan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Angel Investor</a:t>
            </a:r>
          </a:p>
        </p:txBody>
      </p:sp>
      <p:cxnSp>
        <p:nvCxnSpPr>
          <p:cNvPr id="45" name="Straight Arrow Connector 44"/>
          <p:cNvCxnSpPr>
            <a:stCxn id="32" idx="2"/>
            <a:endCxn id="43" idx="0"/>
          </p:cNvCxnSpPr>
          <p:nvPr/>
        </p:nvCxnSpPr>
        <p:spPr>
          <a:xfrm>
            <a:off x="4564377" y="2181334"/>
            <a:ext cx="988176" cy="4872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9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7438" y="866292"/>
            <a:ext cx="438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PERTUMBUHAN – ANSOFF MATRIX</a:t>
            </a:r>
            <a:endParaRPr lang="en-ID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376737"/>
            <a:ext cx="5416338" cy="35729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Rectangle 33">
            <a:extLst>
              <a:ext uri="{FF2B5EF4-FFF2-40B4-BE49-F238E27FC236}">
                <a16:creationId xmlns="" xmlns:a16="http://schemas.microsoft.com/office/drawing/2014/main" id="{92260F5C-3739-409F-B39C-96D644988C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4800" y="1376737"/>
            <a:ext cx="2757557" cy="39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0500" tIns="40500" rIns="40500" bIns="40500"/>
          <a:lstStyle>
            <a:lvl1pPr>
              <a:spcBef>
                <a:spcPct val="50000"/>
              </a:spcBef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90000"/>
              <a:buFont typeface="Wingdings" panose="05000000000000000000" pitchFamily="2" charset="2"/>
              <a:buChar char="l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Sebuah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dapat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dikembangkan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dalam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empat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kemungkinan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>
                <a:solidFill>
                  <a:srgbClr val="000000"/>
                </a:solidFill>
                <a:latin typeface="+mn-lt"/>
              </a:rPr>
              <a:t>arah</a:t>
            </a: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defTabSz="685800" fontAlgn="base">
              <a:spcAft>
                <a:spcPct val="0"/>
              </a:spcAft>
              <a:buAutoNum type="arabicPeriod"/>
              <a:defRPr/>
            </a:pP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Market penetration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Penetrasi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lebih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banyak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barang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sama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sama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2. Product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development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M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kepada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pelanggan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sudah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ada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3. Market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development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Mencari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pasar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untuk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yang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sudah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ada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kern="0" dirty="0">
                <a:solidFill>
                  <a:srgbClr val="000000"/>
                </a:solidFill>
                <a:latin typeface="+mn-lt"/>
              </a:rPr>
              <a:t>4. 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Diversification (</a:t>
            </a:r>
            <a:r>
              <a:rPr lang="en-GB" altLang="en-US" sz="1200" kern="0" dirty="0" err="1" smtClean="0">
                <a:solidFill>
                  <a:srgbClr val="000000"/>
                </a:solidFill>
                <a:latin typeface="+mn-lt"/>
              </a:rPr>
              <a:t>Diversifikasi</a:t>
            </a:r>
            <a:r>
              <a:rPr lang="en-GB" altLang="en-US" sz="1200" kern="0" dirty="0" smtClean="0">
                <a:solidFill>
                  <a:srgbClr val="000000"/>
                </a:solidFill>
                <a:latin typeface="+mn-lt"/>
              </a:rPr>
              <a:t>)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: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Menjual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produk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kelompok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pelanggan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baru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  <a:p>
            <a:pPr defTabSz="685800" fontAlgn="base">
              <a:spcAft>
                <a:spcPct val="0"/>
              </a:spcAft>
              <a:defRPr/>
            </a:pP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Dengan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semua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strategi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pertanyaan</a:t>
            </a:r>
            <a:r>
              <a:rPr lang="en-GB" altLang="en-US" sz="1200" b="0" kern="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tentang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Kekuatan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dan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Kelemahan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nda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adalah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kuncinya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untuk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menentukan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pilihan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pengembangan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bisnis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en-US" sz="1200" b="0" kern="0" dirty="0" err="1" smtClean="0">
                <a:solidFill>
                  <a:srgbClr val="000000"/>
                </a:solidFill>
                <a:latin typeface="+mn-lt"/>
              </a:rPr>
              <a:t>anda</a:t>
            </a:r>
            <a:r>
              <a:rPr lang="en-GB" altLang="en-US" sz="1200" b="0" kern="0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GB" altLang="en-US" sz="1200" b="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328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14400" y="1333500"/>
            <a:ext cx="7391400" cy="3129643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1"/>
          </a:p>
        </p:txBody>
      </p:sp>
      <p:sp>
        <p:nvSpPr>
          <p:cNvPr id="32" name="Rounded Rectangle 31"/>
          <p:cNvSpPr/>
          <p:nvPr/>
        </p:nvSpPr>
        <p:spPr>
          <a:xfrm>
            <a:off x="1153489" y="2064605"/>
            <a:ext cx="1546240" cy="158209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 err="1" smtClean="0"/>
              <a:t>Strategi</a:t>
            </a:r>
            <a:r>
              <a:rPr lang="en-US" sz="1428" dirty="0" smtClean="0"/>
              <a:t> </a:t>
            </a:r>
            <a:r>
              <a:rPr lang="en-US" sz="1428" dirty="0" err="1" smtClean="0"/>
              <a:t>Pengembangan</a:t>
            </a:r>
            <a:r>
              <a:rPr lang="en-US" sz="1428" dirty="0" smtClean="0"/>
              <a:t> </a:t>
            </a:r>
            <a:r>
              <a:rPr lang="en-US" sz="1428" dirty="0" err="1" smtClean="0"/>
              <a:t>Produk</a:t>
            </a:r>
            <a:endParaRPr lang="en-US" sz="1428" dirty="0"/>
          </a:p>
        </p:txBody>
      </p:sp>
      <p:sp>
        <p:nvSpPr>
          <p:cNvPr id="34" name="Rounded Rectangle 33"/>
          <p:cNvSpPr/>
          <p:nvPr/>
        </p:nvSpPr>
        <p:spPr>
          <a:xfrm>
            <a:off x="6483248" y="2064605"/>
            <a:ext cx="1587361" cy="15820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 err="1" smtClean="0"/>
              <a:t>Strategi</a:t>
            </a:r>
            <a:r>
              <a:rPr lang="en-US" sz="1428" dirty="0" smtClean="0"/>
              <a:t> </a:t>
            </a:r>
            <a:r>
              <a:rPr lang="en-US" sz="1428" dirty="0" err="1" smtClean="0"/>
              <a:t>Pengembangan</a:t>
            </a:r>
            <a:r>
              <a:rPr lang="en-US" sz="1428" dirty="0" smtClean="0"/>
              <a:t> </a:t>
            </a:r>
            <a:r>
              <a:rPr lang="en-US" sz="1428" dirty="0" err="1" smtClean="0"/>
              <a:t>Pasar</a:t>
            </a:r>
            <a:endParaRPr lang="en-US" sz="1428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250828" y="2253011"/>
            <a:ext cx="2182329" cy="312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28" dirty="0" err="1" smtClean="0"/>
              <a:t>Bagaimana</a:t>
            </a:r>
            <a:r>
              <a:rPr lang="en-US" sz="1428" dirty="0" smtClean="0"/>
              <a:t> </a:t>
            </a:r>
            <a:r>
              <a:rPr lang="en-US" sz="1428" dirty="0" err="1" smtClean="0"/>
              <a:t>Penetrasi</a:t>
            </a:r>
            <a:r>
              <a:rPr lang="en-US" sz="1428" dirty="0" smtClean="0"/>
              <a:t> </a:t>
            </a:r>
            <a:r>
              <a:rPr lang="en-US" sz="1428" dirty="0" err="1" smtClean="0"/>
              <a:t>Pasar</a:t>
            </a:r>
            <a:endParaRPr lang="en-US" sz="1428" dirty="0"/>
          </a:p>
        </p:txBody>
      </p:sp>
      <p:sp>
        <p:nvSpPr>
          <p:cNvPr id="40" name="TextBox 39"/>
          <p:cNvSpPr txBox="1"/>
          <p:nvPr/>
        </p:nvSpPr>
        <p:spPr>
          <a:xfrm>
            <a:off x="6429089" y="1532793"/>
            <a:ext cx="1755271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 err="1" smtClean="0"/>
              <a:t>Bagaimana</a:t>
            </a:r>
            <a:r>
              <a:rPr lang="en-US" sz="1428" dirty="0" smtClean="0"/>
              <a:t> </a:t>
            </a:r>
            <a:r>
              <a:rPr lang="en-US" sz="1428" dirty="0" err="1" smtClean="0"/>
              <a:t>Membangun</a:t>
            </a:r>
            <a:r>
              <a:rPr lang="en-US" sz="1428" dirty="0" smtClean="0"/>
              <a:t> </a:t>
            </a:r>
            <a:r>
              <a:rPr lang="en-US" sz="1428" dirty="0" err="1" smtClean="0"/>
              <a:t>Pasar</a:t>
            </a:r>
            <a:endParaRPr lang="en-US" sz="1428" dirty="0"/>
          </a:p>
        </p:txBody>
      </p:sp>
      <p:sp>
        <p:nvSpPr>
          <p:cNvPr id="41" name="TextBox 40"/>
          <p:cNvSpPr txBox="1"/>
          <p:nvPr/>
        </p:nvSpPr>
        <p:spPr>
          <a:xfrm>
            <a:off x="1267240" y="1532793"/>
            <a:ext cx="1983588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28" dirty="0" err="1" smtClean="0"/>
              <a:t>Bagaimana</a:t>
            </a:r>
            <a:r>
              <a:rPr lang="en-US" sz="1428" dirty="0" smtClean="0"/>
              <a:t> </a:t>
            </a:r>
            <a:r>
              <a:rPr lang="en-US" sz="1428" dirty="0" err="1" smtClean="0"/>
              <a:t>Membangun</a:t>
            </a:r>
            <a:r>
              <a:rPr lang="en-US" sz="1428" dirty="0" smtClean="0"/>
              <a:t> </a:t>
            </a:r>
            <a:r>
              <a:rPr lang="en-US" sz="1428" dirty="0" err="1" smtClean="0"/>
              <a:t>Produk</a:t>
            </a:r>
            <a:r>
              <a:rPr lang="en-US" sz="1428" dirty="0" smtClean="0"/>
              <a:t>/</a:t>
            </a:r>
            <a:r>
              <a:rPr lang="en-US" sz="1428" dirty="0" err="1" smtClean="0"/>
              <a:t>Jasa</a:t>
            </a:r>
            <a:endParaRPr lang="en-US" sz="1428" dirty="0"/>
          </a:p>
        </p:txBody>
      </p:sp>
      <p:sp>
        <p:nvSpPr>
          <p:cNvPr id="6" name="Right Arrow 5"/>
          <p:cNvSpPr/>
          <p:nvPr/>
        </p:nvSpPr>
        <p:spPr>
          <a:xfrm>
            <a:off x="2927231" y="2358478"/>
            <a:ext cx="3328516" cy="994351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 err="1" smtClean="0"/>
              <a:t>Strategi</a:t>
            </a:r>
            <a:r>
              <a:rPr lang="en-US" sz="1428" dirty="0" smtClean="0"/>
              <a:t> </a:t>
            </a:r>
            <a:r>
              <a:rPr lang="en-US" sz="1428" dirty="0" err="1" smtClean="0"/>
              <a:t>Penetrasi</a:t>
            </a:r>
            <a:r>
              <a:rPr lang="en-US" sz="1428" dirty="0" smtClean="0"/>
              <a:t> </a:t>
            </a:r>
            <a:r>
              <a:rPr lang="en-US" sz="1428" dirty="0" err="1" smtClean="0"/>
              <a:t>Pasar</a:t>
            </a:r>
            <a:endParaRPr lang="en-US" sz="1428" dirty="0"/>
          </a:p>
        </p:txBody>
      </p:sp>
      <p:sp>
        <p:nvSpPr>
          <p:cNvPr id="33" name="TextBox 32"/>
          <p:cNvSpPr txBox="1"/>
          <p:nvPr/>
        </p:nvSpPr>
        <p:spPr>
          <a:xfrm>
            <a:off x="3325342" y="4476882"/>
            <a:ext cx="2853473" cy="312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28" dirty="0" err="1" smtClean="0"/>
              <a:t>Bagaimana</a:t>
            </a:r>
            <a:r>
              <a:rPr lang="en-US" sz="1428" dirty="0" smtClean="0"/>
              <a:t> </a:t>
            </a:r>
            <a:r>
              <a:rPr lang="en-US" sz="1428" dirty="0" err="1" smtClean="0"/>
              <a:t>Membangun</a:t>
            </a:r>
            <a:r>
              <a:rPr lang="en-US" sz="1428" dirty="0" smtClean="0"/>
              <a:t> </a:t>
            </a:r>
            <a:r>
              <a:rPr lang="en-US" sz="1428" dirty="0" err="1" smtClean="0"/>
              <a:t>Bisnis</a:t>
            </a:r>
            <a:r>
              <a:rPr lang="en-US" sz="1428" dirty="0" smtClean="0"/>
              <a:t> </a:t>
            </a:r>
            <a:r>
              <a:rPr lang="en-US" sz="1428" dirty="0" err="1" smtClean="0"/>
              <a:t>Baru</a:t>
            </a:r>
            <a:endParaRPr lang="en-US" sz="1428" dirty="0"/>
          </a:p>
        </p:txBody>
      </p:sp>
      <p:sp>
        <p:nvSpPr>
          <p:cNvPr id="36" name="Rounded Rectangle 35"/>
          <p:cNvSpPr/>
          <p:nvPr/>
        </p:nvSpPr>
        <p:spPr>
          <a:xfrm>
            <a:off x="4091300" y="4776829"/>
            <a:ext cx="1321548" cy="704224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28" dirty="0" err="1" smtClean="0"/>
              <a:t>Strategi</a:t>
            </a:r>
            <a:r>
              <a:rPr lang="en-US" sz="1428" dirty="0" smtClean="0"/>
              <a:t> </a:t>
            </a:r>
            <a:r>
              <a:rPr lang="en-US" sz="1428" dirty="0" err="1" smtClean="0"/>
              <a:t>Diversifikasi</a:t>
            </a:r>
            <a:endParaRPr lang="en-US" sz="1428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7438" y="866292"/>
            <a:ext cx="570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STRATEGI PERTUMBUHAN – ANSOFF MATRIX FRAMEWORK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4373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7438" y="866292"/>
            <a:ext cx="386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EKOSISTEM STRATEGI PERTUMBUHAN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36" y="1702423"/>
            <a:ext cx="5465064" cy="3060077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52400" y="2159623"/>
            <a:ext cx="1324336" cy="12954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Actor (Stakeholder)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7696200" y="2159623"/>
            <a:ext cx="1324336" cy="1295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Target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193187" y="1400916"/>
            <a:ext cx="786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Strategy</a:t>
            </a:r>
            <a:endParaRPr lang="en-US" sz="1400" dirty="0"/>
          </a:p>
        </p:txBody>
      </p:sp>
      <p:sp>
        <p:nvSpPr>
          <p:cNvPr id="5" name="Right Arrow 4"/>
          <p:cNvSpPr/>
          <p:nvPr/>
        </p:nvSpPr>
        <p:spPr>
          <a:xfrm>
            <a:off x="1554894" y="2654923"/>
            <a:ext cx="228600" cy="304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389442" y="2654923"/>
            <a:ext cx="228600" cy="3048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1401012" y="1257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498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52159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demikian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pangsa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pesaing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/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dicapai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penurunan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, </a:t>
            </a: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dukungan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; </a:t>
            </a:r>
            <a:r>
              <a:rPr lang="en-US" sz="1600" dirty="0" err="1"/>
              <a:t>akuisisi</a:t>
            </a:r>
            <a:r>
              <a:rPr lang="en-US" sz="1600" dirty="0"/>
              <a:t> </a:t>
            </a:r>
            <a:r>
              <a:rPr lang="en-US" sz="1600" dirty="0" err="1"/>
              <a:t>saingan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penyempurnaan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3684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1" y="1252159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Meningkatkan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Penetrasi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Menyesuaikan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Penetrasi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Pada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Siklus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Pelanggan</a:t>
            </a:r>
            <a:r>
              <a:rPr lang="en-US" sz="1600" dirty="0" smtClean="0">
                <a:solidFill>
                  <a:prstClr val="black"/>
                </a:solidFill>
              </a:rPr>
              <a:t>. Channel Online </a:t>
            </a:r>
            <a:r>
              <a:rPr lang="en-US" sz="1600" dirty="0" err="1" smtClean="0">
                <a:solidFill>
                  <a:prstClr val="black"/>
                </a:solidFill>
              </a:rPr>
              <a:t>dan</a:t>
            </a:r>
            <a:r>
              <a:rPr lang="en-US" sz="1600" dirty="0" smtClean="0">
                <a:solidFill>
                  <a:prstClr val="black"/>
                </a:solidFill>
              </a:rPr>
              <a:t> Offline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1835885"/>
            <a:ext cx="1550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Siklus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id-ID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981215" y="4845903"/>
            <a:ext cx="733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Stranger: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Customer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diketahui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Leads: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Potential Customer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berisi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Kontak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Ketertarikan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>
                <a:latin typeface="Arial" panose="020B0604020202020204" pitchFamily="34" charset="0"/>
                <a:cs typeface="Arial" panose="020B0604020202020204" pitchFamily="34" charset="0"/>
              </a:rPr>
              <a:t>Customer: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membeli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Promoter: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mempromosikan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id-ID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447800" y="3166647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14" name="Oval 13"/>
          <p:cNvSpPr/>
          <p:nvPr/>
        </p:nvSpPr>
        <p:spPr>
          <a:xfrm>
            <a:off x="3048000" y="3166647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5" name="Oval 14"/>
          <p:cNvSpPr/>
          <p:nvPr/>
        </p:nvSpPr>
        <p:spPr>
          <a:xfrm>
            <a:off x="4648200" y="3197127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16" name="Oval 15"/>
          <p:cNvSpPr/>
          <p:nvPr/>
        </p:nvSpPr>
        <p:spPr>
          <a:xfrm>
            <a:off x="6248400" y="3166647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2743200" y="3433347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43400" y="3463827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019800" y="3463827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>
            <a:stCxn id="13" idx="4"/>
            <a:endCxn id="14" idx="4"/>
          </p:cNvCxnSpPr>
          <p:nvPr/>
        </p:nvCxnSpPr>
        <p:spPr>
          <a:xfrm rot="16200000" flipH="1">
            <a:off x="2895600" y="3128547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4" idx="4"/>
            <a:endCxn id="15" idx="4"/>
          </p:cNvCxnSpPr>
          <p:nvPr/>
        </p:nvCxnSpPr>
        <p:spPr>
          <a:xfrm rot="16200000" flipH="1">
            <a:off x="4499610" y="3124737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16200000" flipH="1">
            <a:off x="6080760" y="3159027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23488" y="418899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66222" y="4195346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6780" y="4195346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62532" y="2162791"/>
            <a:ext cx="375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 smtClean="0"/>
              <a:t>Customer </a:t>
            </a:r>
            <a:r>
              <a:rPr lang="en-US" sz="1600" dirty="0" smtClean="0"/>
              <a:t>Journey &amp; Customer Touch Point</a:t>
            </a:r>
            <a:endParaRPr lang="id-ID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0750" y="2753818"/>
            <a:ext cx="84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Attract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66752" y="2753818"/>
            <a:ext cx="93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Convert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76685" y="2740463"/>
            <a:ext cx="86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Delight</a:t>
            </a:r>
            <a:endParaRPr lang="en-US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685800" y="2508528"/>
            <a:ext cx="7772400" cy="2261175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568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FUNGSI MANAJEMEN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1168" y="873526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POAC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 </a:t>
            </a:r>
            <a:r>
              <a:rPr lang="en-US" sz="1400" dirty="0" err="1"/>
              <a:t>singkatan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Planning (</a:t>
            </a:r>
            <a:r>
              <a:rPr lang="en-US" sz="1400" dirty="0" err="1"/>
              <a:t>Perencanaan</a:t>
            </a:r>
            <a:r>
              <a:rPr lang="en-US" sz="1400" dirty="0"/>
              <a:t>), Organizing (</a:t>
            </a:r>
            <a:r>
              <a:rPr lang="en-US" sz="1400" dirty="0" err="1"/>
              <a:t>Pengorganisasian</a:t>
            </a:r>
            <a:r>
              <a:rPr lang="en-US" sz="1400" dirty="0"/>
              <a:t>), Actuating (</a:t>
            </a:r>
            <a:r>
              <a:rPr lang="en-US" sz="1400" dirty="0" err="1"/>
              <a:t>Pelaksanaan</a:t>
            </a:r>
            <a:r>
              <a:rPr lang="en-US" sz="1400" dirty="0"/>
              <a:t>), </a:t>
            </a:r>
            <a:r>
              <a:rPr lang="en-US" sz="1400" dirty="0" err="1"/>
              <a:t>dan</a:t>
            </a:r>
            <a:r>
              <a:rPr lang="en-US" sz="1400" dirty="0"/>
              <a:t> Controlling (</a:t>
            </a:r>
            <a:r>
              <a:rPr lang="en-US" sz="1400" dirty="0" err="1"/>
              <a:t>Pengawasan</a:t>
            </a:r>
            <a:r>
              <a:rPr lang="en-US" sz="1400" dirty="0"/>
              <a:t>), yang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empat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dasar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manajemen</a:t>
            </a:r>
            <a:r>
              <a:rPr lang="en-US" sz="1400" dirty="0"/>
              <a:t> </a:t>
            </a:r>
            <a:r>
              <a:rPr lang="en-US" sz="1400" dirty="0" err="1"/>
              <a:t>menurut</a:t>
            </a:r>
            <a:r>
              <a:rPr lang="en-US" sz="1400" dirty="0"/>
              <a:t> George R. Terry. </a:t>
            </a:r>
            <a:r>
              <a:rPr lang="en-US" sz="1400" dirty="0" err="1"/>
              <a:t>Konsep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mengelola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memajukan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menetapkan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,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, </a:t>
            </a:r>
            <a:r>
              <a:rPr lang="en-US" sz="1400" dirty="0" err="1"/>
              <a:t>menggerakkan</a:t>
            </a:r>
            <a:r>
              <a:rPr lang="en-US" sz="1400" dirty="0"/>
              <a:t> </a:t>
            </a:r>
            <a:r>
              <a:rPr lang="en-US" sz="1400" dirty="0" err="1"/>
              <a:t>pelaksana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mengendalikan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mengevaluasi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agar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rencana</a:t>
            </a:r>
            <a:r>
              <a:rPr lang="en-US" sz="1400" dirty="0"/>
              <a:t>. 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err="1"/>
              <a:t>Penjelasan</a:t>
            </a:r>
            <a:r>
              <a:rPr lang="en-US" sz="1400" dirty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b="1" dirty="0"/>
              <a:t>POAC</a:t>
            </a:r>
            <a:r>
              <a:rPr lang="en-US" sz="14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Planning (</a:t>
            </a:r>
            <a:r>
              <a:rPr lang="en-US" sz="1400" b="1" dirty="0" err="1"/>
              <a:t>Perencanaan</a:t>
            </a:r>
            <a:r>
              <a:rPr lang="en-US" sz="1400" b="1" dirty="0"/>
              <a:t>):</a:t>
            </a:r>
            <a:r>
              <a:rPr lang="en-US" sz="1400" dirty="0"/>
              <a:t> 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/>
              <a:t>di mana </a:t>
            </a:r>
            <a:r>
              <a:rPr lang="en-US" sz="1400" dirty="0" err="1"/>
              <a:t>manajer</a:t>
            </a:r>
            <a:r>
              <a:rPr lang="en-US" sz="1400" dirty="0"/>
              <a:t> </a:t>
            </a:r>
            <a:r>
              <a:rPr lang="en-US" sz="1400" dirty="0" err="1"/>
              <a:t>memikirkan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dikerjakan</a:t>
            </a:r>
            <a:r>
              <a:rPr lang="en-US" sz="1400" dirty="0"/>
              <a:t>, </a:t>
            </a:r>
            <a:r>
              <a:rPr lang="en-US" sz="1400" dirty="0" err="1"/>
              <a:t>menentukan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menyusun</a:t>
            </a:r>
            <a:r>
              <a:rPr lang="en-US" sz="1400" dirty="0"/>
              <a:t> </a:t>
            </a:r>
            <a:r>
              <a:rPr lang="en-US" sz="1400" dirty="0" err="1"/>
              <a:t>langkah-langkah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. </a:t>
            </a:r>
            <a:r>
              <a:rPr lang="en-US" sz="1400" dirty="0" err="1"/>
              <a:t>Perencanaan</a:t>
            </a:r>
            <a:r>
              <a:rPr lang="en-US" sz="1400" dirty="0"/>
              <a:t> yang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bersifat</a:t>
            </a:r>
            <a:r>
              <a:rPr lang="en-US" sz="1400" dirty="0"/>
              <a:t> SMART: Specific (</a:t>
            </a:r>
            <a:r>
              <a:rPr lang="en-US" sz="1400" dirty="0" err="1"/>
              <a:t>jelas</a:t>
            </a:r>
            <a:r>
              <a:rPr lang="en-US" sz="1400" dirty="0"/>
              <a:t>), Measurable (</a:t>
            </a:r>
            <a:r>
              <a:rPr lang="en-US" sz="1400" dirty="0" err="1"/>
              <a:t>terukur</a:t>
            </a:r>
            <a:r>
              <a:rPr lang="en-US" sz="1400" dirty="0"/>
              <a:t>), Achievable (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dicapai</a:t>
            </a:r>
            <a:r>
              <a:rPr lang="en-US" sz="1400" dirty="0"/>
              <a:t>), Relevant (</a:t>
            </a:r>
            <a:r>
              <a:rPr lang="en-US" sz="1400" dirty="0" err="1"/>
              <a:t>relevan</a:t>
            </a:r>
            <a:r>
              <a:rPr lang="en-US" sz="1400" dirty="0"/>
              <a:t>), </a:t>
            </a:r>
            <a:r>
              <a:rPr lang="en-US" sz="1400" dirty="0" err="1"/>
              <a:t>dan</a:t>
            </a:r>
            <a:r>
              <a:rPr lang="en-US" sz="1400" dirty="0"/>
              <a:t> Time-bound (</a:t>
            </a:r>
            <a:r>
              <a:rPr lang="en-US" sz="1400" dirty="0" err="1"/>
              <a:t>berbatas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). </a:t>
            </a:r>
            <a:endParaRPr lang="en-US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Organizing (</a:t>
            </a:r>
            <a:r>
              <a:rPr lang="en-US" sz="1400" b="1" dirty="0" err="1"/>
              <a:t>Pengorganisasian</a:t>
            </a:r>
            <a:r>
              <a:rPr lang="en-US" sz="1400" b="1" dirty="0"/>
              <a:t>):</a:t>
            </a:r>
            <a:r>
              <a:rPr lang="en-US" sz="1400" dirty="0"/>
              <a:t> </a:t>
            </a:r>
            <a:r>
              <a:rPr lang="en-US" sz="1400" dirty="0" err="1" smtClean="0"/>
              <a:t>Setelah</a:t>
            </a:r>
            <a:r>
              <a:rPr lang="en-US" sz="1400" dirty="0" smtClean="0"/>
              <a:t> </a:t>
            </a:r>
            <a:r>
              <a:rPr lang="en-US" sz="1400" dirty="0" err="1"/>
              <a:t>rencana</a:t>
            </a:r>
            <a:r>
              <a:rPr lang="en-US" sz="1400" dirty="0"/>
              <a:t> </a:t>
            </a:r>
            <a:r>
              <a:rPr lang="en-US" sz="1400" dirty="0" err="1"/>
              <a:t>dibuat</a:t>
            </a:r>
            <a:r>
              <a:rPr lang="en-US" sz="1400" dirty="0"/>
              <a:t>, </a:t>
            </a:r>
            <a:r>
              <a:rPr lang="en-US" sz="1400" dirty="0" err="1"/>
              <a:t>tahap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pembagian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tanggung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individu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unit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keahliannya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mempermudah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Actuating (</a:t>
            </a:r>
            <a:r>
              <a:rPr lang="en-US" sz="1400" b="1" dirty="0" err="1"/>
              <a:t>Pelaksanaan</a:t>
            </a:r>
            <a:r>
              <a:rPr lang="en-US" sz="1400" b="1" dirty="0"/>
              <a:t>/</a:t>
            </a:r>
            <a:r>
              <a:rPr lang="en-US" sz="1400" b="1" dirty="0" err="1"/>
              <a:t>Penggerakan</a:t>
            </a:r>
            <a:r>
              <a:rPr lang="en-US" sz="1400" b="1" dirty="0"/>
              <a:t>):</a:t>
            </a:r>
            <a:r>
              <a:rPr lang="en-US" sz="1400" dirty="0"/>
              <a:t> 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upaya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menggerakkan</a:t>
            </a:r>
            <a:r>
              <a:rPr lang="en-US" sz="1400" dirty="0"/>
              <a:t>, </a:t>
            </a:r>
            <a:r>
              <a:rPr lang="en-US" sz="1400" dirty="0" err="1"/>
              <a:t>memotivasi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membimbing</a:t>
            </a:r>
            <a:r>
              <a:rPr lang="en-US" sz="1400" dirty="0"/>
              <a:t> SDM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agar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, </a:t>
            </a:r>
            <a:r>
              <a:rPr lang="en-US" sz="1400" dirty="0" err="1"/>
              <a:t>fungsi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peran</a:t>
            </a:r>
            <a:r>
              <a:rPr lang="en-US" sz="1400" dirty="0"/>
              <a:t> </a:t>
            </a:r>
            <a:r>
              <a:rPr lang="en-US" sz="1400" dirty="0" err="1"/>
              <a:t>masing-masing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ditetapkan</a:t>
            </a: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Controlling (</a:t>
            </a:r>
            <a:r>
              <a:rPr lang="en-US" sz="1400" b="1" dirty="0" err="1"/>
              <a:t>Pengawasan</a:t>
            </a:r>
            <a:r>
              <a:rPr lang="en-US" sz="1400" b="1" dirty="0"/>
              <a:t>/</a:t>
            </a:r>
            <a:r>
              <a:rPr lang="en-US" sz="1400" b="1" dirty="0" err="1"/>
              <a:t>Pengendalian</a:t>
            </a:r>
            <a:r>
              <a:rPr lang="en-US" sz="1400" b="1" dirty="0"/>
              <a:t>):</a:t>
            </a:r>
            <a:r>
              <a:rPr lang="en-US" sz="1400" dirty="0"/>
              <a:t> 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memantau</a:t>
            </a:r>
            <a:r>
              <a:rPr lang="en-US" sz="1400" dirty="0"/>
              <a:t>, </a:t>
            </a:r>
            <a:r>
              <a:rPr lang="en-US" sz="1400" dirty="0" err="1"/>
              <a:t>menilai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mengevaluasi</a:t>
            </a:r>
            <a:r>
              <a:rPr lang="en-US" sz="1400" dirty="0"/>
              <a:t> </a:t>
            </a:r>
            <a:r>
              <a:rPr lang="en-US" sz="1400" dirty="0" err="1"/>
              <a:t>kinerja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 </a:t>
            </a:r>
            <a:r>
              <a:rPr lang="en-US" sz="1400" dirty="0" err="1"/>
              <a:t>organisasi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direncanakan</a:t>
            </a:r>
            <a:r>
              <a:rPr lang="en-US" sz="1400" dirty="0"/>
              <a:t>. </a:t>
            </a:r>
            <a:r>
              <a:rPr lang="en-US" sz="1400" dirty="0" err="1"/>
              <a:t>Fungsi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juga </a:t>
            </a:r>
            <a:r>
              <a:rPr lang="en-US" sz="1400" dirty="0" err="1"/>
              <a:t>berfungsi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tolok</a:t>
            </a:r>
            <a:r>
              <a:rPr lang="en-US" sz="1400" dirty="0"/>
              <a:t> </a:t>
            </a:r>
            <a:r>
              <a:rPr lang="en-US" sz="1400" dirty="0" err="1"/>
              <a:t>ukur</a:t>
            </a:r>
            <a:r>
              <a:rPr lang="en-US" sz="1400" dirty="0"/>
              <a:t> </a:t>
            </a:r>
            <a:r>
              <a:rPr lang="en-US" sz="1400" dirty="0" err="1"/>
              <a:t>keberhasilan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evaluasi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perbaikan</a:t>
            </a:r>
            <a:r>
              <a:rPr lang="en-US" sz="1400" dirty="0"/>
              <a:t> di masa </a:t>
            </a:r>
            <a:r>
              <a:rPr lang="en-US" sz="1400" dirty="0" err="1" smtClean="0"/>
              <a:t>depan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99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Penetrasi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Pasar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83825" y="2762520"/>
            <a:ext cx="16002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MARKETING</a:t>
            </a:r>
            <a:endParaRPr lang="en-US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1295400" y="3299296"/>
            <a:ext cx="1600200" cy="457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SALES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1295400" y="3836072"/>
            <a:ext cx="1600200" cy="457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0590" y="330016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PASAR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2848" y="1791914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6523" y="1789366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16200000">
            <a:off x="221870" y="3299296"/>
            <a:ext cx="1530752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PRODUK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81168" y="48387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ID" sz="1000" b="1" dirty="0" err="1" smtClean="0">
                <a:solidFill>
                  <a:prstClr val="black"/>
                </a:solidFill>
              </a:rPr>
              <a:t>Ilmu</a:t>
            </a:r>
            <a:r>
              <a:rPr lang="en-ID" sz="1000" b="1" dirty="0" smtClean="0">
                <a:solidFill>
                  <a:prstClr val="black"/>
                </a:solidFill>
              </a:rPr>
              <a:t> </a:t>
            </a:r>
            <a:r>
              <a:rPr lang="en-ID" sz="1000" b="1" dirty="0" err="1" smtClean="0">
                <a:solidFill>
                  <a:prstClr val="black"/>
                </a:solidFill>
              </a:rPr>
              <a:t>Pendukung</a:t>
            </a:r>
            <a:r>
              <a:rPr lang="en-ID" sz="1000" b="1" dirty="0" smtClean="0">
                <a:solidFill>
                  <a:prstClr val="black"/>
                </a:solidFill>
              </a:rPr>
              <a:t>:</a:t>
            </a:r>
          </a:p>
          <a:p>
            <a:pPr defTabSz="685800">
              <a:defRPr/>
            </a:pPr>
            <a:r>
              <a:rPr lang="en-US" sz="1000" dirty="0"/>
              <a:t>1. Behavioral Economics (</a:t>
            </a:r>
            <a:r>
              <a:rPr lang="en-US" sz="1000" dirty="0" err="1"/>
              <a:t>ilmu</a:t>
            </a:r>
            <a:r>
              <a:rPr lang="en-US" sz="1000" dirty="0"/>
              <a:t> </a:t>
            </a:r>
            <a:r>
              <a:rPr lang="en-US" sz="1000" dirty="0" err="1"/>
              <a:t>tentang</a:t>
            </a:r>
            <a:r>
              <a:rPr lang="en-US" sz="1000" dirty="0"/>
              <a:t> </a:t>
            </a:r>
            <a:r>
              <a:rPr lang="en-US" sz="1000" dirty="0" err="1"/>
              <a:t>bagaimana</a:t>
            </a:r>
            <a:r>
              <a:rPr lang="en-US" sz="1000" dirty="0"/>
              <a:t> orang </a:t>
            </a:r>
            <a:r>
              <a:rPr lang="en-US" sz="1000" dirty="0" err="1"/>
              <a:t>membuat</a:t>
            </a:r>
            <a:r>
              <a:rPr lang="en-US" sz="1000" dirty="0"/>
              <a:t> </a:t>
            </a:r>
            <a:r>
              <a:rPr lang="en-US" sz="1000" dirty="0" err="1"/>
              <a:t>keputusan</a:t>
            </a:r>
            <a:r>
              <a:rPr lang="en-US" sz="1000" dirty="0"/>
              <a:t> yang </a:t>
            </a:r>
            <a:r>
              <a:rPr lang="en-US" sz="1000" dirty="0" err="1"/>
              <a:t>irasional</a:t>
            </a:r>
            <a:r>
              <a:rPr lang="en-US" sz="1000" dirty="0"/>
              <a:t> </a:t>
            </a:r>
            <a:r>
              <a:rPr lang="en-US" sz="1000" dirty="0" err="1"/>
              <a:t>secara</a:t>
            </a:r>
            <a:r>
              <a:rPr lang="en-US" sz="1000" dirty="0"/>
              <a:t> </a:t>
            </a:r>
            <a:r>
              <a:rPr lang="en-US" sz="1000" dirty="0" err="1"/>
              <a:t>sistematis</a:t>
            </a:r>
            <a:r>
              <a:rPr lang="en-US" sz="1000" dirty="0"/>
              <a:t>).</a:t>
            </a:r>
            <a:br>
              <a:rPr lang="en-US" sz="1000" dirty="0"/>
            </a:br>
            <a:r>
              <a:rPr lang="en-US" sz="1000" dirty="0"/>
              <a:t>2. </a:t>
            </a:r>
            <a:r>
              <a:rPr lang="en-US" sz="1000" dirty="0" err="1"/>
              <a:t>Enviromental</a:t>
            </a:r>
            <a:r>
              <a:rPr lang="en-US" sz="1000" dirty="0"/>
              <a:t> Psychology (</a:t>
            </a:r>
            <a:r>
              <a:rPr lang="en-US" sz="1000" dirty="0" err="1"/>
              <a:t>ilmu</a:t>
            </a:r>
            <a:r>
              <a:rPr lang="en-US" sz="1000" dirty="0"/>
              <a:t> </a:t>
            </a:r>
            <a:r>
              <a:rPr lang="en-US" sz="1000" dirty="0" err="1"/>
              <a:t>tentang</a:t>
            </a:r>
            <a:r>
              <a:rPr lang="en-US" sz="1000" dirty="0"/>
              <a:t> </a:t>
            </a:r>
            <a:r>
              <a:rPr lang="en-US" sz="1000" dirty="0" err="1"/>
              <a:t>bagaimana</a:t>
            </a:r>
            <a:r>
              <a:rPr lang="en-US" sz="1000" dirty="0"/>
              <a:t> </a:t>
            </a:r>
            <a:r>
              <a:rPr lang="en-US" sz="1000" dirty="0" err="1"/>
              <a:t>lingkungan</a:t>
            </a:r>
            <a:r>
              <a:rPr lang="en-US" sz="1000" dirty="0"/>
              <a:t> </a:t>
            </a:r>
            <a:r>
              <a:rPr lang="en-US" sz="1000" dirty="0" err="1"/>
              <a:t>fisik</a:t>
            </a:r>
            <a:r>
              <a:rPr lang="en-US" sz="1000" dirty="0"/>
              <a:t> </a:t>
            </a:r>
            <a:r>
              <a:rPr lang="en-US" sz="1000" dirty="0" err="1"/>
              <a:t>mempengaruhi</a:t>
            </a:r>
            <a:r>
              <a:rPr lang="en-US" sz="1000" dirty="0"/>
              <a:t> </a:t>
            </a:r>
            <a:r>
              <a:rPr lang="en-US" sz="1000" dirty="0" err="1"/>
              <a:t>perilaku</a:t>
            </a:r>
            <a:r>
              <a:rPr lang="en-US" sz="1000" dirty="0"/>
              <a:t> </a:t>
            </a:r>
            <a:r>
              <a:rPr lang="en-US" sz="1000" dirty="0" err="1"/>
              <a:t>manusia</a:t>
            </a:r>
            <a:r>
              <a:rPr lang="en-US" sz="1000" dirty="0"/>
              <a:t>).</a:t>
            </a:r>
            <a:br>
              <a:rPr lang="en-US" sz="1000" dirty="0"/>
            </a:br>
            <a:r>
              <a:rPr lang="en-US" sz="1000" dirty="0"/>
              <a:t>3. Nudge Theory (</a:t>
            </a:r>
            <a:r>
              <a:rPr lang="en-US" sz="1000" dirty="0" err="1"/>
              <a:t>teknik</a:t>
            </a:r>
            <a:r>
              <a:rPr lang="en-US" sz="1000" dirty="0"/>
              <a:t> </a:t>
            </a:r>
            <a:r>
              <a:rPr lang="en-US" sz="1000" dirty="0" err="1"/>
              <a:t>mempengaruhi</a:t>
            </a:r>
            <a:r>
              <a:rPr lang="en-US" sz="1000" dirty="0"/>
              <a:t> </a:t>
            </a:r>
            <a:r>
              <a:rPr lang="en-US" sz="1000" dirty="0" err="1"/>
              <a:t>keputusan</a:t>
            </a:r>
            <a:r>
              <a:rPr lang="en-US" sz="1000" dirty="0"/>
              <a:t> </a:t>
            </a:r>
            <a:r>
              <a:rPr lang="en-US" sz="1000" dirty="0" err="1"/>
              <a:t>tanpa</a:t>
            </a:r>
            <a:r>
              <a:rPr lang="en-US" sz="1000" dirty="0"/>
              <a:t> </a:t>
            </a:r>
            <a:r>
              <a:rPr lang="en-US" sz="1000" dirty="0" err="1"/>
              <a:t>memaksa</a:t>
            </a:r>
            <a:r>
              <a:rPr lang="en-US" sz="1000" dirty="0"/>
              <a:t>, </a:t>
            </a:r>
            <a:r>
              <a:rPr lang="en-US" sz="1000" dirty="0" err="1"/>
              <a:t>cukup</a:t>
            </a:r>
            <a:r>
              <a:rPr lang="en-US" sz="1000" dirty="0"/>
              <a:t> </a:t>
            </a:r>
            <a:r>
              <a:rPr lang="en-US" sz="1000" dirty="0" err="1"/>
              <a:t>dengan</a:t>
            </a:r>
            <a:r>
              <a:rPr lang="en-US" sz="1000" dirty="0"/>
              <a:t> "</a:t>
            </a:r>
            <a:r>
              <a:rPr lang="en-US" sz="1000" dirty="0" err="1"/>
              <a:t>dorongan</a:t>
            </a:r>
            <a:r>
              <a:rPr lang="en-US" sz="1000" dirty="0"/>
              <a:t>" </a:t>
            </a:r>
            <a:r>
              <a:rPr lang="en-US" sz="1000" dirty="0" err="1"/>
              <a:t>halus</a:t>
            </a:r>
            <a:r>
              <a:rPr lang="en-US" sz="1000" dirty="0" smtClean="0"/>
              <a:t>).</a:t>
            </a:r>
            <a:endParaRPr lang="en-ID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9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00400" y="1718965"/>
            <a:ext cx="12954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Stranger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1718965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495800" y="1985665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Elbow Connector 10"/>
          <p:cNvCxnSpPr>
            <a:stCxn id="7" idx="4"/>
            <a:endCxn id="8" idx="4"/>
          </p:cNvCxnSpPr>
          <p:nvPr/>
        </p:nvCxnSpPr>
        <p:spPr>
          <a:xfrm rot="16200000" flipH="1">
            <a:off x="4648200" y="1680865"/>
            <a:ext cx="12700" cy="1600200"/>
          </a:xfrm>
          <a:prstGeom prst="bentConnector3">
            <a:avLst>
              <a:gd name="adj1" fmla="val 1800000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02595" y="2707023"/>
            <a:ext cx="210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Marketing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Promosi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9683" y="3349405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cs typeface="Arial" panose="020B0604020202020204" pitchFamily="34" charset="0"/>
              </a:rPr>
              <a:t>Penghasil</a:t>
            </a:r>
            <a:r>
              <a:rPr lang="en-US" dirty="0" smtClean="0">
                <a:cs typeface="Arial" panose="020B0604020202020204" pitchFamily="34" charset="0"/>
              </a:rPr>
              <a:t> Lead (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)/ </a:t>
            </a:r>
            <a:r>
              <a:rPr lang="en-US" dirty="0" err="1">
                <a:cs typeface="Arial" panose="020B0604020202020204" pitchFamily="34" charset="0"/>
              </a:rPr>
              <a:t>Penghasil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Permintaan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err="1" smtClean="0">
                <a:cs typeface="Arial" panose="020B0604020202020204" pitchFamily="34" charset="0"/>
              </a:rPr>
              <a:t>Menghasilkan</a:t>
            </a:r>
            <a:r>
              <a:rPr lang="en-US" dirty="0" smtClean="0">
                <a:cs typeface="Arial" panose="020B0604020202020204" pitchFamily="34" charset="0"/>
              </a:rPr>
              <a:t> Lead </a:t>
            </a:r>
            <a:r>
              <a:rPr lang="en-US" dirty="0" err="1" smtClean="0">
                <a:cs typeface="Arial" panose="020B0604020202020204" pitchFamily="34" charset="0"/>
              </a:rPr>
              <a:t>atau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Prospek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yang </a:t>
            </a:r>
            <a:r>
              <a:rPr lang="en-US" dirty="0" err="1">
                <a:cs typeface="Arial" panose="020B0604020202020204" pitchFamily="34" charset="0"/>
              </a:rPr>
              <a:t>berkualitas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sehingga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dapat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diubah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menjadi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Pelanggan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melalui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Kegiatan</a:t>
            </a:r>
            <a:r>
              <a:rPr lang="en-US" dirty="0" smtClean="0">
                <a:cs typeface="Arial" panose="020B0604020202020204" pitchFamily="34" charset="0"/>
              </a:rPr>
              <a:t> Marketing </a:t>
            </a:r>
            <a:r>
              <a:rPr lang="en-US" dirty="0" err="1">
                <a:cs typeface="Arial" panose="020B0604020202020204" pitchFamily="34" charset="0"/>
              </a:rPr>
              <a:t>dan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Branding.</a:t>
            </a:r>
          </a:p>
          <a:p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83" y="1257300"/>
            <a:ext cx="446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ATTRACT CUSTOMER (MENARIK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962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/>
              <a:t>M</a:t>
            </a:r>
            <a:r>
              <a:rPr lang="en-US" sz="1600" dirty="0" smtClean="0"/>
              <a:t>arketing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yang </a:t>
            </a:r>
            <a:r>
              <a:rPr lang="en-US" sz="1600" dirty="0" err="1"/>
              <a:t>mengacu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mempromosikan</a:t>
            </a:r>
            <a:r>
              <a:rPr lang="en-US" sz="1600" dirty="0"/>
              <a:t> pembelian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/>
          </a:p>
          <a:p>
            <a:r>
              <a:rPr lang="en-US" sz="1600" b="1" dirty="0" err="1"/>
              <a:t>Mengapa</a:t>
            </a:r>
            <a:r>
              <a:rPr lang="en-US" sz="1600" b="1" dirty="0"/>
              <a:t> Marketing </a:t>
            </a:r>
            <a:r>
              <a:rPr lang="en-US" sz="1600" b="1" dirty="0" err="1"/>
              <a:t>Penting</a:t>
            </a:r>
            <a:r>
              <a:rPr lang="en-US" sz="1600" b="1" dirty="0"/>
              <a:t>?</a:t>
            </a:r>
          </a:p>
          <a:p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,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fungsi</a:t>
            </a:r>
            <a:r>
              <a:rPr lang="en-US" sz="1600" dirty="0"/>
              <a:t>.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orang </a:t>
            </a:r>
            <a:r>
              <a:rPr lang="en-US" sz="1600" dirty="0" err="1"/>
              <a:t>awam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yang </a:t>
            </a:r>
            <a:r>
              <a:rPr lang="en-US" sz="1600" dirty="0" err="1"/>
              <a:t>ditawarkan</a:t>
            </a:r>
            <a:r>
              <a:rPr lang="en-US" sz="1600" dirty="0"/>
              <a:t>, </a:t>
            </a:r>
            <a:r>
              <a:rPr lang="en-US" sz="1600" dirty="0" err="1"/>
              <a:t>tapi</a:t>
            </a:r>
            <a:r>
              <a:rPr lang="en-US" sz="1600" dirty="0"/>
              <a:t> juga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tumbuh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Mengutip</a:t>
            </a:r>
            <a:r>
              <a:rPr lang="en-US" sz="1600" dirty="0"/>
              <a:t> </a:t>
            </a:r>
            <a:r>
              <a:rPr lang="en-US" sz="1600" i="1" dirty="0"/>
              <a:t>Indeed</a:t>
            </a:r>
            <a:r>
              <a:rPr lang="en-US" sz="1600" dirty="0"/>
              <a:t>,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alasan</a:t>
            </a:r>
            <a:r>
              <a:rPr lang="en-US" sz="1600" dirty="0"/>
              <a:t> marketing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dibutuhkan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:</a:t>
            </a:r>
          </a:p>
          <a:p>
            <a:r>
              <a:rPr lang="en-US" sz="1600" dirty="0" smtClean="0"/>
              <a:t>1. </a:t>
            </a:r>
            <a:r>
              <a:rPr lang="en-US" sz="1600" dirty="0" err="1" smtClean="0"/>
              <a:t>Meningkatkan</a:t>
            </a:r>
            <a:r>
              <a:rPr lang="en-US" sz="1600" dirty="0"/>
              <a:t> </a:t>
            </a:r>
            <a:r>
              <a:rPr lang="en-US" sz="1600" i="1" dirty="0"/>
              <a:t>brand awareness 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endParaRPr lang="en-US" sz="1600" dirty="0"/>
          </a:p>
          <a:p>
            <a:r>
              <a:rPr lang="en-US" sz="1600" dirty="0" smtClean="0"/>
              <a:t>2. </a:t>
            </a:r>
            <a:r>
              <a:rPr lang="en-US" sz="1600" dirty="0" err="1" smtClean="0"/>
              <a:t>Membangun</a:t>
            </a:r>
            <a:r>
              <a:rPr lang="en-US" sz="1600" dirty="0" smtClean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endParaRPr lang="en-US" sz="1600" dirty="0"/>
          </a:p>
          <a:p>
            <a:r>
              <a:rPr lang="en-US" sz="1600" dirty="0" smtClean="0"/>
              <a:t>3. </a:t>
            </a:r>
            <a:r>
              <a:rPr lang="en-US" sz="1600" dirty="0" err="1" smtClean="0"/>
              <a:t>Menjaga</a:t>
            </a:r>
            <a:r>
              <a:rPr lang="en-US" sz="1600" dirty="0" smtClean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terbangun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endParaRPr lang="en-US" sz="1600" dirty="0"/>
          </a:p>
          <a:p>
            <a:r>
              <a:rPr lang="en-US" sz="1600" dirty="0" smtClean="0"/>
              <a:t>4. </a:t>
            </a:r>
            <a:r>
              <a:rPr lang="en-US" sz="1600" dirty="0" err="1" smtClean="0"/>
              <a:t>Meningkatkan</a:t>
            </a:r>
            <a:r>
              <a:rPr lang="en-US" sz="1600" dirty="0" smtClean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endParaRPr lang="en-US" sz="1600" dirty="0"/>
          </a:p>
          <a:p>
            <a:r>
              <a:rPr lang="en-US" sz="1600" dirty="0" smtClean="0"/>
              <a:t>5. </a:t>
            </a:r>
            <a:r>
              <a:rPr lang="en-US" sz="1600" dirty="0" err="1" smtClean="0"/>
              <a:t>Membantu</a:t>
            </a:r>
            <a:r>
              <a:rPr lang="en-US" sz="1600" dirty="0" smtClean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data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pengambilan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endParaRPr lang="en-US" sz="1600" dirty="0"/>
          </a:p>
          <a:p>
            <a:r>
              <a:rPr lang="en-US" sz="1600" dirty="0" smtClean="0"/>
              <a:t>6. </a:t>
            </a:r>
            <a:r>
              <a:rPr lang="en-US" sz="1600" dirty="0" err="1" smtClean="0"/>
              <a:t>Membantu</a:t>
            </a:r>
            <a:r>
              <a:rPr lang="en-US" sz="1600" dirty="0" smtClean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tren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berlangsung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endParaRPr lang="en-US" sz="1600" dirty="0"/>
          </a:p>
          <a:p>
            <a:pPr defTabSz="685800">
              <a:defRPr/>
            </a:pP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51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Marketing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0590" y="330016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199" y="225372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STRATEGI MARKETING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Strategi</a:t>
            </a:r>
            <a:r>
              <a:rPr lang="en-US" sz="1200" dirty="0" smtClean="0"/>
              <a:t> </a:t>
            </a:r>
            <a:r>
              <a:rPr lang="en-US" sz="1200" dirty="0" err="1" smtClean="0"/>
              <a:t>Pemasaran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r>
              <a:rPr lang="en-US" sz="1200" dirty="0" smtClean="0"/>
              <a:t> Dan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Langsung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Konsep</a:t>
            </a:r>
            <a:r>
              <a:rPr lang="en-US" sz="1200" dirty="0" smtClean="0"/>
              <a:t> Marketing: Marketing 1.0, Marketing 2.0, Marketing 3.0, Marketing 4.0, Marketing 5.0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Strategi</a:t>
            </a:r>
            <a:r>
              <a:rPr lang="en-US" sz="1200" dirty="0" smtClean="0"/>
              <a:t> Marketing Yang </a:t>
            </a:r>
            <a:r>
              <a:rPr lang="en-US" sz="1200" dirty="0"/>
              <a:t>popular: </a:t>
            </a:r>
            <a:r>
              <a:rPr lang="en-US" sz="1200" dirty="0" err="1"/>
              <a:t>Psikologi</a:t>
            </a:r>
            <a:r>
              <a:rPr lang="en-US" sz="1200" dirty="0"/>
              <a:t> </a:t>
            </a:r>
            <a:r>
              <a:rPr lang="en-US" sz="1200" dirty="0" smtClean="0"/>
              <a:t>Marketing, </a:t>
            </a:r>
            <a:r>
              <a:rPr lang="en-US" sz="1200" dirty="0"/>
              <a:t>Viral </a:t>
            </a:r>
            <a:r>
              <a:rPr lang="en-US" sz="1200" dirty="0" smtClean="0"/>
              <a:t>Marketing, </a:t>
            </a:r>
            <a:r>
              <a:rPr lang="en-US" sz="1200" dirty="0"/>
              <a:t>Guerilla </a:t>
            </a:r>
            <a:r>
              <a:rPr lang="en-US" sz="1200" dirty="0" smtClean="0"/>
              <a:t>Marketing</a:t>
            </a:r>
            <a:r>
              <a:rPr lang="en-US" sz="1200" b="1" dirty="0" smtClean="0"/>
              <a:t>, </a:t>
            </a:r>
            <a:r>
              <a:rPr lang="en-US" sz="1200" dirty="0"/>
              <a:t>Experiential </a:t>
            </a:r>
            <a:r>
              <a:rPr lang="en-US" sz="1200" dirty="0" smtClean="0"/>
              <a:t>Marketing</a:t>
            </a:r>
            <a:r>
              <a:rPr lang="en-US" sz="1200" b="1" dirty="0" smtClean="0"/>
              <a:t>, </a:t>
            </a:r>
            <a:r>
              <a:rPr lang="en-US" sz="1200" dirty="0"/>
              <a:t>Referral </a:t>
            </a:r>
            <a:r>
              <a:rPr lang="en-US" sz="1200" dirty="0" smtClean="0"/>
              <a:t>Marketing</a:t>
            </a:r>
            <a:r>
              <a:rPr lang="en-US" sz="1200" b="1" dirty="0" smtClean="0"/>
              <a:t>, </a:t>
            </a:r>
            <a:r>
              <a:rPr lang="en-US" sz="1200" dirty="0"/>
              <a:t>Affiliate </a:t>
            </a:r>
            <a:r>
              <a:rPr lang="en-US" sz="1200" dirty="0" smtClean="0"/>
              <a:t>Marketing</a:t>
            </a:r>
            <a:r>
              <a:rPr lang="en-US" sz="1200" b="1" dirty="0" smtClean="0"/>
              <a:t>, </a:t>
            </a:r>
            <a:r>
              <a:rPr lang="en-US" sz="1200" dirty="0"/>
              <a:t>Digital </a:t>
            </a:r>
            <a:r>
              <a:rPr lang="en-US" sz="1200" dirty="0" smtClean="0"/>
              <a:t>Marketing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 smtClean="0"/>
              <a:t>Efek</a:t>
            </a:r>
            <a:r>
              <a:rPr lang="en-US" sz="1200" dirty="0" smtClean="0"/>
              <a:t> </a:t>
            </a:r>
            <a:r>
              <a:rPr lang="en-US" sz="1200" dirty="0" smtClean="0"/>
              <a:t>Marketing</a:t>
            </a:r>
            <a:r>
              <a:rPr lang="en-US" sz="1200" dirty="0"/>
              <a:t>: </a:t>
            </a:r>
            <a:r>
              <a:rPr lang="en-US" sz="1200" dirty="0" err="1"/>
              <a:t>Konsep</a:t>
            </a:r>
            <a:r>
              <a:rPr lang="en-US" sz="1200" dirty="0"/>
              <a:t> </a:t>
            </a:r>
            <a:r>
              <a:rPr lang="en-US" sz="1200" dirty="0" smtClean="0"/>
              <a:t>AIDAS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76969"/>
            <a:ext cx="16764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976" y="2276969"/>
            <a:ext cx="16764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8224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276969"/>
            <a:ext cx="1689411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9611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51" y="1721748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196" y="1721748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2638" y="1721748"/>
            <a:ext cx="1141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3740" y="1721748"/>
            <a:ext cx="124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Jenuh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923" y="1721748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4715369"/>
            <a:ext cx="845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" y="2276969"/>
            <a:ext cx="0" cy="2438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8367" y="471536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11099" y="3207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6400" y="2697386"/>
            <a:ext cx="7112622" cy="2017983"/>
          </a:xfrm>
          <a:custGeom>
            <a:avLst/>
            <a:gdLst>
              <a:gd name="connsiteX0" fmla="*/ 0 w 7128698"/>
              <a:gd name="connsiteY0" fmla="*/ 2356537 h 2356537"/>
              <a:gd name="connsiteX1" fmla="*/ 4594302 w 7128698"/>
              <a:gd name="connsiteY1" fmla="*/ 3630 h 2356537"/>
              <a:gd name="connsiteX2" fmla="*/ 6902605 w 7128698"/>
              <a:gd name="connsiteY2" fmla="*/ 1821279 h 2356537"/>
              <a:gd name="connsiteX3" fmla="*/ 7081024 w 7128698"/>
              <a:gd name="connsiteY3" fmla="*/ 1955093 h 235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698" h="2356537">
                <a:moveTo>
                  <a:pt x="0" y="2356537"/>
                </a:moveTo>
                <a:cubicBezTo>
                  <a:pt x="1721934" y="1224688"/>
                  <a:pt x="3443868" y="92840"/>
                  <a:pt x="4594302" y="3630"/>
                </a:cubicBezTo>
                <a:cubicBezTo>
                  <a:pt x="5744736" y="-85580"/>
                  <a:pt x="6488151" y="1496035"/>
                  <a:pt x="6902605" y="1821279"/>
                </a:cubicBezTo>
                <a:cubicBezTo>
                  <a:pt x="7317059" y="2146523"/>
                  <a:pt x="7023409" y="1962527"/>
                  <a:pt x="7081024" y="195509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791" y="1286709"/>
            <a:ext cx="621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SIKLUS HIDUP MARKETING – MARKETING ACTIVATION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7288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. </a:t>
            </a:r>
            <a:r>
              <a:rPr lang="en-US" sz="1600" dirty="0" err="1" smtClean="0"/>
              <a:t>Jenis-Jenis</a:t>
            </a:r>
            <a:r>
              <a:rPr lang="en-US" sz="1600" dirty="0" smtClean="0"/>
              <a:t> </a:t>
            </a:r>
            <a:r>
              <a:rPr lang="en-US" sz="1600" dirty="0"/>
              <a:t>Marketing yang Paling </a:t>
            </a:r>
            <a:r>
              <a:rPr lang="en-US" sz="1600" dirty="0" err="1" smtClean="0"/>
              <a:t>Populer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600" dirty="0" smtClean="0"/>
              <a:t>1. </a:t>
            </a:r>
            <a:r>
              <a:rPr lang="en-US" sz="1600" dirty="0" err="1" smtClean="0"/>
              <a:t>Psikologi</a:t>
            </a:r>
            <a:r>
              <a:rPr lang="en-US" sz="1600" dirty="0" smtClean="0"/>
              <a:t> </a:t>
            </a:r>
            <a:r>
              <a:rPr lang="en-US" sz="1600" dirty="0"/>
              <a:t>Marketing</a:t>
            </a:r>
            <a:endParaRPr lang="en-US" sz="1600" b="1" dirty="0"/>
          </a:p>
          <a:p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motivasi</a:t>
            </a:r>
            <a:r>
              <a:rPr lang="en-US" sz="1600" dirty="0"/>
              <a:t> </a:t>
            </a:r>
            <a:r>
              <a:rPr lang="en-US" sz="1600" dirty="0" err="1"/>
              <a:t>emosional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mempertimbangkan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singkatnya</a:t>
            </a:r>
            <a:r>
              <a:rPr lang="en-US" sz="1600" dirty="0"/>
              <a:t> </a:t>
            </a:r>
            <a:r>
              <a:rPr lang="en-US" sz="1600" dirty="0" err="1"/>
              <a:t>psikologi</a:t>
            </a:r>
            <a:r>
              <a:rPr lang="en-US" sz="1600" dirty="0"/>
              <a:t> marketing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marketing yang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psikologi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juga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berpikir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memutuskan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pembelian.</a:t>
            </a:r>
          </a:p>
          <a:p>
            <a:r>
              <a:rPr lang="en-US" sz="1600" dirty="0"/>
              <a:t>  </a:t>
            </a:r>
          </a:p>
          <a:p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</a:t>
            </a:r>
            <a:r>
              <a:rPr lang="en-US" sz="1600" dirty="0" err="1"/>
              <a:t>psikologi</a:t>
            </a:r>
            <a:r>
              <a:rPr lang="en-US" sz="1600" dirty="0"/>
              <a:t> marketing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:</a:t>
            </a:r>
          </a:p>
          <a:p>
            <a:r>
              <a:rPr lang="en-US" sz="1600" dirty="0"/>
              <a:t> </a:t>
            </a:r>
          </a:p>
          <a:p>
            <a:pPr lvl="1"/>
            <a:r>
              <a:rPr lang="en-US" sz="1600" dirty="0" smtClean="0"/>
              <a:t>A. </a:t>
            </a:r>
            <a:r>
              <a:rPr lang="en-US" sz="1600" dirty="0" err="1" smtClean="0"/>
              <a:t>Menerapkan</a:t>
            </a:r>
            <a:r>
              <a:rPr lang="en-US" sz="1600" dirty="0"/>
              <a:t> </a:t>
            </a:r>
            <a:r>
              <a:rPr lang="en-US" sz="1600" b="1" dirty="0"/>
              <a:t>price sensitivity,</a:t>
            </a:r>
            <a:r>
              <a:rPr lang="en-US" sz="1600" dirty="0"/>
              <a:t> 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di mana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diskon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B. </a:t>
            </a:r>
            <a:r>
              <a:rPr lang="en-US" sz="1600" dirty="0" err="1" smtClean="0"/>
              <a:t>Berikutnya</a:t>
            </a:r>
            <a:r>
              <a:rPr lang="en-US" sz="1600" dirty="0" smtClean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 </a:t>
            </a:r>
            <a:r>
              <a:rPr lang="en-US" sz="1600" b="1" dirty="0" err="1"/>
              <a:t>urgensi</a:t>
            </a:r>
            <a:r>
              <a:rPr lang="en-US" sz="1600" b="1" dirty="0"/>
              <a:t> </a:t>
            </a:r>
            <a:r>
              <a:rPr lang="en-US" sz="1600" b="1" dirty="0" err="1"/>
              <a:t>scarity</a:t>
            </a:r>
            <a:r>
              <a:rPr lang="en-US" sz="1600" b="1" dirty="0"/>
              <a:t>,</a:t>
            </a:r>
            <a:r>
              <a:rPr lang="en-US" sz="1600" dirty="0"/>
              <a:t> 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urgensi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info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cooldown timer </a:t>
            </a:r>
            <a:r>
              <a:rPr lang="en-US" sz="1600" dirty="0" err="1"/>
              <a:t>diskon</a:t>
            </a:r>
            <a:r>
              <a:rPr lang="en-US" sz="1600" dirty="0"/>
              <a:t>.</a:t>
            </a:r>
          </a:p>
          <a:p>
            <a:pPr lvl="1"/>
            <a:r>
              <a:rPr lang="en-US" sz="1600" dirty="0" smtClean="0"/>
              <a:t>C. </a:t>
            </a:r>
            <a:r>
              <a:rPr lang="en-US" sz="1600" b="1" dirty="0" smtClean="0"/>
              <a:t>Social </a:t>
            </a:r>
            <a:r>
              <a:rPr lang="en-US" sz="1600" b="1" dirty="0"/>
              <a:t>proof,</a:t>
            </a:r>
            <a:r>
              <a:rPr lang="en-US" sz="1600" dirty="0"/>
              <a:t> </a:t>
            </a:r>
            <a:r>
              <a:rPr lang="en-US" sz="1600" dirty="0" err="1"/>
              <a:t>kamu</a:t>
            </a:r>
            <a:r>
              <a:rPr lang="en-US" sz="1600" dirty="0"/>
              <a:t> juga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menerapkannya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mempengaruhi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pengaruh</a:t>
            </a:r>
            <a:r>
              <a:rPr lang="en-US" sz="1600" dirty="0"/>
              <a:t> </a:t>
            </a:r>
            <a:r>
              <a:rPr lang="en-US" sz="1600" dirty="0" err="1"/>
              <a:t>positif</a:t>
            </a:r>
            <a:r>
              <a:rPr lang="en-US" sz="1600" dirty="0"/>
              <a:t>,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testimoni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menempel</a:t>
            </a:r>
            <a:r>
              <a:rPr lang="en-US" sz="1600" dirty="0"/>
              <a:t> </a:t>
            </a:r>
            <a:r>
              <a:rPr lang="en-US" sz="1600" dirty="0" err="1"/>
              <a:t>embel-embel</a:t>
            </a:r>
            <a:r>
              <a:rPr lang="en-US" sz="1600" dirty="0"/>
              <a:t> best seller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D.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7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Viral </a:t>
            </a:r>
            <a:r>
              <a:rPr lang="en-US" sz="1600" dirty="0"/>
              <a:t>Marketing </a:t>
            </a:r>
            <a:endParaRPr lang="en-US" sz="1600" b="1" dirty="0"/>
          </a:p>
          <a:p>
            <a:r>
              <a:rPr lang="en-US" sz="1600" dirty="0" err="1"/>
              <a:t>Jenis</a:t>
            </a:r>
            <a:r>
              <a:rPr lang="en-US" sz="1600" dirty="0"/>
              <a:t> marketing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viral marketing,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tujuannya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agar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jangkauan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, </a:t>
            </a:r>
            <a:r>
              <a:rPr lang="en-US" sz="1600" dirty="0" err="1"/>
              <a:t>singkatnya</a:t>
            </a:r>
            <a:r>
              <a:rPr lang="en-US" sz="1600" dirty="0"/>
              <a:t> viral marketing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menyebarluaskan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punya</a:t>
            </a:r>
            <a:r>
              <a:rPr lang="en-US" sz="1600" dirty="0"/>
              <a:t>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mampu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mendongkrak</a:t>
            </a:r>
            <a:r>
              <a:rPr lang="en-US" sz="1600" dirty="0"/>
              <a:t> </a:t>
            </a:r>
            <a:r>
              <a:rPr lang="en-US" sz="1600" dirty="0" err="1"/>
              <a:t>popularitas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cepat</a:t>
            </a:r>
            <a:r>
              <a:rPr lang="en-US" sz="1600" dirty="0"/>
              <a:t>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Ada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kelebihan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menghemat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juga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jangkauan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yang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peningkatan</a:t>
            </a:r>
            <a:r>
              <a:rPr lang="en-US" sz="1600" dirty="0"/>
              <a:t> brand awareness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943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3. </a:t>
            </a:r>
            <a:r>
              <a:rPr lang="en-US" sz="1600" dirty="0"/>
              <a:t>Guerilla Marketing</a:t>
            </a:r>
            <a:endParaRPr lang="en-US" sz="1600" b="1" dirty="0"/>
          </a:p>
          <a:p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guerilla marketing,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marketing yang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kejutan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para </a:t>
            </a:r>
            <a:r>
              <a:rPr lang="en-US" sz="1600" dirty="0" err="1"/>
              <a:t>audiens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kolaborasi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lain.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marketing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keuntungan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hemat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anggaran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berfokus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ide </a:t>
            </a:r>
            <a:r>
              <a:rPr lang="en-US" sz="1600" dirty="0" err="1"/>
              <a:t>kreativitas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si</a:t>
            </a:r>
            <a:r>
              <a:rPr lang="en-US" sz="1600" dirty="0"/>
              <a:t> </a:t>
            </a:r>
            <a:r>
              <a:rPr lang="en-US" sz="1600" dirty="0" err="1"/>
              <a:t>pembuat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, </a:t>
            </a:r>
            <a:r>
              <a:rPr lang="en-US" sz="1600" dirty="0" err="1"/>
              <a:t>lalu</a:t>
            </a:r>
            <a:r>
              <a:rPr lang="en-US" sz="1600" dirty="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kelebihan</a:t>
            </a:r>
            <a:r>
              <a:rPr lang="en-US" sz="1600" dirty="0"/>
              <a:t> lain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viral </a:t>
            </a:r>
            <a:r>
              <a:rPr lang="en-US" sz="1600" dirty="0" err="1"/>
              <a:t>karena</a:t>
            </a:r>
            <a:r>
              <a:rPr lang="en-US" sz="1600" dirty="0"/>
              <a:t> para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kesan</a:t>
            </a:r>
            <a:r>
              <a:rPr lang="en-US" sz="1600" dirty="0"/>
              <a:t> yang </a:t>
            </a:r>
            <a:r>
              <a:rPr lang="en-US" sz="1600" dirty="0" err="1"/>
              <a:t>unik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beda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yang lain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274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 </a:t>
            </a:r>
            <a:r>
              <a:rPr lang="en-US" sz="1600" dirty="0"/>
              <a:t>Experiential Marketing</a:t>
            </a:r>
            <a:endParaRPr lang="en-US" sz="1600" b="1" dirty="0"/>
          </a:p>
          <a:p>
            <a:r>
              <a:rPr lang="en-US" sz="1600" dirty="0" err="1"/>
              <a:t>Jenis</a:t>
            </a:r>
            <a:r>
              <a:rPr lang="en-US" sz="1600" dirty="0"/>
              <a:t> marketing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experimental marketing, </a:t>
            </a:r>
            <a:r>
              <a:rPr lang="en-US" sz="1600" dirty="0" err="1"/>
              <a:t>teknik</a:t>
            </a:r>
            <a:r>
              <a:rPr lang="en-US" sz="1600" dirty="0"/>
              <a:t> marketing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agar </a:t>
            </a:r>
            <a:r>
              <a:rPr lang="en-US" sz="1600" dirty="0" err="1"/>
              <a:t>terlibat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disediakan</a:t>
            </a:r>
            <a:r>
              <a:rPr lang="en-US" sz="1600" dirty="0"/>
              <a:t>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diajak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apa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sedang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tawarkan</a:t>
            </a:r>
            <a:r>
              <a:rPr lang="en-US" sz="1600" dirty="0"/>
              <a:t>. 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Setidaknya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lima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eksperimental</a:t>
            </a:r>
            <a:r>
              <a:rPr lang="en-US" sz="1600" dirty="0"/>
              <a:t> marketing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lakukan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yang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pameran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mengadakan</a:t>
            </a:r>
            <a:r>
              <a:rPr lang="en-US" sz="1600" dirty="0"/>
              <a:t> seminar, </a:t>
            </a:r>
            <a:r>
              <a:rPr lang="en-US" sz="1600" dirty="0" err="1"/>
              <a:t>menggelar</a:t>
            </a:r>
            <a:r>
              <a:rPr lang="en-US" sz="1600" dirty="0"/>
              <a:t> event,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bahkan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berbagi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virtual reality.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penerapannya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yang </a:t>
            </a:r>
            <a:r>
              <a:rPr lang="en-US" sz="1600" dirty="0" err="1"/>
              <a:t>pertama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yang </a:t>
            </a:r>
            <a:r>
              <a:rPr lang="en-US" sz="1600" dirty="0" err="1"/>
              <a:t>jelas</a:t>
            </a:r>
            <a:r>
              <a:rPr lang="en-US" sz="1600" dirty="0"/>
              <a:t>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awareness, yang </a:t>
            </a:r>
            <a:r>
              <a:rPr lang="en-US" sz="1600" dirty="0" err="1"/>
              <a:t>kedua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membagikan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yang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dibuat-buat</a:t>
            </a:r>
            <a:r>
              <a:rPr lang="en-US" sz="1600" dirty="0"/>
              <a:t>, </a:t>
            </a:r>
            <a:r>
              <a:rPr lang="en-US" sz="1600" dirty="0" err="1"/>
              <a:t>kemudian</a:t>
            </a:r>
            <a:r>
              <a:rPr lang="en-US" sz="1600" dirty="0"/>
              <a:t> yang </a:t>
            </a:r>
            <a:r>
              <a:rPr lang="en-US" sz="1600" dirty="0" err="1"/>
              <a:t>terakhir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meminta</a:t>
            </a:r>
            <a:r>
              <a:rPr lang="en-US" sz="1600" dirty="0"/>
              <a:t> </a:t>
            </a:r>
            <a:r>
              <a:rPr lang="en-US" sz="1600" dirty="0" err="1"/>
              <a:t>masukan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feedback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4921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5. </a:t>
            </a:r>
            <a:r>
              <a:rPr lang="en-US" sz="1600" dirty="0"/>
              <a:t>Referral Marketing</a:t>
            </a:r>
            <a:endParaRPr lang="en-US" sz="1600" b="1" dirty="0"/>
          </a:p>
          <a:p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referal</a:t>
            </a:r>
            <a:r>
              <a:rPr lang="en-US" sz="1600" dirty="0"/>
              <a:t> marketing,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word of mount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orang-orang </a:t>
            </a:r>
            <a:r>
              <a:rPr lang="en-US" sz="1600" dirty="0" err="1"/>
              <a:t>terdekat</a:t>
            </a:r>
            <a:r>
              <a:rPr lang="en-US" sz="1600" dirty="0"/>
              <a:t>, referral marketing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marketing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merekomendasikan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yang lain.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Cara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yang paling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meyakinkan</a:t>
            </a:r>
            <a:r>
              <a:rPr lang="en-US" sz="1600" dirty="0"/>
              <a:t>,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dulu</a:t>
            </a:r>
            <a:r>
              <a:rPr lang="en-US" sz="1600" dirty="0"/>
              <a:t> </a:t>
            </a:r>
            <a:r>
              <a:rPr lang="en-US" sz="1600" dirty="0" err="1"/>
              <a:t>mengetahui</a:t>
            </a:r>
            <a:r>
              <a:rPr lang="en-US" sz="1600" dirty="0"/>
              <a:t> </a:t>
            </a:r>
            <a:r>
              <a:rPr lang="en-US" sz="1600" dirty="0" err="1"/>
              <a:t>mengenai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orang lain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memakainya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heran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3 </a:t>
            </a:r>
            <a:r>
              <a:rPr lang="en-US" sz="1600" dirty="0" err="1"/>
              <a:t>sampai</a:t>
            </a:r>
            <a:r>
              <a:rPr lang="en-US" sz="1600" dirty="0"/>
              <a:t> 5 kali </a:t>
            </a:r>
            <a:r>
              <a:rPr lang="en-US" sz="1600" dirty="0" err="1"/>
              <a:t>lipat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conversion rate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yang </a:t>
            </a:r>
            <a:r>
              <a:rPr lang="en-US" sz="1600" dirty="0" err="1"/>
              <a:t>berkelanjutan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40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PILAR-PILAR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26734" y="3538658"/>
            <a:ext cx="1767068" cy="45219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Keuangan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1357132" y="3545892"/>
            <a:ext cx="1767068" cy="4521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Pemasaran</a:t>
            </a:r>
            <a:endParaRPr lang="en-US" sz="1400" dirty="0"/>
          </a:p>
          <a:p>
            <a:pPr algn="ctr"/>
            <a:r>
              <a:rPr lang="en-US" sz="1400" dirty="0" smtClean="0"/>
              <a:t>(Marketing)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3626734" y="2817691"/>
            <a:ext cx="1767068" cy="4521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Penjualan</a:t>
            </a:r>
            <a:endParaRPr lang="en-US" sz="1400" dirty="0" smtClean="0"/>
          </a:p>
          <a:p>
            <a:pPr algn="ctr"/>
            <a:r>
              <a:rPr lang="en-US" sz="1400" dirty="0" smtClean="0"/>
              <a:t>(Sales)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5867400" y="3538658"/>
            <a:ext cx="1767068" cy="4521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Operasional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3630592" y="4252119"/>
            <a:ext cx="1767068" cy="45219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Daya</a:t>
            </a:r>
            <a:r>
              <a:rPr lang="en-US" sz="1400" dirty="0" smtClean="0"/>
              <a:t> </a:t>
            </a:r>
            <a:r>
              <a:rPr lang="en-US" sz="1400" dirty="0" err="1" smtClean="0"/>
              <a:t>Manusia</a:t>
            </a:r>
            <a:r>
              <a:rPr lang="en-US" sz="1400" dirty="0" smtClean="0"/>
              <a:t> (SDM)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24200" y="3838454"/>
            <a:ext cx="502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24200" y="3686054"/>
            <a:ext cx="5025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393802" y="3686054"/>
            <a:ext cx="4735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334000" y="3838454"/>
            <a:ext cx="5334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405132" y="3277393"/>
            <a:ext cx="0" cy="261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394522" y="3998088"/>
            <a:ext cx="10610" cy="2796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648200" y="3990854"/>
            <a:ext cx="0" cy="2612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93802" y="1774955"/>
            <a:ext cx="336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Corporate Strategy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Control Tower (Corporate POAC).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Keuangan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Perencana</a:t>
            </a:r>
            <a:r>
              <a:rPr lang="en-US" sz="1200" dirty="0" smtClean="0"/>
              <a:t> Dan </a:t>
            </a:r>
            <a:r>
              <a:rPr lang="en-US" sz="1200" dirty="0" err="1" smtClean="0"/>
              <a:t>Pengendali</a:t>
            </a:r>
            <a:r>
              <a:rPr lang="en-US" sz="1200" dirty="0"/>
              <a:t> </a:t>
            </a:r>
            <a:r>
              <a:rPr lang="en-US" sz="1200" dirty="0" smtClean="0"/>
              <a:t>(Corporate Plan Dan Controlling).</a:t>
            </a:r>
            <a:endParaRPr lang="en-US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648200" y="3277393"/>
            <a:ext cx="0" cy="273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626734" y="1948997"/>
            <a:ext cx="1767068" cy="45219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Corporate Strategy</a:t>
            </a:r>
            <a:endParaRPr lang="en-US" sz="1400" dirty="0"/>
          </a:p>
        </p:txBody>
      </p:sp>
      <p:sp>
        <p:nvSpPr>
          <p:cNvPr id="29" name="Rounded Rectangle 28"/>
          <p:cNvSpPr/>
          <p:nvPr/>
        </p:nvSpPr>
        <p:spPr>
          <a:xfrm>
            <a:off x="1081268" y="2614612"/>
            <a:ext cx="6858000" cy="2300288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81268" y="1002978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Tingkatan</a:t>
            </a:r>
            <a:r>
              <a:rPr lang="en-US" sz="1400" dirty="0" smtClean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terdiri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tiga</a:t>
            </a:r>
            <a:r>
              <a:rPr lang="en-US" sz="1400" dirty="0"/>
              <a:t> </a:t>
            </a:r>
            <a:r>
              <a:rPr lang="en-US" sz="1400" dirty="0" err="1"/>
              <a:t>tingkatan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: </a:t>
            </a:r>
            <a:r>
              <a:rPr lang="en-US" sz="1400" b="1" dirty="0" err="1"/>
              <a:t>Korporat</a:t>
            </a:r>
            <a:r>
              <a:rPr lang="en-US" sz="1400" b="1" dirty="0"/>
              <a:t> (Corporate)</a:t>
            </a:r>
            <a:r>
              <a:rPr lang="en-US" sz="1400" dirty="0"/>
              <a:t>, </a:t>
            </a:r>
            <a:r>
              <a:rPr lang="en-US" sz="1400" b="1" dirty="0" err="1"/>
              <a:t>Bisnis</a:t>
            </a:r>
            <a:r>
              <a:rPr lang="en-US" sz="1400" b="1" dirty="0"/>
              <a:t> (Business)</a:t>
            </a:r>
            <a:r>
              <a:rPr lang="en-US" sz="1400" dirty="0"/>
              <a:t> </a:t>
            </a:r>
            <a:r>
              <a:rPr lang="en-US" sz="1400" dirty="0" err="1"/>
              <a:t>atau</a:t>
            </a:r>
            <a:r>
              <a:rPr lang="en-US" sz="1400" dirty="0"/>
              <a:t> Unit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Strategis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 </a:t>
            </a:r>
            <a:r>
              <a:rPr lang="en-US" sz="1400" b="1" dirty="0" err="1"/>
              <a:t>Fungsional</a:t>
            </a:r>
            <a:r>
              <a:rPr lang="en-US" sz="1400" b="1" dirty="0"/>
              <a:t> (Functional)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835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6. </a:t>
            </a:r>
            <a:r>
              <a:rPr lang="en-US" sz="1600" dirty="0"/>
              <a:t>Affiliate Marketing</a:t>
            </a:r>
            <a:endParaRPr lang="en-US" sz="1600" b="1" dirty="0"/>
          </a:p>
          <a:p>
            <a:r>
              <a:rPr lang="en-US" sz="1600" dirty="0" err="1"/>
              <a:t>Jenis</a:t>
            </a:r>
            <a:r>
              <a:rPr lang="en-US" sz="1600" dirty="0"/>
              <a:t> yang </a:t>
            </a:r>
            <a:r>
              <a:rPr lang="en-US" sz="1600" dirty="0" err="1"/>
              <a:t>terakhir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affiliate marketing,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marketing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menjalankan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yang minimal, marketing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digital yang di mana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komisi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mempromosikan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.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online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digital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cocok</a:t>
            </a:r>
            <a:r>
              <a:rPr lang="en-US" sz="1600" dirty="0"/>
              <a:t> </a:t>
            </a:r>
            <a:r>
              <a:rPr lang="en-US" sz="1600" dirty="0" err="1"/>
              <a:t>sekali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terapkan</a:t>
            </a:r>
            <a:r>
              <a:rPr lang="en-US" sz="1600" dirty="0"/>
              <a:t>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kerjanya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klik</a:t>
            </a:r>
            <a:r>
              <a:rPr lang="en-US" sz="1600" dirty="0"/>
              <a:t> link, banner,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kode</a:t>
            </a:r>
            <a:r>
              <a:rPr lang="en-US" sz="1600" dirty="0"/>
              <a:t> </a:t>
            </a:r>
            <a:r>
              <a:rPr lang="en-US" sz="1600" dirty="0" err="1"/>
              <a:t>kupon</a:t>
            </a:r>
            <a:r>
              <a:rPr lang="en-US" sz="1600" dirty="0"/>
              <a:t>.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program affiliate marketing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kali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berlangganan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di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bekerja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komisi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 20%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seterusnya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18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7. </a:t>
            </a:r>
            <a:r>
              <a:rPr lang="en-US" sz="1600" dirty="0"/>
              <a:t>Digital Marketing</a:t>
            </a:r>
            <a:endParaRPr lang="en-US" sz="1600" b="1" dirty="0"/>
          </a:p>
          <a:p>
            <a:r>
              <a:rPr lang="en-US" sz="1600" dirty="0" err="1"/>
              <a:t>Berikutnya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Digital marketing,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jangkauan</a:t>
            </a:r>
            <a:r>
              <a:rPr lang="en-US" sz="1600" dirty="0"/>
              <a:t> target </a:t>
            </a:r>
            <a:r>
              <a:rPr lang="en-US" sz="1600" dirty="0" err="1"/>
              <a:t>audiens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juga </a:t>
            </a:r>
            <a:r>
              <a:rPr lang="en-US" sz="1600" dirty="0" err="1"/>
              <a:t>mendongkrak</a:t>
            </a:r>
            <a:r>
              <a:rPr lang="en-US" sz="1600" dirty="0"/>
              <a:t> </a:t>
            </a:r>
            <a:r>
              <a:rPr lang="en-US" sz="1600" dirty="0" err="1"/>
              <a:t>efektivitas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Digital marketing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memanfaatkan</a:t>
            </a:r>
            <a:r>
              <a:rPr lang="en-US" sz="1600" dirty="0"/>
              <a:t> media digital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internet </a:t>
            </a:r>
            <a:r>
              <a:rPr lang="en-US" sz="1600" dirty="0" err="1"/>
              <a:t>dalam</a:t>
            </a:r>
            <a:r>
              <a:rPr lang="en-US" sz="1600" dirty="0"/>
              <a:t> proses </a:t>
            </a:r>
            <a:r>
              <a:rPr lang="en-US" sz="1600" dirty="0" err="1"/>
              <a:t>pemasarannya</a:t>
            </a:r>
            <a:r>
              <a:rPr lang="en-US" sz="1600" dirty="0"/>
              <a:t>. Ada </a:t>
            </a:r>
            <a:r>
              <a:rPr lang="en-US" sz="1600" dirty="0" err="1"/>
              <a:t>beberapa</a:t>
            </a:r>
            <a:r>
              <a:rPr lang="en-US" sz="1600" dirty="0"/>
              <a:t> platform digital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coba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Digital marketing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Google </a:t>
            </a:r>
            <a:r>
              <a:rPr lang="en-US" sz="1600" dirty="0" err="1"/>
              <a:t>bisnisku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Google yang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profil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kamu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instan</a:t>
            </a:r>
            <a:r>
              <a:rPr lang="en-US" sz="1600" dirty="0"/>
              <a:t> di </a:t>
            </a:r>
            <a:r>
              <a:rPr lang="en-US" sz="1600" dirty="0" err="1"/>
              <a:t>halaman</a:t>
            </a:r>
            <a:r>
              <a:rPr lang="en-US" sz="1600" dirty="0"/>
              <a:t> </a:t>
            </a:r>
            <a:r>
              <a:rPr lang="en-US" sz="1600" dirty="0" err="1"/>
              <a:t>pencarian</a:t>
            </a:r>
            <a:r>
              <a:rPr lang="en-US" sz="1600" dirty="0"/>
              <a:t> Google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74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dirty="0" smtClean="0"/>
              <a:t>. Content Marketing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AIDAS</a:t>
            </a:r>
          </a:p>
          <a:p>
            <a:r>
              <a:rPr lang="en-US" sz="1600" dirty="0" smtClean="0"/>
              <a:t>AIDAS </a:t>
            </a:r>
            <a:r>
              <a:rPr lang="en-US" sz="1600" dirty="0" err="1"/>
              <a:t>adalah</a:t>
            </a:r>
            <a:r>
              <a:rPr lang="en-US" sz="1600" dirty="0"/>
              <a:t> model </a:t>
            </a:r>
            <a:r>
              <a:rPr lang="en-US" sz="1600" i="1" dirty="0"/>
              <a:t>marketing</a:t>
            </a:r>
            <a:r>
              <a:rPr lang="en-US" sz="1600" dirty="0"/>
              <a:t> 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kognitif</a:t>
            </a:r>
            <a:r>
              <a:rPr lang="en-US" sz="1600" dirty="0"/>
              <a:t> yang </a:t>
            </a:r>
            <a:r>
              <a:rPr lang="en-US" sz="1600" dirty="0" err="1"/>
              <a:t>dialami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proses pembelian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</a:t>
            </a:r>
          </a:p>
          <a:p>
            <a:r>
              <a:rPr lang="en-US" sz="1600" dirty="0"/>
              <a:t>Model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menjelaskan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proses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pembelian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AIDAS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singkatan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Attention, Interest, Desire, Action, </a:t>
            </a:r>
            <a:r>
              <a:rPr lang="en-US" sz="1600" dirty="0" err="1"/>
              <a:t>Satisfication</a:t>
            </a:r>
            <a:r>
              <a:rPr lang="en-US" sz="1600" dirty="0"/>
              <a:t>.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penjelasannya</a:t>
            </a:r>
            <a:r>
              <a:rPr lang="en-US" sz="1600" dirty="0"/>
              <a:t>: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1. Attention </a:t>
            </a:r>
            <a:r>
              <a:rPr lang="en-US" sz="1600" dirty="0" err="1"/>
              <a:t>Dilansir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situs Corporate Finance Institute, attention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di mana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, </a:t>
            </a:r>
            <a:r>
              <a:rPr lang="en-US" sz="1600" dirty="0" err="1"/>
              <a:t>supaya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kesan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Attention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lewat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 media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iklan</a:t>
            </a:r>
            <a:r>
              <a:rPr lang="en-US" sz="1600" dirty="0"/>
              <a:t> di </a:t>
            </a:r>
            <a:r>
              <a:rPr lang="en-US" sz="1600" dirty="0" err="1"/>
              <a:t>televisi</a:t>
            </a:r>
            <a:r>
              <a:rPr lang="en-US" sz="1600" dirty="0"/>
              <a:t>,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408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Interest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konsumennya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khalayak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memakainya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Penciptaan</a:t>
            </a:r>
            <a:r>
              <a:rPr lang="en-US" sz="1600" dirty="0" smtClean="0"/>
              <a:t> </a:t>
            </a:r>
            <a:r>
              <a:rPr lang="en-US" sz="1600" dirty="0"/>
              <a:t>interest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intensif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. Agar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dirasa</a:t>
            </a:r>
            <a:r>
              <a:rPr lang="en-US" sz="1600" dirty="0"/>
              <a:t> pas. </a:t>
            </a:r>
            <a:r>
              <a:rPr lang="en-US" sz="1600" dirty="0" err="1"/>
              <a:t>Misalnya</a:t>
            </a:r>
            <a:r>
              <a:rPr lang="en-US" sz="1600" dirty="0"/>
              <a:t> yang </a:t>
            </a:r>
            <a:r>
              <a:rPr lang="en-US" sz="1600" dirty="0" err="1"/>
              <a:t>ditargetkan</a:t>
            </a:r>
            <a:r>
              <a:rPr lang="en-US" sz="1600" dirty="0"/>
              <a:t> </a:t>
            </a:r>
            <a:r>
              <a:rPr lang="en-US" sz="1600" dirty="0" err="1"/>
              <a:t>remaja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bertanya</a:t>
            </a:r>
            <a:r>
              <a:rPr lang="en-US" sz="1600" dirty="0"/>
              <a:t> </a:t>
            </a:r>
            <a:r>
              <a:rPr lang="en-US" sz="1600" dirty="0" err="1"/>
              <a:t>soal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kesukaannya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dihubungkan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dijual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3. Desire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ditolak</a:t>
            </a:r>
            <a:r>
              <a:rPr lang="en-US" sz="1600" dirty="0"/>
              <a:t>.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merangsang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berniat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.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menyingkirkan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penghalang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penolakan</a:t>
            </a:r>
            <a:r>
              <a:rPr lang="en-US" sz="1600" dirty="0"/>
              <a:t>, </a:t>
            </a:r>
            <a:r>
              <a:rPr lang="en-US" sz="1600" dirty="0" err="1"/>
              <a:t>interupsi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,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terbaik</a:t>
            </a:r>
            <a:r>
              <a:rPr lang="en-US" sz="1600" dirty="0"/>
              <a:t>, </a:t>
            </a:r>
            <a:r>
              <a:rPr lang="en-US" sz="1600" dirty="0" err="1"/>
              <a:t>diskon</a:t>
            </a:r>
            <a:r>
              <a:rPr lang="en-US" sz="1600" dirty="0"/>
              <a:t>,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059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 Action </a:t>
            </a:r>
            <a:r>
              <a:rPr lang="en-US" sz="1600" dirty="0" err="1"/>
              <a:t>Action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pembelian.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ditawarkan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produknya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5. </a:t>
            </a:r>
            <a:r>
              <a:rPr lang="en-US" sz="1600" dirty="0" err="1" smtClean="0"/>
              <a:t>Satisfication</a:t>
            </a:r>
            <a:r>
              <a:rPr lang="en-US" sz="1600" dirty="0" smtClean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di mana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.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juga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yang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mengucapkan</a:t>
            </a:r>
            <a:r>
              <a:rPr lang="en-US" sz="1600" dirty="0"/>
              <a:t> </a:t>
            </a:r>
            <a:r>
              <a:rPr lang="en-US" sz="1600" dirty="0" err="1"/>
              <a:t>terima</a:t>
            </a:r>
            <a:r>
              <a:rPr lang="en-US" sz="1600" dirty="0"/>
              <a:t> </a:t>
            </a:r>
            <a:r>
              <a:rPr lang="en-US" sz="1600" dirty="0" err="1"/>
              <a:t>kasih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produknya</a:t>
            </a:r>
            <a:r>
              <a:rPr lang="en-US" sz="1600" dirty="0"/>
              <a:t>,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menanggapi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3902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400" dirty="0" err="1" smtClean="0">
                <a:solidFill>
                  <a:prstClr val="black"/>
                </a:solidFill>
              </a:rPr>
              <a:t>Menarik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Calon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Pembeli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Menggunakan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Saluran</a:t>
            </a:r>
            <a:r>
              <a:rPr lang="en-US" sz="1400" dirty="0" smtClean="0">
                <a:solidFill>
                  <a:prstClr val="black"/>
                </a:solidFill>
              </a:rPr>
              <a:t> (Channel) </a:t>
            </a:r>
            <a:r>
              <a:rPr lang="en-US" sz="1400" dirty="0" err="1" smtClean="0">
                <a:solidFill>
                  <a:prstClr val="black"/>
                </a:solidFill>
              </a:rPr>
              <a:t>Promosi</a:t>
            </a:r>
            <a:r>
              <a:rPr lang="en-US" sz="1400" dirty="0" smtClean="0">
                <a:solidFill>
                  <a:prstClr val="black"/>
                </a:solidFill>
              </a:rPr>
              <a:t> Online Dan Offline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59" name="Picture 4" descr="C09NF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61" y="1716605"/>
            <a:ext cx="542241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58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181100"/>
            <a:ext cx="792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SALURAN STRATEGI MARKETING: </a:t>
            </a:r>
            <a:r>
              <a:rPr lang="en-US" sz="1400" dirty="0">
                <a:solidFill>
                  <a:prstClr val="black"/>
                </a:solidFill>
              </a:rPr>
              <a:t>Attract/</a:t>
            </a:r>
            <a:r>
              <a:rPr lang="en-US" sz="1400" dirty="0" err="1">
                <a:solidFill>
                  <a:prstClr val="black"/>
                </a:solidFill>
              </a:rPr>
              <a:t>Menarik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Calon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Pembeli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Menggunakan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Saluran</a:t>
            </a:r>
            <a:r>
              <a:rPr lang="en-US" sz="1400" dirty="0" smtClean="0">
                <a:solidFill>
                  <a:prstClr val="black"/>
                </a:solidFill>
              </a:rPr>
              <a:t> (Channel) </a:t>
            </a:r>
            <a:r>
              <a:rPr lang="en-US" sz="1400" dirty="0" err="1" smtClean="0">
                <a:solidFill>
                  <a:prstClr val="black"/>
                </a:solidFill>
              </a:rPr>
              <a:t>Promosi</a:t>
            </a:r>
            <a:r>
              <a:rPr lang="en-US" sz="1400" dirty="0" smtClean="0">
                <a:solidFill>
                  <a:prstClr val="black"/>
                </a:solidFill>
              </a:rPr>
              <a:t> Online,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Online </a:t>
            </a:r>
            <a:r>
              <a:rPr lang="en-US" sz="1400" dirty="0" err="1" smtClean="0">
                <a:solidFill>
                  <a:prstClr val="black"/>
                </a:solidFill>
              </a:rPr>
              <a:t>Maka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Jangkauan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Pasar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bisa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Seluruh</a:t>
            </a:r>
            <a:r>
              <a:rPr lang="en-US" sz="1400" dirty="0" smtClean="0">
                <a:solidFill>
                  <a:prstClr val="black"/>
                </a:solidFill>
              </a:rPr>
              <a:t> Indonesia</a:t>
            </a:r>
            <a:endParaRPr lang="en-ID" sz="1400" dirty="0">
              <a:solidFill>
                <a:prstClr val="black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888427" y="1714500"/>
            <a:ext cx="1683573" cy="12615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Marketing Campaign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Program </a:t>
            </a:r>
            <a:r>
              <a:rPr lang="en-US" sz="1100" dirty="0" err="1" smtClean="0"/>
              <a:t>Promosi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Gambar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Testimoni</a:t>
            </a: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Artikel</a:t>
            </a:r>
            <a:r>
              <a:rPr lang="en-US" sz="1100" dirty="0" smtClean="0"/>
              <a:t>,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 smtClean="0"/>
              <a:t>Gamification</a:t>
            </a:r>
            <a:endParaRPr lang="en-US" sz="11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5029200" y="2552699"/>
            <a:ext cx="990600" cy="18694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Online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Facebook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Twitter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Instagram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Youtube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err="1">
                <a:solidFill>
                  <a:schemeClr val="tx1"/>
                </a:solidFill>
              </a:rPr>
              <a:t>Tiktok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Email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SMS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What Apps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E-Commerce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8600" y="2770255"/>
            <a:ext cx="2438400" cy="88070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Website </a:t>
            </a:r>
            <a:r>
              <a:rPr lang="en-US" sz="1400" dirty="0" err="1" smtClean="0"/>
              <a:t>Penjualan</a:t>
            </a:r>
            <a:endParaRPr lang="en-US" sz="1400" dirty="0" smtClean="0"/>
          </a:p>
          <a:p>
            <a:pPr algn="ctr"/>
            <a:r>
              <a:rPr lang="en-US" sz="1400" dirty="0" err="1" smtClean="0"/>
              <a:t>Whats</a:t>
            </a:r>
            <a:r>
              <a:rPr lang="en-US" sz="1400" dirty="0" smtClean="0"/>
              <a:t> App Chat</a:t>
            </a:r>
          </a:p>
          <a:p>
            <a:pPr algn="ctr"/>
            <a:r>
              <a:rPr lang="en-US" sz="1400" dirty="0" smtClean="0"/>
              <a:t>Google Form</a:t>
            </a:r>
          </a:p>
        </p:txBody>
      </p:sp>
      <p:cxnSp>
        <p:nvCxnSpPr>
          <p:cNvPr id="35" name="Elbow Connector 34"/>
          <p:cNvCxnSpPr>
            <a:stCxn id="33" idx="1"/>
            <a:endCxn id="34" idx="3"/>
          </p:cNvCxnSpPr>
          <p:nvPr/>
        </p:nvCxnSpPr>
        <p:spPr>
          <a:xfrm rot="10800000">
            <a:off x="2667000" y="3210610"/>
            <a:ext cx="2362200" cy="27681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29243" y="3210609"/>
            <a:ext cx="987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Redirect Link</a:t>
            </a:r>
            <a:endParaRPr lang="en-US" sz="1200" dirty="0"/>
          </a:p>
        </p:txBody>
      </p:sp>
      <p:cxnSp>
        <p:nvCxnSpPr>
          <p:cNvPr id="37" name="Elbow Connector 36"/>
          <p:cNvCxnSpPr>
            <a:endCxn id="33" idx="0"/>
          </p:cNvCxnSpPr>
          <p:nvPr/>
        </p:nvCxnSpPr>
        <p:spPr>
          <a:xfrm>
            <a:off x="4572000" y="2324100"/>
            <a:ext cx="952500" cy="22859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32" idx="1"/>
            <a:endCxn id="34" idx="0"/>
          </p:cNvCxnSpPr>
          <p:nvPr/>
        </p:nvCxnSpPr>
        <p:spPr>
          <a:xfrm rot="10800000" flipV="1">
            <a:off x="1447801" y="2345289"/>
            <a:ext cx="1440627" cy="424966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61999" y="4229100"/>
            <a:ext cx="1371600" cy="533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Database</a:t>
            </a:r>
            <a:endParaRPr lang="en-US" sz="1400" dirty="0"/>
          </a:p>
        </p:txBody>
      </p:sp>
      <p:sp>
        <p:nvSpPr>
          <p:cNvPr id="40" name="Rounded Rectangle 39"/>
          <p:cNvSpPr/>
          <p:nvPr/>
        </p:nvSpPr>
        <p:spPr>
          <a:xfrm>
            <a:off x="3103847" y="4229100"/>
            <a:ext cx="13716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Lead Follow Up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903635" y="4752201"/>
            <a:ext cx="1772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Follow Up By SALES Team</a:t>
            </a:r>
            <a:endParaRPr lang="en-US" sz="1200" dirty="0"/>
          </a:p>
        </p:txBody>
      </p:sp>
      <p:sp>
        <p:nvSpPr>
          <p:cNvPr id="42" name="Rounded Rectangle 41"/>
          <p:cNvSpPr/>
          <p:nvPr/>
        </p:nvSpPr>
        <p:spPr>
          <a:xfrm>
            <a:off x="5524500" y="4676120"/>
            <a:ext cx="1371600" cy="31498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Win</a:t>
            </a:r>
            <a:endParaRPr lang="en-US" sz="1400" dirty="0"/>
          </a:p>
        </p:txBody>
      </p:sp>
      <p:sp>
        <p:nvSpPr>
          <p:cNvPr id="43" name="Rounded Rectangle 42"/>
          <p:cNvSpPr/>
          <p:nvPr/>
        </p:nvSpPr>
        <p:spPr>
          <a:xfrm>
            <a:off x="5524500" y="5057120"/>
            <a:ext cx="1371600" cy="31498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Close Lost</a:t>
            </a:r>
            <a:endParaRPr lang="en-US" sz="1400" dirty="0"/>
          </a:p>
        </p:txBody>
      </p:sp>
      <p:cxnSp>
        <p:nvCxnSpPr>
          <p:cNvPr id="44" name="Straight Arrow Connector 43"/>
          <p:cNvCxnSpPr>
            <a:stCxn id="34" idx="2"/>
            <a:endCxn id="39" idx="0"/>
          </p:cNvCxnSpPr>
          <p:nvPr/>
        </p:nvCxnSpPr>
        <p:spPr>
          <a:xfrm flipH="1">
            <a:off x="1447799" y="3650963"/>
            <a:ext cx="1" cy="5781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3"/>
            <a:endCxn id="40" idx="1"/>
          </p:cNvCxnSpPr>
          <p:nvPr/>
        </p:nvCxnSpPr>
        <p:spPr>
          <a:xfrm>
            <a:off x="2133599" y="4495800"/>
            <a:ext cx="97024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0" idx="3"/>
            <a:endCxn id="42" idx="1"/>
          </p:cNvCxnSpPr>
          <p:nvPr/>
        </p:nvCxnSpPr>
        <p:spPr>
          <a:xfrm>
            <a:off x="4475447" y="4495800"/>
            <a:ext cx="1049053" cy="3378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40" idx="3"/>
            <a:endCxn id="43" idx="1"/>
          </p:cNvCxnSpPr>
          <p:nvPr/>
        </p:nvCxnSpPr>
        <p:spPr>
          <a:xfrm>
            <a:off x="4475447" y="4495800"/>
            <a:ext cx="1049053" cy="718810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24412" y="4572000"/>
            <a:ext cx="1687829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Become Promotor, Testimony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3848100" y="5303103"/>
            <a:ext cx="179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Evaluate and Nurture</a:t>
            </a:r>
            <a:endParaRPr lang="en-US" sz="1200" dirty="0"/>
          </a:p>
        </p:txBody>
      </p:sp>
      <p:sp>
        <p:nvSpPr>
          <p:cNvPr id="51" name="Rounded Rectangle 50"/>
          <p:cNvSpPr/>
          <p:nvPr/>
        </p:nvSpPr>
        <p:spPr>
          <a:xfrm>
            <a:off x="761999" y="4975830"/>
            <a:ext cx="1371600" cy="62487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Others Lead Source (Manual)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stCxn id="51" idx="0"/>
            <a:endCxn id="39" idx="2"/>
          </p:cNvCxnSpPr>
          <p:nvPr/>
        </p:nvCxnSpPr>
        <p:spPr>
          <a:xfrm flipV="1">
            <a:off x="1447799" y="4762500"/>
            <a:ext cx="0" cy="2133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23406" y="3140671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Analytic</a:t>
            </a:r>
            <a:endParaRPr lang="en-US" sz="1200" dirty="0"/>
          </a:p>
        </p:txBody>
      </p:sp>
      <p:cxnSp>
        <p:nvCxnSpPr>
          <p:cNvPr id="54" name="Elbow Connector 53"/>
          <p:cNvCxnSpPr>
            <a:stCxn id="43" idx="3"/>
            <a:endCxn id="51" idx="3"/>
          </p:cNvCxnSpPr>
          <p:nvPr/>
        </p:nvCxnSpPr>
        <p:spPr>
          <a:xfrm flipH="1">
            <a:off x="2133599" y="5214610"/>
            <a:ext cx="4762501" cy="73655"/>
          </a:xfrm>
          <a:prstGeom prst="bentConnector5">
            <a:avLst>
              <a:gd name="adj1" fmla="val -4800"/>
              <a:gd name="adj2" fmla="val 524187"/>
              <a:gd name="adj3" fmla="val 644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9" idx="1"/>
          </p:cNvCxnSpPr>
          <p:nvPr/>
        </p:nvCxnSpPr>
        <p:spPr>
          <a:xfrm>
            <a:off x="6896100" y="4833610"/>
            <a:ext cx="4283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49" idx="0"/>
          </p:cNvCxnSpPr>
          <p:nvPr/>
        </p:nvCxnSpPr>
        <p:spPr>
          <a:xfrm rot="16200000" flipV="1">
            <a:off x="5105386" y="1509059"/>
            <a:ext cx="2576630" cy="354925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4521" y="3764889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Traffic Analytic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4607966" y="1714500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Plan-Do-Check Action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86277" y="4863049"/>
            <a:ext cx="5953" cy="3417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4190" y="2035690"/>
            <a:ext cx="1589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 Lead Generation</a:t>
            </a:r>
            <a:endParaRPr lang="en-US" sz="1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90011" y="2467185"/>
            <a:ext cx="1342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. Lead Capture</a:t>
            </a:r>
            <a:endParaRPr lang="en-US" sz="1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208570" y="5092406"/>
            <a:ext cx="134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3. Lead Nurture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6995617" y="2027709"/>
            <a:ext cx="222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 Online Channels Program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1447798" y="3607109"/>
            <a:ext cx="1813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Capture Program</a:t>
            </a:r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214035" y="5295900"/>
            <a:ext cx="194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Lead Nurturing Program</a:t>
            </a:r>
            <a:endParaRPr lang="en-US" sz="1400" dirty="0"/>
          </a:p>
        </p:txBody>
      </p:sp>
      <p:sp>
        <p:nvSpPr>
          <p:cNvPr id="65" name="Rectangle 64"/>
          <p:cNvSpPr/>
          <p:nvPr/>
        </p:nvSpPr>
        <p:spPr>
          <a:xfrm>
            <a:off x="6512968" y="2557772"/>
            <a:ext cx="990600" cy="18618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Offline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Televisi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Radio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Baliho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i="1" dirty="0" smtClean="0">
                <a:solidFill>
                  <a:schemeClr val="tx1"/>
                </a:solidFill>
              </a:rPr>
              <a:t>Flyer</a:t>
            </a:r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Poster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Acara (</a:t>
            </a:r>
            <a:r>
              <a:rPr lang="en-US" sz="1200" i="1" dirty="0" smtClean="0">
                <a:solidFill>
                  <a:schemeClr val="tx1"/>
                </a:solidFill>
              </a:rPr>
              <a:t>Event</a:t>
            </a:r>
            <a:r>
              <a:rPr lang="en-US" sz="1200" dirty="0" smtClean="0">
                <a:solidFill>
                  <a:schemeClr val="tx1"/>
                </a:solidFill>
              </a:rPr>
              <a:t>)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90359" y="2244923"/>
            <a:ext cx="2229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 Offline Channels Program</a:t>
            </a:r>
            <a:endParaRPr lang="en-US" sz="1400" dirty="0"/>
          </a:p>
        </p:txBody>
      </p:sp>
      <p:cxnSp>
        <p:nvCxnSpPr>
          <p:cNvPr id="11" name="Elbow Connector 10"/>
          <p:cNvCxnSpPr>
            <a:endCxn id="65" idx="0"/>
          </p:cNvCxnSpPr>
          <p:nvPr/>
        </p:nvCxnSpPr>
        <p:spPr>
          <a:xfrm>
            <a:off x="5507139" y="2324100"/>
            <a:ext cx="1501129" cy="23367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65" idx="1"/>
            <a:endCxn id="33" idx="3"/>
          </p:cNvCxnSpPr>
          <p:nvPr/>
        </p:nvCxnSpPr>
        <p:spPr>
          <a:xfrm flipH="1" flipV="1">
            <a:off x="6019800" y="3487422"/>
            <a:ext cx="493168" cy="12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45710"/>
            <a:ext cx="7943850" cy="2535790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5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 smtClean="0">
                <a:cs typeface="Calibri"/>
              </a:rPr>
              <a:t>1. Lead </a:t>
            </a:r>
            <a:r>
              <a:rPr lang="en-US" sz="1600" b="1" dirty="0">
                <a:cs typeface="Calibri"/>
              </a:rPr>
              <a:t>Generation</a:t>
            </a:r>
          </a:p>
          <a:p>
            <a:pPr fontAlgn="base"/>
            <a:r>
              <a:rPr lang="en-US" sz="1600" dirty="0"/>
              <a:t>Lead generation </a:t>
            </a:r>
            <a:r>
              <a:rPr lang="en-US" sz="1600" dirty="0" err="1"/>
              <a:t>adalah</a:t>
            </a:r>
            <a:r>
              <a:rPr lang="en-US" sz="1600" dirty="0"/>
              <a:t> proses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prospek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dihubungi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melibatkan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yang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mengarahkan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menuju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pembelian.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sederhana</a:t>
            </a:r>
            <a:r>
              <a:rPr lang="en-US" sz="1600" dirty="0"/>
              <a:t>, lead generation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memancing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tambah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</a:t>
            </a:r>
            <a:r>
              <a:rPr lang="en-US" sz="1600" dirty="0" err="1"/>
              <a:t>informatif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khusus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0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3331"/>
            <a:ext cx="7943850" cy="2289569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5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 smtClean="0">
                <a:cs typeface="Calibri"/>
              </a:rPr>
              <a:t>1. Lead </a:t>
            </a:r>
            <a:r>
              <a:rPr lang="en-US" sz="1600" b="1" dirty="0">
                <a:cs typeface="Calibri"/>
              </a:rPr>
              <a:t>Generation</a:t>
            </a:r>
          </a:p>
          <a:p>
            <a:pPr fontAlgn="base"/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utama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lead generation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database leads (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)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kembangkan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membayar</a:t>
            </a:r>
            <a:r>
              <a:rPr lang="en-US" sz="1600" dirty="0"/>
              <a:t>.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leads yang </a:t>
            </a:r>
            <a:r>
              <a:rPr lang="en-US" sz="1600" dirty="0" err="1"/>
              <a:t>kuat</a:t>
            </a:r>
            <a:r>
              <a:rPr lang="en-US" sz="1600" dirty="0"/>
              <a:t>,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menyesuaikan</a:t>
            </a:r>
            <a:r>
              <a:rPr lang="en-US" sz="1600" dirty="0"/>
              <a:t> </a:t>
            </a:r>
            <a:r>
              <a:rPr lang="en-US" sz="1600" dirty="0" err="1"/>
              <a:t>tawaran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lead generation </a:t>
            </a:r>
            <a:r>
              <a:rPr lang="en-US" sz="1600" dirty="0" err="1"/>
              <a:t>bertujuan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kesadaran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.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selama</a:t>
            </a:r>
            <a:r>
              <a:rPr lang="en-US" sz="1600" dirty="0"/>
              <a:t> proses lead generation,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akrab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brand </a:t>
            </a:r>
            <a:r>
              <a:rPr lang="en-US" sz="1600" dirty="0" err="1"/>
              <a:t>Anda</a:t>
            </a:r>
            <a:r>
              <a:rPr lang="en-US" sz="1600" dirty="0"/>
              <a:t>,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memperkuat</a:t>
            </a:r>
            <a:r>
              <a:rPr lang="en-US" sz="1600" dirty="0"/>
              <a:t> </a:t>
            </a:r>
            <a:r>
              <a:rPr lang="en-US" sz="1600" dirty="0" err="1"/>
              <a:t>reputasi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posisi</a:t>
            </a:r>
            <a:r>
              <a:rPr lang="en-US" sz="1600" dirty="0"/>
              <a:t>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jangka</a:t>
            </a:r>
            <a:r>
              <a:rPr lang="en-US" sz="1600" dirty="0"/>
              <a:t> </a:t>
            </a:r>
            <a:r>
              <a:rPr lang="en-US" sz="1600" dirty="0" err="1"/>
              <a:t>panjang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792102"/>
            <a:ext cx="7943850" cy="3351398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5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 smtClean="0">
                <a:cs typeface="Calibri"/>
              </a:rPr>
              <a:t>1. Lead </a:t>
            </a:r>
            <a:r>
              <a:rPr lang="en-US" sz="1600" b="1" dirty="0">
                <a:cs typeface="Calibri"/>
              </a:rPr>
              <a:t>Generation</a:t>
            </a:r>
          </a:p>
          <a:p>
            <a:pPr fontAlgn="base"/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manfaat</a:t>
            </a:r>
            <a:r>
              <a:rPr lang="en-US" sz="1600" dirty="0"/>
              <a:t> lead generation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500" dirty="0"/>
              <a:t>A. </a:t>
            </a: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Kesadaran</a:t>
            </a:r>
            <a:r>
              <a:rPr lang="en-US" sz="1500" dirty="0"/>
              <a:t> </a:t>
            </a:r>
            <a:r>
              <a:rPr lang="en-US" sz="1500" dirty="0" err="1"/>
              <a:t>Merek</a:t>
            </a:r>
            <a:r>
              <a:rPr lang="en-US" sz="1500" dirty="0"/>
              <a:t>: </a:t>
            </a:r>
            <a:r>
              <a:rPr lang="en-US" sz="1500" dirty="0" err="1"/>
              <a:t>Pertama</a:t>
            </a:r>
            <a:r>
              <a:rPr lang="en-US" sz="1500" dirty="0"/>
              <a:t>,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rutin</a:t>
            </a:r>
            <a:r>
              <a:rPr lang="en-US" sz="1500" dirty="0"/>
              <a:t> </a:t>
            </a:r>
            <a:r>
              <a:rPr lang="en-US" sz="1500" dirty="0" err="1"/>
              <a:t>menarik</a:t>
            </a:r>
            <a:r>
              <a:rPr lang="en-US" sz="1500" dirty="0"/>
              <a:t> leads, </a:t>
            </a:r>
            <a:r>
              <a:rPr lang="en-US" sz="1500" dirty="0" err="1"/>
              <a:t>Anda</a:t>
            </a:r>
            <a:r>
              <a:rPr lang="en-US" sz="1500" dirty="0"/>
              <a:t> </a:t>
            </a:r>
            <a:r>
              <a:rPr lang="en-US" sz="1500" dirty="0" err="1"/>
              <a:t>memperkenalkan</a:t>
            </a:r>
            <a:r>
              <a:rPr lang="en-US" sz="1500" dirty="0"/>
              <a:t> </a:t>
            </a:r>
            <a:r>
              <a:rPr lang="en-US" sz="1500" dirty="0" err="1"/>
              <a:t>merek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nilai</a:t>
            </a:r>
            <a:r>
              <a:rPr lang="en-US" sz="1500" dirty="0"/>
              <a:t> </a:t>
            </a:r>
            <a:r>
              <a:rPr lang="en-US" sz="1500" dirty="0" err="1"/>
              <a:t>perusahaan</a:t>
            </a:r>
            <a:r>
              <a:rPr lang="en-US" sz="1500" dirty="0"/>
              <a:t>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banyak</a:t>
            </a:r>
            <a:r>
              <a:rPr lang="en-US" sz="1500" dirty="0"/>
              <a:t> orang, </a:t>
            </a:r>
            <a:r>
              <a:rPr lang="en-US" sz="1500" dirty="0" err="1"/>
              <a:t>memperluas</a:t>
            </a:r>
            <a:r>
              <a:rPr lang="en-US" sz="1500" dirty="0"/>
              <a:t> </a:t>
            </a:r>
            <a:r>
              <a:rPr lang="en-US" sz="1500" dirty="0" err="1"/>
              <a:t>jangkauan</a:t>
            </a:r>
            <a:r>
              <a:rPr lang="en-US" sz="1500" dirty="0"/>
              <a:t> </a:t>
            </a:r>
            <a:r>
              <a:rPr lang="en-US" sz="1500" dirty="0" err="1"/>
              <a:t>pasar</a:t>
            </a:r>
            <a:r>
              <a:rPr lang="en-US" sz="1500" dirty="0"/>
              <a:t>.</a:t>
            </a:r>
          </a:p>
          <a:p>
            <a:pPr fontAlgn="base"/>
            <a:r>
              <a:rPr lang="en-US" sz="1500" dirty="0"/>
              <a:t>B. </a:t>
            </a:r>
            <a:r>
              <a:rPr lang="en-US" sz="1500" dirty="0" err="1"/>
              <a:t>Pengumpulan</a:t>
            </a:r>
            <a:r>
              <a:rPr lang="en-US" sz="1500" dirty="0"/>
              <a:t> </a:t>
            </a:r>
            <a:r>
              <a:rPr lang="en-US" sz="1500" dirty="0" err="1"/>
              <a:t>Informasi</a:t>
            </a:r>
            <a:r>
              <a:rPr lang="en-US" sz="1500" dirty="0"/>
              <a:t> </a:t>
            </a:r>
            <a:r>
              <a:rPr lang="en-US" sz="1500" dirty="0" err="1"/>
              <a:t>Pelanggan</a:t>
            </a:r>
            <a:r>
              <a:rPr lang="en-US" sz="1500" dirty="0"/>
              <a:t>: Proses </a:t>
            </a:r>
            <a:r>
              <a:rPr lang="en-US" sz="1500" dirty="0" err="1"/>
              <a:t>ini</a:t>
            </a:r>
            <a:r>
              <a:rPr lang="en-US" sz="1500" dirty="0"/>
              <a:t> </a:t>
            </a:r>
            <a:r>
              <a:rPr lang="en-US" sz="1500" dirty="0" err="1"/>
              <a:t>memungkinkan</a:t>
            </a:r>
            <a:r>
              <a:rPr lang="en-US" sz="1500" dirty="0"/>
              <a:t> </a:t>
            </a:r>
            <a:r>
              <a:rPr lang="en-US" sz="1500" dirty="0" err="1"/>
              <a:t>Anda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mengumpulkan</a:t>
            </a:r>
            <a:r>
              <a:rPr lang="en-US" sz="1500" dirty="0"/>
              <a:t> data </a:t>
            </a:r>
            <a:r>
              <a:rPr lang="en-US" sz="1500" dirty="0" err="1"/>
              <a:t>tentang</a:t>
            </a:r>
            <a:r>
              <a:rPr lang="en-US" sz="1500" dirty="0"/>
              <a:t> </a:t>
            </a:r>
            <a:r>
              <a:rPr lang="en-US" sz="1500" dirty="0" err="1"/>
              <a:t>prospek</a:t>
            </a:r>
            <a:r>
              <a:rPr lang="en-US" sz="1500" dirty="0"/>
              <a:t> yang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digunakan</a:t>
            </a:r>
            <a:r>
              <a:rPr lang="en-US" sz="1500" dirty="0"/>
              <a:t> </a:t>
            </a:r>
            <a:r>
              <a:rPr lang="en-US" sz="1500" dirty="0" err="1"/>
              <a:t>untuk</a:t>
            </a:r>
            <a:r>
              <a:rPr lang="en-US" sz="1500" dirty="0"/>
              <a:t> </a:t>
            </a:r>
            <a:r>
              <a:rPr lang="en-US" sz="1500" dirty="0" err="1"/>
              <a:t>kampanye</a:t>
            </a:r>
            <a:r>
              <a:rPr lang="en-US" sz="1500" dirty="0"/>
              <a:t> </a:t>
            </a:r>
            <a:r>
              <a:rPr lang="en-US" sz="1500" dirty="0" err="1"/>
              <a:t>pemasaran</a:t>
            </a:r>
            <a:r>
              <a:rPr lang="en-US" sz="1500" dirty="0"/>
              <a:t> yang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tepat</a:t>
            </a:r>
            <a:r>
              <a:rPr lang="en-US" sz="1500" dirty="0"/>
              <a:t> </a:t>
            </a:r>
            <a:r>
              <a:rPr lang="en-US" sz="1500" dirty="0" err="1"/>
              <a:t>sasaran</a:t>
            </a:r>
            <a:r>
              <a:rPr lang="en-US" sz="1500" dirty="0"/>
              <a:t> di masa </a:t>
            </a:r>
            <a:r>
              <a:rPr lang="en-US" sz="1500" dirty="0" err="1"/>
              <a:t>depan</a:t>
            </a:r>
            <a:r>
              <a:rPr lang="en-US" sz="1500" dirty="0"/>
              <a:t>.</a:t>
            </a:r>
          </a:p>
          <a:p>
            <a:pPr fontAlgn="base"/>
            <a:r>
              <a:rPr lang="en-US" sz="1500" dirty="0"/>
              <a:t>C. </a:t>
            </a: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Penjualan</a:t>
            </a:r>
            <a:r>
              <a:rPr lang="en-US" sz="1500" dirty="0"/>
              <a:t>: </a:t>
            </a:r>
            <a:r>
              <a:rPr lang="en-US" sz="1500" dirty="0" err="1"/>
              <a:t>Semakin</a:t>
            </a:r>
            <a:r>
              <a:rPr lang="en-US" sz="1500" dirty="0"/>
              <a:t> </a:t>
            </a:r>
            <a:r>
              <a:rPr lang="en-US" sz="1500" dirty="0" err="1"/>
              <a:t>efektif</a:t>
            </a:r>
            <a:r>
              <a:rPr lang="en-US" sz="1500" dirty="0"/>
              <a:t> proses lead generation, </a:t>
            </a:r>
            <a:r>
              <a:rPr lang="en-US" sz="1500" dirty="0" err="1"/>
              <a:t>semakin</a:t>
            </a:r>
            <a:r>
              <a:rPr lang="en-US" sz="1500" dirty="0"/>
              <a:t> </a:t>
            </a:r>
            <a:r>
              <a:rPr lang="en-US" sz="1500" dirty="0" err="1"/>
              <a:t>banyak</a:t>
            </a:r>
            <a:r>
              <a:rPr lang="en-US" sz="1500" dirty="0"/>
              <a:t> </a:t>
            </a:r>
            <a:r>
              <a:rPr lang="en-US" sz="1500" dirty="0" err="1"/>
              <a:t>peluang</a:t>
            </a:r>
            <a:r>
              <a:rPr lang="en-US" sz="1500" dirty="0"/>
              <a:t> </a:t>
            </a:r>
            <a:r>
              <a:rPr lang="en-US" sz="1500" dirty="0" err="1"/>
              <a:t>penjualan</a:t>
            </a:r>
            <a:r>
              <a:rPr lang="en-US" sz="1500" dirty="0"/>
              <a:t> yang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dihasilkan</a:t>
            </a:r>
            <a:r>
              <a:rPr lang="en-US" sz="1500" dirty="0"/>
              <a:t>, yang </a:t>
            </a:r>
            <a:r>
              <a:rPr lang="en-US" sz="1500" dirty="0" err="1"/>
              <a:t>pada</a:t>
            </a:r>
            <a:r>
              <a:rPr lang="en-US" sz="1500" dirty="0"/>
              <a:t> </a:t>
            </a:r>
            <a:r>
              <a:rPr lang="en-US" sz="1500" dirty="0" err="1"/>
              <a:t>akhirnya</a:t>
            </a:r>
            <a:r>
              <a:rPr lang="en-US" sz="1500" dirty="0"/>
              <a:t> </a:t>
            </a:r>
            <a:r>
              <a:rPr lang="en-US" sz="1500" dirty="0" err="1"/>
              <a:t>meningkatkan</a:t>
            </a:r>
            <a:r>
              <a:rPr lang="en-US" sz="1500" dirty="0"/>
              <a:t> </a:t>
            </a:r>
            <a:r>
              <a:rPr lang="en-US" sz="1500" dirty="0" err="1"/>
              <a:t>pendapatan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profitabilitas</a:t>
            </a:r>
            <a:r>
              <a:rPr lang="en-US" sz="1500" dirty="0"/>
              <a:t>.</a:t>
            </a:r>
          </a:p>
          <a:p>
            <a:pPr fontAlgn="base"/>
            <a:r>
              <a:rPr lang="en-US" sz="1500" dirty="0"/>
              <a:t>D. </a:t>
            </a:r>
            <a:r>
              <a:rPr lang="en-US" sz="1500" dirty="0" err="1"/>
              <a:t>Menurunkan</a:t>
            </a:r>
            <a:r>
              <a:rPr lang="en-US" sz="1500" dirty="0"/>
              <a:t> </a:t>
            </a:r>
            <a:r>
              <a:rPr lang="en-US" sz="1500" dirty="0" err="1"/>
              <a:t>Biaya</a:t>
            </a:r>
            <a:r>
              <a:rPr lang="en-US" sz="1500" dirty="0"/>
              <a:t> </a:t>
            </a:r>
            <a:r>
              <a:rPr lang="en-US" sz="1500" dirty="0" err="1"/>
              <a:t>Akuisisi</a:t>
            </a:r>
            <a:r>
              <a:rPr lang="en-US" sz="1500" dirty="0"/>
              <a:t> </a:t>
            </a:r>
            <a:r>
              <a:rPr lang="en-US" sz="1500" dirty="0" err="1"/>
              <a:t>Pelanggan</a:t>
            </a:r>
            <a:r>
              <a:rPr lang="en-US" sz="1500" dirty="0"/>
              <a:t>: Lead generation yang </a:t>
            </a:r>
            <a:r>
              <a:rPr lang="en-US" sz="1500" dirty="0" err="1"/>
              <a:t>efisien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mengurangi</a:t>
            </a:r>
            <a:r>
              <a:rPr lang="en-US" sz="1500" dirty="0"/>
              <a:t> </a:t>
            </a:r>
            <a:r>
              <a:rPr lang="en-US" sz="1500" dirty="0" err="1"/>
              <a:t>biaya</a:t>
            </a:r>
            <a:r>
              <a:rPr lang="en-US" sz="1500" dirty="0"/>
              <a:t> </a:t>
            </a:r>
            <a:r>
              <a:rPr lang="en-US" sz="1500" dirty="0" err="1"/>
              <a:t>akuisisi</a:t>
            </a:r>
            <a:r>
              <a:rPr lang="en-US" sz="1500" dirty="0"/>
              <a:t> </a:t>
            </a:r>
            <a:r>
              <a:rPr lang="en-US" sz="1500" dirty="0" err="1"/>
              <a:t>pelanggan</a:t>
            </a:r>
            <a:r>
              <a:rPr lang="en-US" sz="1500" dirty="0"/>
              <a:t> </a:t>
            </a:r>
            <a:r>
              <a:rPr lang="en-US" sz="1500" dirty="0" err="1"/>
              <a:t>dengan</a:t>
            </a:r>
            <a:r>
              <a:rPr lang="en-US" sz="1500" dirty="0"/>
              <a:t> </a:t>
            </a:r>
            <a:r>
              <a:rPr lang="en-US" sz="1500" dirty="0" err="1"/>
              <a:t>menarik</a:t>
            </a:r>
            <a:r>
              <a:rPr lang="en-US" sz="1500" dirty="0"/>
              <a:t> leads </a:t>
            </a:r>
            <a:r>
              <a:rPr lang="en-US" sz="1500" dirty="0" err="1"/>
              <a:t>berkualitas</a:t>
            </a:r>
            <a:r>
              <a:rPr lang="en-US" sz="1500" dirty="0"/>
              <a:t> yang </a:t>
            </a:r>
            <a:r>
              <a:rPr lang="en-US" sz="1500" dirty="0" err="1"/>
              <a:t>lebih</a:t>
            </a:r>
            <a:r>
              <a:rPr lang="en-US" sz="1500" dirty="0"/>
              <a:t> </a:t>
            </a:r>
            <a:r>
              <a:rPr lang="en-US" sz="1500" dirty="0" err="1"/>
              <a:t>mungkin</a:t>
            </a:r>
            <a:r>
              <a:rPr lang="en-US" sz="1500" dirty="0"/>
              <a:t> </a:t>
            </a:r>
            <a:r>
              <a:rPr lang="en-US" sz="1500" dirty="0" err="1"/>
              <a:t>berubah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penjualan</a:t>
            </a:r>
            <a:r>
              <a:rPr lang="en-US" sz="1500" dirty="0"/>
              <a:t>.</a:t>
            </a:r>
          </a:p>
          <a:p>
            <a:pPr fontAlgn="base"/>
            <a:r>
              <a:rPr lang="en-US" sz="1500" dirty="0"/>
              <a:t>E. </a:t>
            </a:r>
            <a:r>
              <a:rPr lang="en-US" sz="1500" dirty="0" err="1"/>
              <a:t>Memperluas</a:t>
            </a:r>
            <a:r>
              <a:rPr lang="en-US" sz="1500" dirty="0"/>
              <a:t> </a:t>
            </a:r>
            <a:r>
              <a:rPr lang="en-US" sz="1500" dirty="0" err="1"/>
              <a:t>Pasar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Basis </a:t>
            </a:r>
            <a:r>
              <a:rPr lang="en-US" sz="1500" dirty="0" err="1"/>
              <a:t>Pelanggan</a:t>
            </a:r>
            <a:r>
              <a:rPr lang="en-US" sz="1500" dirty="0"/>
              <a:t>: </a:t>
            </a:r>
            <a:r>
              <a:rPr lang="en-US" sz="1500" dirty="0" err="1"/>
              <a:t>Melalui</a:t>
            </a:r>
            <a:r>
              <a:rPr lang="en-US" sz="1500" dirty="0"/>
              <a:t> lead generation, </a:t>
            </a:r>
            <a:r>
              <a:rPr lang="en-US" sz="1500" dirty="0" err="1"/>
              <a:t>bisnis</a:t>
            </a:r>
            <a:r>
              <a:rPr lang="en-US" sz="1500" dirty="0"/>
              <a:t> </a:t>
            </a:r>
            <a:r>
              <a:rPr lang="en-US" sz="1500" dirty="0" err="1"/>
              <a:t>dapat</a:t>
            </a:r>
            <a:r>
              <a:rPr lang="en-US" sz="1500" dirty="0"/>
              <a:t> </a:t>
            </a:r>
            <a:r>
              <a:rPr lang="en-US" sz="1500" dirty="0" err="1"/>
              <a:t>menargetkan</a:t>
            </a:r>
            <a:r>
              <a:rPr lang="en-US" sz="1500" dirty="0"/>
              <a:t> </a:t>
            </a:r>
            <a:r>
              <a:rPr lang="en-US" sz="1500" dirty="0" err="1"/>
              <a:t>segmen</a:t>
            </a:r>
            <a:r>
              <a:rPr lang="en-US" sz="1500" dirty="0"/>
              <a:t> </a:t>
            </a:r>
            <a:r>
              <a:rPr lang="en-US" sz="1500" dirty="0" err="1"/>
              <a:t>pasar</a:t>
            </a:r>
            <a:r>
              <a:rPr lang="en-US" sz="1500" dirty="0"/>
              <a:t> </a:t>
            </a:r>
            <a:r>
              <a:rPr lang="en-US" sz="1500" dirty="0" err="1"/>
              <a:t>baru</a:t>
            </a:r>
            <a:r>
              <a:rPr lang="en-US" sz="1500" dirty="0"/>
              <a:t> </a:t>
            </a:r>
            <a:r>
              <a:rPr lang="en-US" sz="1500" dirty="0" err="1"/>
              <a:t>dan</a:t>
            </a:r>
            <a:r>
              <a:rPr lang="en-US" sz="1500" dirty="0"/>
              <a:t> </a:t>
            </a:r>
            <a:r>
              <a:rPr lang="en-US" sz="1500" dirty="0" err="1"/>
              <a:t>memperluas</a:t>
            </a:r>
            <a:r>
              <a:rPr lang="en-US" sz="1500" dirty="0"/>
              <a:t> basis </a:t>
            </a:r>
            <a:r>
              <a:rPr lang="en-US" sz="1500" dirty="0" err="1"/>
              <a:t>pelanggan</a:t>
            </a:r>
            <a:r>
              <a:rPr lang="en-US" sz="1500" dirty="0"/>
              <a:t> </a:t>
            </a:r>
            <a:r>
              <a:rPr lang="en-US" sz="1500" dirty="0" err="1"/>
              <a:t>mereka</a:t>
            </a:r>
            <a:r>
              <a:rPr lang="en-US" sz="15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287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bertahan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8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9046"/>
            <a:ext cx="7943850" cy="3274454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5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 smtClean="0">
                <a:cs typeface="Calibri"/>
              </a:rPr>
              <a:t>1. Lead </a:t>
            </a:r>
            <a:r>
              <a:rPr lang="en-US" sz="1600" b="1" dirty="0">
                <a:cs typeface="Calibri"/>
              </a:rPr>
              <a:t>Generation</a:t>
            </a:r>
          </a:p>
          <a:p>
            <a:pPr fontAlgn="base"/>
            <a:r>
              <a:rPr lang="en-US" sz="1600" dirty="0" err="1"/>
              <a:t>Adapun</a:t>
            </a:r>
            <a:r>
              <a:rPr lang="en-US" sz="1600" dirty="0"/>
              <a:t> </a:t>
            </a:r>
            <a:r>
              <a:rPr lang="en-US" sz="1600" dirty="0" err="1"/>
              <a:t>jenis-jenis</a:t>
            </a:r>
            <a:r>
              <a:rPr lang="en-US" sz="1600" dirty="0"/>
              <a:t> lead generation yang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ketahui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</a:t>
            </a:r>
          </a:p>
          <a:p>
            <a:pPr fontAlgn="base"/>
            <a:endParaRPr lang="en-US" sz="1600" dirty="0"/>
          </a:p>
          <a:p>
            <a:pPr fontAlgn="base"/>
            <a:r>
              <a:rPr lang="en-US" sz="1600" dirty="0"/>
              <a:t>1. Content Marketing: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yang </a:t>
            </a:r>
            <a:r>
              <a:rPr lang="en-US" sz="1600" dirty="0" err="1"/>
              <a:t>informatif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artikel</a:t>
            </a:r>
            <a:r>
              <a:rPr lang="en-US" sz="1600" dirty="0"/>
              <a:t>, blog, video,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infografik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2. Search Engine Optimization (SEO):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visibilitas</a:t>
            </a:r>
            <a:r>
              <a:rPr lang="en-US" sz="1600" dirty="0"/>
              <a:t> situs web di </a:t>
            </a:r>
            <a:r>
              <a:rPr lang="en-US" sz="1600" dirty="0" err="1"/>
              <a:t>mesin</a:t>
            </a:r>
            <a:r>
              <a:rPr lang="en-US" sz="1600" dirty="0"/>
              <a:t> </a:t>
            </a:r>
            <a:r>
              <a:rPr lang="en-US" sz="1600" dirty="0" err="1"/>
              <a:t>pencari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traffic yang </a:t>
            </a:r>
            <a:r>
              <a:rPr lang="en-US" sz="1600" dirty="0" err="1"/>
              <a:t>berpotensi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leads.</a:t>
            </a:r>
          </a:p>
          <a:p>
            <a:pPr fontAlgn="base"/>
            <a:r>
              <a:rPr lang="en-US" sz="1600" dirty="0"/>
              <a:t>3. Pay-Per-Click Advertising (PPC): </a:t>
            </a:r>
            <a:r>
              <a:rPr lang="en-US" sz="1600" dirty="0" err="1"/>
              <a:t>Iklan</a:t>
            </a:r>
            <a:r>
              <a:rPr lang="en-US" sz="1600" dirty="0"/>
              <a:t> </a:t>
            </a:r>
            <a:r>
              <a:rPr lang="en-US" sz="1600" dirty="0" err="1"/>
              <a:t>berbayar</a:t>
            </a:r>
            <a:r>
              <a:rPr lang="en-US" sz="1600" dirty="0"/>
              <a:t> yang </a:t>
            </a:r>
            <a:r>
              <a:rPr lang="en-US" sz="1600" dirty="0" err="1"/>
              <a:t>ditargetkan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kata </a:t>
            </a:r>
            <a:r>
              <a:rPr lang="en-US" sz="1600" dirty="0" err="1"/>
              <a:t>kunci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mesin</a:t>
            </a:r>
            <a:r>
              <a:rPr lang="en-US" sz="1600" dirty="0"/>
              <a:t> </a:t>
            </a:r>
            <a:r>
              <a:rPr lang="en-US" sz="1600" dirty="0" err="1"/>
              <a:t>pencari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platform media </a:t>
            </a:r>
            <a:r>
              <a:rPr lang="en-US" sz="1600" dirty="0" err="1"/>
              <a:t>sosial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4. Email Marketing: </a:t>
            </a:r>
            <a:r>
              <a:rPr lang="en-US" sz="1600" dirty="0" err="1"/>
              <a:t>Mengirim</a:t>
            </a:r>
            <a:r>
              <a:rPr lang="en-US" sz="1600" dirty="0"/>
              <a:t> email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daftar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opt-in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, </a:t>
            </a:r>
            <a:r>
              <a:rPr lang="en-US" sz="1600" dirty="0" err="1"/>
              <a:t>promosi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pembaruan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/>
              <a:t>5. Social Media Marketing: </a:t>
            </a:r>
            <a:r>
              <a:rPr lang="en-US" sz="1600" dirty="0" err="1"/>
              <a:t>Menggunakan</a:t>
            </a:r>
            <a:r>
              <a:rPr lang="en-US" sz="1600" dirty="0"/>
              <a:t> platform media </a:t>
            </a:r>
            <a:r>
              <a:rPr lang="en-US" sz="1600" dirty="0" err="1"/>
              <a:t>sosial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berinteraksi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pengikut</a:t>
            </a:r>
            <a:r>
              <a:rPr lang="en-US" sz="1600" dirty="0"/>
              <a:t>,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komunitas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menjaring</a:t>
            </a:r>
            <a:r>
              <a:rPr lang="en-US" sz="1600" dirty="0"/>
              <a:t> leads.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14543" y="1869046"/>
            <a:ext cx="7943850" cy="3520675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Capture</a:t>
            </a:r>
          </a:p>
          <a:p>
            <a:r>
              <a:rPr lang="en-US" sz="1600" b="1" dirty="0"/>
              <a:t>Lead capture</a:t>
            </a:r>
            <a:r>
              <a:rPr lang="en-US" sz="1600" dirty="0"/>
              <a:t> </a:t>
            </a:r>
            <a:r>
              <a:rPr lang="en-US" sz="1600" dirty="0" err="1"/>
              <a:t>merujuk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proses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telah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ketertarikan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,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dipelihara</a:t>
            </a:r>
            <a:r>
              <a:rPr lang="en-US" sz="1600" dirty="0"/>
              <a:t> (nurtured)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dikonversi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tindak</a:t>
            </a:r>
            <a:r>
              <a:rPr lang="en-US" sz="1600" dirty="0"/>
              <a:t> </a:t>
            </a:r>
            <a:r>
              <a:rPr lang="en-US" sz="1600" dirty="0" err="1"/>
              <a:t>lanjut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yang </a:t>
            </a:r>
            <a:r>
              <a:rPr lang="en-US" sz="1600" dirty="0" err="1"/>
              <a:t>efektif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Lead capture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,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b="1" dirty="0"/>
              <a:t>online </a:t>
            </a:r>
            <a:r>
              <a:rPr lang="en-US" sz="1600" b="1" dirty="0" err="1"/>
              <a:t>maupun</a:t>
            </a:r>
            <a:r>
              <a:rPr lang="en-US" sz="1600" b="1" dirty="0"/>
              <a:t> offline</a:t>
            </a:r>
            <a:r>
              <a:rPr lang="en-US" sz="1600" dirty="0"/>
              <a:t>. </a:t>
            </a:r>
            <a:r>
              <a:rPr lang="en-US" sz="1600" dirty="0" err="1"/>
              <a:t>Metode</a:t>
            </a:r>
            <a:r>
              <a:rPr lang="en-US" sz="1600" dirty="0"/>
              <a:t> yang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lain: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Media </a:t>
            </a:r>
            <a:r>
              <a:rPr lang="en-US" sz="1600" dirty="0" err="1"/>
              <a:t>sosial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Chatbot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live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Acara </a:t>
            </a:r>
            <a:r>
              <a:rPr lang="en-US" sz="1600" dirty="0" err="1"/>
              <a:t>dan</a:t>
            </a:r>
            <a:r>
              <a:rPr lang="en-US" sz="1600" dirty="0"/>
              <a:t>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Kontes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giveaway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Peningkatan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(content upgrade) </a:t>
            </a:r>
            <a:r>
              <a:rPr lang="en-US" sz="1600" dirty="0" err="1"/>
              <a:t>seperti</a:t>
            </a:r>
            <a:r>
              <a:rPr lang="en-US" sz="1600" dirty="0"/>
              <a:t> e-book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Survei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kuis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6570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2043348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Capture</a:t>
            </a:r>
          </a:p>
          <a:p>
            <a:r>
              <a:rPr lang="en-US" sz="1600" b="1" dirty="0" err="1"/>
              <a:t>Mengapa</a:t>
            </a:r>
            <a:r>
              <a:rPr lang="en-US" sz="1600" b="1" dirty="0"/>
              <a:t> Lead Capture </a:t>
            </a:r>
            <a:r>
              <a:rPr lang="en-US" sz="1600" b="1" dirty="0" err="1"/>
              <a:t>Itu</a:t>
            </a:r>
            <a:r>
              <a:rPr lang="en-US" sz="1600" b="1" dirty="0"/>
              <a:t> </a:t>
            </a:r>
            <a:r>
              <a:rPr lang="en-US" sz="1600" b="1" dirty="0" err="1"/>
              <a:t>Penting</a:t>
            </a:r>
            <a:r>
              <a:rPr lang="en-US" sz="1600" b="1" dirty="0" smtClean="0"/>
              <a:t>?</a:t>
            </a:r>
            <a:endParaRPr lang="en-US" sz="1600" dirty="0"/>
          </a:p>
          <a:p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dikumpulkan</a:t>
            </a:r>
            <a:r>
              <a:rPr lang="en-US" sz="1600" dirty="0"/>
              <a:t>, lead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daya</a:t>
            </a:r>
            <a:r>
              <a:rPr lang="en-US" sz="1600" dirty="0"/>
              <a:t> </a:t>
            </a:r>
            <a:r>
              <a:rPr lang="en-US" sz="1600" dirty="0" err="1"/>
              <a:t>berharga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dipelihara</a:t>
            </a:r>
            <a:r>
              <a:rPr lang="en-US" sz="1600" dirty="0"/>
              <a:t> (nurtured)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dikonversi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membayar</a:t>
            </a:r>
            <a:r>
              <a:rPr lang="en-US" sz="1600" dirty="0"/>
              <a:t>. </a:t>
            </a:r>
            <a:r>
              <a:rPr lang="en-US" sz="1600" dirty="0" err="1"/>
              <a:t>Strategi</a:t>
            </a:r>
            <a:r>
              <a:rPr lang="en-US" sz="1600" dirty="0"/>
              <a:t> lead capture yang </a:t>
            </a:r>
            <a:r>
              <a:rPr lang="en-US" sz="1600" dirty="0" err="1"/>
              <a:t>efektif</a:t>
            </a:r>
            <a:r>
              <a:rPr lang="en-US" sz="1600" dirty="0"/>
              <a:t> </a:t>
            </a:r>
            <a:r>
              <a:rPr lang="en-US" sz="1600" dirty="0" err="1"/>
              <a:t>mencakup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insentif</a:t>
            </a:r>
            <a:r>
              <a:rPr lang="en-US" sz="1600" dirty="0"/>
              <a:t>, </a:t>
            </a:r>
            <a:r>
              <a:rPr lang="en-US" sz="1600" dirty="0" err="1"/>
              <a:t>penyajian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yang </a:t>
            </a:r>
            <a:r>
              <a:rPr lang="en-US" sz="1600" dirty="0" err="1"/>
              <a:t>menarik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yang </a:t>
            </a:r>
            <a:r>
              <a:rPr lang="en-US" sz="1600" dirty="0" err="1"/>
              <a:t>dipersonalisasi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mengarahkan</a:t>
            </a:r>
            <a:r>
              <a:rPr lang="en-US" sz="1600" dirty="0"/>
              <a:t> </a:t>
            </a:r>
            <a:r>
              <a:rPr lang="en-US" sz="1600" dirty="0" err="1"/>
              <a:t>prospek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i="1" dirty="0"/>
              <a:t>sales funnel</a:t>
            </a:r>
            <a:r>
              <a:rPr lang="en-US" sz="1600" dirty="0"/>
              <a:t>. </a:t>
            </a:r>
            <a:r>
              <a:rPr lang="en-US" sz="1600" dirty="0" err="1"/>
              <a:t>Keberhasilan</a:t>
            </a:r>
            <a:r>
              <a:rPr lang="en-US" sz="1600" dirty="0"/>
              <a:t> lead capture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krusial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pendapatan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menumbuhkan</a:t>
            </a:r>
            <a:r>
              <a:rPr lang="en-US" sz="1600" dirty="0"/>
              <a:t> basis </a:t>
            </a:r>
            <a:r>
              <a:rPr lang="en-US" sz="1600" dirty="0" err="1"/>
              <a:t>pelanggan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00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1797126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Capture</a:t>
            </a:r>
          </a:p>
          <a:p>
            <a:r>
              <a:rPr lang="en-US" sz="1600" b="1" dirty="0" err="1"/>
              <a:t>Apakah</a:t>
            </a:r>
            <a:r>
              <a:rPr lang="en-US" sz="1600" b="1" dirty="0"/>
              <a:t> Lead Form </a:t>
            </a:r>
            <a:r>
              <a:rPr lang="en-US" sz="1600" b="1" dirty="0" err="1"/>
              <a:t>Efektif</a:t>
            </a:r>
            <a:r>
              <a:rPr lang="en-US" sz="1600" b="1" dirty="0"/>
              <a:t>?</a:t>
            </a:r>
            <a:endParaRPr lang="en-US" sz="1600" dirty="0"/>
          </a:p>
          <a:p>
            <a:r>
              <a:rPr lang="en-US" sz="1600" dirty="0"/>
              <a:t>Lead form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yang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mengumpulkan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. </a:t>
            </a:r>
            <a:r>
              <a:rPr lang="en-US" sz="1600" dirty="0" err="1"/>
              <a:t>Biasanya</a:t>
            </a:r>
            <a:r>
              <a:rPr lang="en-US" sz="1600" dirty="0"/>
              <a:t>,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bersedia</a:t>
            </a:r>
            <a:r>
              <a:rPr lang="en-US" sz="1600" dirty="0"/>
              <a:t> </a:t>
            </a:r>
            <a:r>
              <a:rPr lang="en-US" sz="1600" dirty="0" err="1"/>
              <a:t>mengisi</a:t>
            </a:r>
            <a:r>
              <a:rPr lang="en-US" sz="1600" dirty="0"/>
              <a:t> </a:t>
            </a:r>
            <a:r>
              <a:rPr lang="en-US" sz="1600" dirty="0" err="1"/>
              <a:t>formulir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imbalan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aset</a:t>
            </a:r>
            <a:r>
              <a:rPr lang="en-US" sz="1600" dirty="0"/>
              <a:t> </a:t>
            </a:r>
            <a:r>
              <a:rPr lang="en-US" sz="1600" dirty="0" err="1"/>
              <a:t>berbayar</a:t>
            </a:r>
            <a:r>
              <a:rPr lang="en-US" sz="1600" dirty="0"/>
              <a:t> (</a:t>
            </a:r>
            <a:r>
              <a:rPr lang="en-US" sz="1600" i="1" dirty="0"/>
              <a:t>gated asset</a:t>
            </a:r>
            <a:r>
              <a:rPr lang="en-US" sz="1600" dirty="0"/>
              <a:t>), </a:t>
            </a:r>
            <a:r>
              <a:rPr lang="en-US" sz="1600" dirty="0" err="1"/>
              <a:t>uji</a:t>
            </a:r>
            <a:r>
              <a:rPr lang="en-US" sz="1600" dirty="0"/>
              <a:t> </a:t>
            </a:r>
            <a:r>
              <a:rPr lang="en-US" sz="1600" dirty="0" err="1"/>
              <a:t>coba</a:t>
            </a:r>
            <a:r>
              <a:rPr lang="en-US" sz="1600" dirty="0"/>
              <a:t> gratis (</a:t>
            </a:r>
            <a:r>
              <a:rPr lang="en-US" sz="1600" i="1" dirty="0"/>
              <a:t>free trial</a:t>
            </a:r>
            <a:r>
              <a:rPr lang="en-US" sz="1600" dirty="0"/>
              <a:t>), </a:t>
            </a:r>
            <a:r>
              <a:rPr lang="en-US" sz="1600" dirty="0" err="1"/>
              <a:t>atau</a:t>
            </a:r>
            <a:r>
              <a:rPr lang="en-US" sz="1600" dirty="0"/>
              <a:t> demo. Lead form juga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sesederhana</a:t>
            </a:r>
            <a:r>
              <a:rPr lang="en-US" sz="1600" dirty="0"/>
              <a:t> </a:t>
            </a:r>
            <a:r>
              <a:rPr lang="en-US" sz="1600" dirty="0" err="1"/>
              <a:t>formulir</a:t>
            </a:r>
            <a:r>
              <a:rPr lang="en-US" sz="1600" dirty="0"/>
              <a:t> </a:t>
            </a:r>
            <a:r>
              <a:rPr lang="en-US" sz="1600" dirty="0" err="1"/>
              <a:t>kontak</a:t>
            </a:r>
            <a:r>
              <a:rPr lang="en-US" sz="1600" dirty="0"/>
              <a:t>. </a:t>
            </a:r>
            <a:r>
              <a:rPr lang="en-US" sz="1600" dirty="0" err="1"/>
              <a:t>Formulir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disematkan</a:t>
            </a:r>
            <a:r>
              <a:rPr lang="en-US" sz="1600" dirty="0"/>
              <a:t> di website, landing page, email,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 di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kanal</a:t>
            </a:r>
            <a:r>
              <a:rPr lang="en-US" sz="1600" dirty="0"/>
              <a:t> media </a:t>
            </a:r>
            <a:r>
              <a:rPr lang="en-US" sz="1600" dirty="0" err="1"/>
              <a:t>sosial</a:t>
            </a:r>
            <a:r>
              <a:rPr lang="en-US" sz="16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42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070"/>
            <a:ext cx="7943850" cy="3336009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</a:t>
            </a:r>
            <a:r>
              <a:rPr lang="en-US" sz="1600" b="1" dirty="0" smtClean="0">
                <a:cs typeface="Calibri"/>
              </a:rPr>
              <a:t>Capture</a:t>
            </a:r>
            <a:endParaRPr lang="en-US" sz="1600" b="1" dirty="0">
              <a:cs typeface="Calibri"/>
            </a:endParaRPr>
          </a:p>
          <a:p>
            <a:r>
              <a:rPr lang="en-US" sz="1400" b="1" dirty="0"/>
              <a:t>7 Tips </a:t>
            </a:r>
            <a:r>
              <a:rPr lang="en-US" sz="1400" b="1" dirty="0" err="1"/>
              <a:t>untuk</a:t>
            </a:r>
            <a:r>
              <a:rPr lang="en-US" sz="1400" b="1" dirty="0"/>
              <a:t> </a:t>
            </a:r>
            <a:r>
              <a:rPr lang="en-US" sz="1400" b="1" dirty="0" err="1"/>
              <a:t>Menangkap</a:t>
            </a:r>
            <a:r>
              <a:rPr lang="en-US" sz="1400" b="1" dirty="0"/>
              <a:t> Lead </a:t>
            </a:r>
            <a:r>
              <a:rPr lang="en-US" sz="1400" b="1" dirty="0" err="1"/>
              <a:t>secara</a:t>
            </a:r>
            <a:r>
              <a:rPr lang="en-US" sz="1400" b="1" dirty="0"/>
              <a:t> </a:t>
            </a:r>
            <a:r>
              <a:rPr lang="en-US" sz="1400" b="1" dirty="0" err="1"/>
              <a:t>Efektif</a:t>
            </a:r>
            <a:r>
              <a:rPr lang="en-US" sz="1400" b="1" dirty="0"/>
              <a:t>:</a:t>
            </a:r>
            <a:endParaRPr lang="en-US" sz="1400" dirty="0"/>
          </a:p>
          <a:p>
            <a:r>
              <a:rPr lang="en-US" sz="1400" b="1" dirty="0"/>
              <a:t>1. </a:t>
            </a:r>
            <a:r>
              <a:rPr lang="en-US" sz="1400" b="1" dirty="0" err="1"/>
              <a:t>Buat</a:t>
            </a:r>
            <a:r>
              <a:rPr lang="en-US" sz="1400" b="1" dirty="0"/>
              <a:t> lead magnet yang </a:t>
            </a:r>
            <a:r>
              <a:rPr lang="en-US" sz="1400" b="1" dirty="0" err="1"/>
              <a:t>menarik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lead magnet yang </a:t>
            </a:r>
            <a:r>
              <a:rPr lang="en-US" sz="1400" dirty="0" err="1"/>
              <a:t>menarik</a:t>
            </a:r>
            <a:r>
              <a:rPr lang="en-US" sz="1400" dirty="0"/>
              <a:t>, </a:t>
            </a:r>
            <a:r>
              <a:rPr lang="en-US" sz="1400" dirty="0" err="1"/>
              <a:t>pastikan</a:t>
            </a:r>
            <a:r>
              <a:rPr lang="en-US" sz="1400" dirty="0"/>
              <a:t> lead magnet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menyelesaikan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spesifik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 </a:t>
            </a:r>
            <a:r>
              <a:rPr lang="en-US" sz="1400" i="1" dirty="0"/>
              <a:t>pain point</a:t>
            </a:r>
            <a:r>
              <a:rPr lang="en-US" sz="1400" dirty="0"/>
              <a:t>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target </a:t>
            </a:r>
            <a:r>
              <a:rPr lang="en-US" sz="1400" dirty="0" err="1"/>
              <a:t>audiens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. </a:t>
            </a:r>
            <a:r>
              <a:rPr lang="en-US" sz="1400" dirty="0" err="1"/>
              <a:t>Sampaikan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lead magnet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jelas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CTA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agar </a:t>
            </a:r>
            <a:r>
              <a:rPr lang="en-US" sz="1400" dirty="0" err="1"/>
              <a:t>pengunjung</a:t>
            </a:r>
            <a:r>
              <a:rPr lang="en-US" sz="1400" dirty="0"/>
              <a:t> </a:t>
            </a:r>
            <a:r>
              <a:rPr lang="en-US" sz="1400" dirty="0" err="1"/>
              <a:t>terdorong</a:t>
            </a:r>
            <a:r>
              <a:rPr lang="en-US" sz="1400" dirty="0"/>
              <a:t> </a:t>
            </a:r>
            <a:r>
              <a:rPr lang="en-US" sz="1400" dirty="0" err="1"/>
              <a:t>menukar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kontak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.</a:t>
            </a:r>
          </a:p>
          <a:p>
            <a:r>
              <a:rPr lang="en-US" sz="1400" b="1" dirty="0"/>
              <a:t>2. </a:t>
            </a:r>
            <a:r>
              <a:rPr lang="en-US" sz="1400" b="1" dirty="0" err="1"/>
              <a:t>Optimalkan</a:t>
            </a:r>
            <a:r>
              <a:rPr lang="en-US" sz="1400" b="1" dirty="0"/>
              <a:t> landing page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Landing page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dioptimalkan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lead capture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. </a:t>
            </a:r>
            <a:r>
              <a:rPr lang="en-US" sz="1400" dirty="0" err="1"/>
              <a:t>Pertama</a:t>
            </a:r>
            <a:r>
              <a:rPr lang="en-US" sz="1400" dirty="0"/>
              <a:t>, </a:t>
            </a:r>
            <a:r>
              <a:rPr lang="en-US" sz="1400" dirty="0" err="1"/>
              <a:t>pastikan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i="1" dirty="0"/>
              <a:t>value proposition</a:t>
            </a:r>
            <a:r>
              <a:rPr lang="en-US" sz="1400" dirty="0"/>
              <a:t> yang </a:t>
            </a:r>
            <a:r>
              <a:rPr lang="en-US" sz="1400" dirty="0" err="1"/>
              <a:t>jelas</a:t>
            </a:r>
            <a:r>
              <a:rPr lang="en-US" sz="1400" dirty="0"/>
              <a:t>,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menjelaskan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gamblang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yang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tawarkan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pengunjung</a:t>
            </a:r>
            <a:r>
              <a:rPr lang="en-US" sz="1400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tertarik</a:t>
            </a:r>
            <a:r>
              <a:rPr lang="en-US" sz="1400" dirty="0"/>
              <a:t>.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lain di website, </a:t>
            </a:r>
            <a:r>
              <a:rPr lang="en-US" sz="1400" i="1" dirty="0"/>
              <a:t>value proposition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</a:t>
            </a:r>
            <a:r>
              <a:rPr lang="en-US" sz="1400" dirty="0" err="1"/>
              <a:t>unik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masalah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target </a:t>
            </a:r>
            <a:r>
              <a:rPr lang="en-US" sz="1400" dirty="0" err="1"/>
              <a:t>audiens</a:t>
            </a:r>
            <a:r>
              <a:rPr lang="en-US" sz="1400" dirty="0"/>
              <a:t>.</a:t>
            </a:r>
          </a:p>
          <a:p>
            <a:r>
              <a:rPr lang="en-US" sz="1400" b="1" dirty="0"/>
              <a:t>3. </a:t>
            </a:r>
            <a:r>
              <a:rPr lang="en-US" sz="1400" b="1" dirty="0" err="1"/>
              <a:t>Minimalkan</a:t>
            </a:r>
            <a:r>
              <a:rPr lang="en-US" sz="1400" b="1" dirty="0"/>
              <a:t> </a:t>
            </a:r>
            <a:r>
              <a:rPr lang="en-US" sz="1400" b="1" dirty="0" err="1"/>
              <a:t>jumlah</a:t>
            </a:r>
            <a:r>
              <a:rPr lang="en-US" sz="1400" b="1" dirty="0"/>
              <a:t> </a:t>
            </a:r>
            <a:r>
              <a:rPr lang="en-US" sz="1400" b="1" dirty="0" err="1"/>
              <a:t>kolom</a:t>
            </a:r>
            <a:r>
              <a:rPr lang="en-US" sz="1400" b="1" dirty="0"/>
              <a:t> </a:t>
            </a:r>
            <a:r>
              <a:rPr lang="en-US" sz="1400" b="1" dirty="0" err="1"/>
              <a:t>formulir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formulir</a:t>
            </a:r>
            <a:r>
              <a:rPr lang="en-US" sz="1400" dirty="0"/>
              <a:t> </a:t>
            </a:r>
            <a:r>
              <a:rPr lang="en-US" sz="1400" dirty="0" err="1"/>
              <a:t>meminta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data, </a:t>
            </a:r>
            <a:r>
              <a:rPr lang="en-US" sz="1400" dirty="0" err="1"/>
              <a:t>pengunjung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meninggalkannya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selesai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meminimalkan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kolom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menangkap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lead </a:t>
            </a:r>
            <a:r>
              <a:rPr lang="en-US" sz="1400" dirty="0" err="1"/>
              <a:t>sekaligus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pengalaman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keseluruhan</a:t>
            </a:r>
            <a:r>
              <a:rPr lang="en-US" sz="1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537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2689678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</a:t>
            </a:r>
            <a:r>
              <a:rPr lang="en-US" sz="1600" b="1" dirty="0" smtClean="0">
                <a:cs typeface="Calibri"/>
              </a:rPr>
              <a:t>Capture</a:t>
            </a:r>
            <a:endParaRPr lang="en-US" sz="1600" dirty="0"/>
          </a:p>
          <a:p>
            <a:r>
              <a:rPr lang="en-US" sz="1400" b="1" dirty="0"/>
              <a:t>4. </a:t>
            </a:r>
            <a:r>
              <a:rPr lang="en-US" sz="1400" b="1" dirty="0" err="1"/>
              <a:t>Gunakan</a:t>
            </a:r>
            <a:r>
              <a:rPr lang="en-US" sz="1400" b="1" dirty="0"/>
              <a:t> CTA yang </a:t>
            </a:r>
            <a:r>
              <a:rPr lang="en-US" sz="1400" b="1" dirty="0" err="1"/>
              <a:t>menarik</a:t>
            </a:r>
            <a:r>
              <a:rPr lang="en-US" sz="1400" b="1" dirty="0"/>
              <a:t> </a:t>
            </a:r>
            <a:r>
              <a:rPr lang="en-US" sz="1400" b="1" dirty="0" err="1"/>
              <a:t>perhatian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Buat</a:t>
            </a:r>
            <a:r>
              <a:rPr lang="en-US" sz="1400" dirty="0"/>
              <a:t> CTA (</a:t>
            </a:r>
            <a:r>
              <a:rPr lang="en-US" sz="1400" i="1" dirty="0"/>
              <a:t>Call to Action</a:t>
            </a:r>
            <a:r>
              <a:rPr lang="en-US" sz="1400" dirty="0"/>
              <a:t>) yang </a:t>
            </a:r>
            <a:r>
              <a:rPr lang="en-US" sz="1400" dirty="0" err="1"/>
              <a:t>mampu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agar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menangkap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lead. </a:t>
            </a:r>
            <a:r>
              <a:rPr lang="en-US" sz="1400" dirty="0" err="1"/>
              <a:t>Gunakan</a:t>
            </a:r>
            <a:r>
              <a:rPr lang="en-US" sz="1400" dirty="0"/>
              <a:t> kata </a:t>
            </a:r>
            <a:r>
              <a:rPr lang="en-US" sz="1400" dirty="0" err="1"/>
              <a:t>kerja</a:t>
            </a:r>
            <a:r>
              <a:rPr lang="en-US" sz="1400" dirty="0"/>
              <a:t> yang </a:t>
            </a: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i="1" dirty="0"/>
              <a:t>“Download </a:t>
            </a:r>
            <a:r>
              <a:rPr lang="en-US" sz="1400" i="1" dirty="0" err="1"/>
              <a:t>Sekarang</a:t>
            </a:r>
            <a:r>
              <a:rPr lang="en-US" sz="1400" i="1" dirty="0"/>
              <a:t>”</a:t>
            </a:r>
            <a:r>
              <a:rPr lang="en-US" sz="1400" dirty="0"/>
              <a:t>, </a:t>
            </a:r>
            <a:r>
              <a:rPr lang="en-US" sz="1400" i="1" dirty="0"/>
              <a:t>“</a:t>
            </a:r>
            <a:r>
              <a:rPr lang="en-US" sz="1400" i="1" dirty="0" err="1"/>
              <a:t>Daftar</a:t>
            </a:r>
            <a:r>
              <a:rPr lang="en-US" sz="1400" i="1" dirty="0"/>
              <a:t> Hari </a:t>
            </a:r>
            <a:r>
              <a:rPr lang="en-US" sz="1400" i="1" dirty="0" err="1"/>
              <a:t>Ini</a:t>
            </a:r>
            <a:r>
              <a:rPr lang="en-US" sz="1400" i="1" dirty="0"/>
              <a:t>”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“</a:t>
            </a:r>
            <a:r>
              <a:rPr lang="en-US" sz="1400" i="1" dirty="0" err="1"/>
              <a:t>Mulai</a:t>
            </a:r>
            <a:r>
              <a:rPr lang="en-US" sz="1400" i="1" dirty="0"/>
              <a:t> </a:t>
            </a:r>
            <a:r>
              <a:rPr lang="en-US" sz="1400" i="1" dirty="0" err="1"/>
              <a:t>Sekarang</a:t>
            </a:r>
            <a:r>
              <a:rPr lang="en-US" sz="1400" i="1" dirty="0"/>
              <a:t>”</a:t>
            </a:r>
            <a:r>
              <a:rPr lang="en-US" sz="1400" dirty="0"/>
              <a:t>. </a:t>
            </a:r>
            <a:r>
              <a:rPr lang="en-US" sz="1400" dirty="0" err="1"/>
              <a:t>Selain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gunakan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 yang </a:t>
            </a:r>
            <a:r>
              <a:rPr lang="en-US" sz="1400" dirty="0" err="1"/>
              <a:t>menimbulkan</a:t>
            </a:r>
            <a:r>
              <a:rPr lang="en-US" sz="1400" dirty="0"/>
              <a:t> </a:t>
            </a:r>
            <a:r>
              <a:rPr lang="en-US" sz="1400" dirty="0" err="1"/>
              <a:t>kesan</a:t>
            </a:r>
            <a:r>
              <a:rPr lang="en-US" sz="1400" dirty="0"/>
              <a:t> </a:t>
            </a:r>
            <a:r>
              <a:rPr lang="en-US" sz="1400" dirty="0" err="1"/>
              <a:t>urgensi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eksklusivitas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i="1" dirty="0"/>
              <a:t>“</a:t>
            </a:r>
            <a:r>
              <a:rPr lang="en-US" sz="1400" i="1" dirty="0" err="1"/>
              <a:t>Dapatkan</a:t>
            </a:r>
            <a:r>
              <a:rPr lang="en-US" sz="1400" i="1" dirty="0"/>
              <a:t> </a:t>
            </a:r>
            <a:r>
              <a:rPr lang="en-US" sz="1400" i="1" dirty="0" err="1"/>
              <a:t>Penawaran</a:t>
            </a:r>
            <a:r>
              <a:rPr lang="en-US" sz="1400" i="1" dirty="0"/>
              <a:t> </a:t>
            </a:r>
            <a:r>
              <a:rPr lang="en-US" sz="1400" i="1" dirty="0" err="1"/>
              <a:t>Terbatas</a:t>
            </a:r>
            <a:r>
              <a:rPr lang="en-US" sz="1400" i="1" dirty="0"/>
              <a:t> </a:t>
            </a:r>
            <a:r>
              <a:rPr lang="en-US" sz="1400" i="1" dirty="0" err="1"/>
              <a:t>Ini</a:t>
            </a:r>
            <a:r>
              <a:rPr lang="en-US" sz="1400" i="1" dirty="0"/>
              <a:t>”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i="1" dirty="0"/>
              <a:t>“</a:t>
            </a:r>
            <a:r>
              <a:rPr lang="en-US" sz="1400" i="1" dirty="0" err="1"/>
              <a:t>Daftar</a:t>
            </a:r>
            <a:r>
              <a:rPr lang="en-US" sz="1400" i="1" dirty="0"/>
              <a:t> </a:t>
            </a:r>
            <a:r>
              <a:rPr lang="en-US" sz="1400" i="1" dirty="0" err="1"/>
              <a:t>untuk</a:t>
            </a:r>
            <a:r>
              <a:rPr lang="en-US" sz="1400" i="1" dirty="0"/>
              <a:t> </a:t>
            </a:r>
            <a:r>
              <a:rPr lang="en-US" sz="1400" i="1" dirty="0" err="1"/>
              <a:t>Mengamankan</a:t>
            </a:r>
            <a:r>
              <a:rPr lang="en-US" sz="1400" i="1" dirty="0"/>
              <a:t> Slot </a:t>
            </a:r>
            <a:r>
              <a:rPr lang="en-US" sz="1400" i="1" dirty="0" err="1"/>
              <a:t>Anda</a:t>
            </a:r>
            <a:r>
              <a:rPr lang="en-US" sz="1400" i="1" dirty="0"/>
              <a:t>”</a:t>
            </a:r>
            <a:r>
              <a:rPr lang="en-US" sz="1400" dirty="0"/>
              <a:t>.</a:t>
            </a:r>
          </a:p>
          <a:p>
            <a:r>
              <a:rPr lang="en-US" sz="1400" b="1" dirty="0"/>
              <a:t>5. </a:t>
            </a:r>
            <a:r>
              <a:rPr lang="en-US" sz="1400" b="1" dirty="0" err="1"/>
              <a:t>Manfaatkan</a:t>
            </a:r>
            <a:r>
              <a:rPr lang="en-US" sz="1400" b="1" dirty="0"/>
              <a:t> popup exit-intent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Popup </a:t>
            </a:r>
            <a:r>
              <a:rPr lang="en-US" sz="1400" i="1" dirty="0"/>
              <a:t>exit-intent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yang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menangkap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lead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pengunjung</a:t>
            </a:r>
            <a:r>
              <a:rPr lang="en-US" sz="1400" dirty="0"/>
              <a:t> yang </a:t>
            </a:r>
            <a:r>
              <a:rPr lang="en-US" sz="1400" dirty="0" err="1"/>
              <a:t>hendak</a:t>
            </a:r>
            <a:r>
              <a:rPr lang="en-US" sz="1400" dirty="0"/>
              <a:t> </a:t>
            </a:r>
            <a:r>
              <a:rPr lang="en-US" sz="1400" dirty="0" err="1"/>
              <a:t>meninggalkan</a:t>
            </a:r>
            <a:r>
              <a:rPr lang="en-US" sz="1400" dirty="0"/>
              <a:t> website </a:t>
            </a:r>
            <a:r>
              <a:rPr lang="en-US" sz="1400" dirty="0" err="1"/>
              <a:t>Anda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Agar </a:t>
            </a:r>
            <a:r>
              <a:rPr lang="en-US" sz="1400" dirty="0" err="1"/>
              <a:t>efektif</a:t>
            </a:r>
            <a:r>
              <a:rPr lang="en-US" sz="1400" dirty="0"/>
              <a:t>, </a:t>
            </a:r>
            <a:r>
              <a:rPr lang="en-US" sz="1400" dirty="0" err="1"/>
              <a:t>berikan</a:t>
            </a:r>
            <a:r>
              <a:rPr lang="en-US" sz="1400" dirty="0"/>
              <a:t> </a:t>
            </a:r>
            <a:r>
              <a:rPr lang="en-US" sz="1400" dirty="0" err="1"/>
              <a:t>alasan</a:t>
            </a:r>
            <a:r>
              <a:rPr lang="en-US" sz="1400" dirty="0"/>
              <a:t> yang </a:t>
            </a:r>
            <a:r>
              <a:rPr lang="en-US" sz="1400" dirty="0" err="1"/>
              <a:t>kuat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pengunjung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membagikan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kontak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diskon</a:t>
            </a:r>
            <a:r>
              <a:rPr lang="en-US" sz="1400" dirty="0"/>
              <a:t>, </a:t>
            </a:r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daya</a:t>
            </a:r>
            <a:r>
              <a:rPr lang="en-US" sz="1400" dirty="0"/>
              <a:t> gratis, </a:t>
            </a:r>
            <a:r>
              <a:rPr lang="en-US" sz="1400" dirty="0" err="1"/>
              <a:t>penawaran</a:t>
            </a:r>
            <a:r>
              <a:rPr lang="en-US" sz="1400" dirty="0"/>
              <a:t> </a:t>
            </a:r>
            <a:r>
              <a:rPr lang="en-US" sz="1400" dirty="0" err="1"/>
              <a:t>terbatas</a:t>
            </a:r>
            <a:r>
              <a:rPr lang="en-US" sz="1400" dirty="0"/>
              <a:t>,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</a:t>
            </a:r>
            <a:r>
              <a:rPr lang="en-US" sz="1400" dirty="0" err="1"/>
              <a:t>eksklusif</a:t>
            </a:r>
            <a:r>
              <a:rPr lang="en-US" sz="1400" dirty="0"/>
              <a:t>.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penawaran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disampaikan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bahasa</a:t>
            </a:r>
            <a:r>
              <a:rPr lang="en-US" sz="1400" dirty="0"/>
              <a:t> yang </a:t>
            </a:r>
            <a:r>
              <a:rPr lang="en-US" sz="1400" dirty="0" err="1"/>
              <a:t>singkat</a:t>
            </a:r>
            <a:r>
              <a:rPr lang="en-US" sz="1400" dirty="0"/>
              <a:t>, </a:t>
            </a:r>
            <a:r>
              <a:rPr lang="en-US" sz="1400" dirty="0" err="1"/>
              <a:t>jelas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persuasif</a:t>
            </a:r>
            <a:r>
              <a:rPr lang="en-US" sz="1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93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28089"/>
            <a:ext cx="7943850" cy="2258791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2. Lead </a:t>
            </a:r>
            <a:r>
              <a:rPr lang="en-US" sz="1600" b="1" dirty="0" smtClean="0">
                <a:cs typeface="Calibri"/>
              </a:rPr>
              <a:t>Capture</a:t>
            </a:r>
            <a:endParaRPr lang="en-US" sz="1600" dirty="0"/>
          </a:p>
          <a:p>
            <a:r>
              <a:rPr lang="en-US" sz="1400" b="1" dirty="0"/>
              <a:t>6. </a:t>
            </a:r>
            <a:r>
              <a:rPr lang="en-US" sz="1400" b="1" dirty="0" err="1"/>
              <a:t>Tampilkan</a:t>
            </a:r>
            <a:r>
              <a:rPr lang="en-US" sz="1400" b="1" dirty="0"/>
              <a:t> social proof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Menampilkan</a:t>
            </a:r>
            <a:r>
              <a:rPr lang="en-US" sz="1400" dirty="0"/>
              <a:t> </a:t>
            </a:r>
            <a:r>
              <a:rPr lang="en-US" sz="1400" dirty="0" err="1"/>
              <a:t>testimoni</a:t>
            </a:r>
            <a:r>
              <a:rPr lang="en-US" sz="1400" dirty="0"/>
              <a:t>,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i="1" dirty="0"/>
              <a:t>social proof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kredibilitas</a:t>
            </a:r>
            <a:r>
              <a:rPr lang="en-US" sz="1400" dirty="0"/>
              <a:t>, yang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mengonversi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lead. </a:t>
            </a:r>
            <a:r>
              <a:rPr lang="en-US" sz="1400" dirty="0" err="1"/>
              <a:t>Membagikan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</a:t>
            </a:r>
            <a:r>
              <a:rPr lang="en-US" sz="1400" dirty="0" err="1"/>
              <a:t>buatan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(</a:t>
            </a:r>
            <a:r>
              <a:rPr lang="en-US" sz="1400" i="1" dirty="0"/>
              <a:t>user-generated content</a:t>
            </a:r>
            <a:r>
              <a:rPr lang="en-US" sz="1400" dirty="0"/>
              <a:t>)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ulasan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juga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persuasif</a:t>
            </a:r>
            <a:r>
              <a:rPr lang="en-US" sz="1400" dirty="0"/>
              <a:t>.</a:t>
            </a:r>
          </a:p>
          <a:p>
            <a:r>
              <a:rPr lang="en-US" sz="1400" b="1" dirty="0"/>
              <a:t>7. </a:t>
            </a:r>
            <a:r>
              <a:rPr lang="en-US" sz="1400" b="1" dirty="0" err="1"/>
              <a:t>Pastikan</a:t>
            </a:r>
            <a:r>
              <a:rPr lang="en-US" sz="1400" b="1" dirty="0"/>
              <a:t> </a:t>
            </a:r>
            <a:r>
              <a:rPr lang="en-US" sz="1400" b="1" dirty="0" err="1"/>
              <a:t>responsif</a:t>
            </a:r>
            <a:r>
              <a:rPr lang="en-US" sz="1400" b="1" dirty="0"/>
              <a:t> di </a:t>
            </a:r>
            <a:r>
              <a:rPr lang="en-US" sz="1400" b="1" dirty="0" err="1"/>
              <a:t>perangkat</a:t>
            </a:r>
            <a:r>
              <a:rPr lang="en-US" sz="1400" b="1" dirty="0"/>
              <a:t> mobile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Pastikan</a:t>
            </a:r>
            <a:r>
              <a:rPr lang="en-US" sz="1400" dirty="0"/>
              <a:t> landing page, email,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lead generation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dioptimalkan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semua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, </a:t>
            </a:r>
            <a:r>
              <a:rPr lang="en-US" sz="1400" dirty="0" err="1"/>
              <a:t>apa</a:t>
            </a:r>
            <a:r>
              <a:rPr lang="en-US" sz="1400" dirty="0"/>
              <a:t> pun </a:t>
            </a:r>
            <a:r>
              <a:rPr lang="en-US" sz="1400" dirty="0" err="1"/>
              <a:t>perangkat</a:t>
            </a:r>
            <a:r>
              <a:rPr lang="en-US" sz="1400" dirty="0"/>
              <a:t> yang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gunakan</a:t>
            </a:r>
            <a:r>
              <a:rPr lang="en-US" sz="1400" dirty="0"/>
              <a:t>.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landing page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responsif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tampil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baik</a:t>
            </a:r>
            <a:r>
              <a:rPr lang="en-US" sz="1400" dirty="0"/>
              <a:t> di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agar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kehilangan</a:t>
            </a:r>
            <a:r>
              <a:rPr lang="en-US" sz="1400" dirty="0"/>
              <a:t>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dirty="0" err="1"/>
              <a:t>konversi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mobile.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menguji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di </a:t>
            </a:r>
            <a:r>
              <a:rPr lang="en-US" sz="1400" dirty="0" err="1"/>
              <a:t>perangkat</a:t>
            </a:r>
            <a:r>
              <a:rPr lang="en-US" sz="1400" dirty="0"/>
              <a:t> mobile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perangkat</a:t>
            </a:r>
            <a:r>
              <a:rPr lang="en-US" sz="1400" dirty="0"/>
              <a:t> lain, </a:t>
            </a:r>
            <a:r>
              <a:rPr lang="en-US" sz="1400" dirty="0" err="1"/>
              <a:t>pastikan</a:t>
            </a:r>
            <a:r>
              <a:rPr lang="en-US" sz="1400" dirty="0"/>
              <a:t> </a:t>
            </a:r>
            <a:r>
              <a:rPr lang="en-US" sz="1400" dirty="0" err="1"/>
              <a:t>tampilannya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muatnya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97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1797126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600" b="1" dirty="0" err="1"/>
              <a:t>Apa</a:t>
            </a:r>
            <a:r>
              <a:rPr lang="en-US" sz="1600" b="1" dirty="0"/>
              <a:t> </a:t>
            </a:r>
            <a:r>
              <a:rPr lang="en-US" sz="1600" b="1" dirty="0" err="1"/>
              <a:t>Itu</a:t>
            </a:r>
            <a:r>
              <a:rPr lang="en-US" sz="1600" b="1" dirty="0"/>
              <a:t> Lead Nurturing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Mengapa</a:t>
            </a:r>
            <a:r>
              <a:rPr lang="en-US" sz="1600" b="1" dirty="0"/>
              <a:t> </a:t>
            </a:r>
            <a:r>
              <a:rPr lang="en-US" sz="1600" b="1" dirty="0" err="1"/>
              <a:t>Penting</a:t>
            </a:r>
            <a:r>
              <a:rPr lang="en-US" sz="1600" b="1" dirty="0"/>
              <a:t>?</a:t>
            </a:r>
            <a:endParaRPr lang="en-US" sz="1600" dirty="0"/>
          </a:p>
          <a:p>
            <a:r>
              <a:rPr lang="en-US" sz="1600" dirty="0"/>
              <a:t>Lead nurturing </a:t>
            </a:r>
            <a:r>
              <a:rPr lang="en-US" sz="1600" dirty="0" err="1"/>
              <a:t>adalah</a:t>
            </a:r>
            <a:r>
              <a:rPr lang="en-US" sz="1600" dirty="0"/>
              <a:t> proses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hubungan</a:t>
            </a:r>
            <a:r>
              <a:rPr lang="en-US" sz="1600" dirty="0"/>
              <a:t> yang </a:t>
            </a:r>
            <a:r>
              <a:rPr lang="en-US" sz="1600" dirty="0" err="1"/>
              <a:t>bermakna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konten</a:t>
            </a:r>
            <a:r>
              <a:rPr lang="en-US" sz="1600" dirty="0"/>
              <a:t> yang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relevan</a:t>
            </a:r>
            <a:r>
              <a:rPr lang="en-US" sz="1600" dirty="0"/>
              <a:t> di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perjalanan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(</a:t>
            </a:r>
            <a:r>
              <a:rPr lang="en-US" sz="1600" i="1" dirty="0"/>
              <a:t>buyer’s journey</a:t>
            </a:r>
            <a:r>
              <a:rPr lang="en-US" sz="1600" dirty="0"/>
              <a:t>).</a:t>
            </a:r>
          </a:p>
          <a:p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dasarnya</a:t>
            </a:r>
            <a:r>
              <a:rPr lang="en-US" sz="1600" dirty="0"/>
              <a:t>, </a:t>
            </a:r>
            <a:r>
              <a:rPr lang="en-US" sz="1600" dirty="0" err="1"/>
              <a:t>tujuan</a:t>
            </a:r>
            <a:r>
              <a:rPr lang="en-US" sz="1600" dirty="0"/>
              <a:t> lead nurturing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membimbing</a:t>
            </a:r>
            <a:r>
              <a:rPr lang="en-US" sz="1600" dirty="0"/>
              <a:t> </a:t>
            </a:r>
            <a:r>
              <a:rPr lang="en-US" sz="1600" dirty="0" err="1"/>
              <a:t>prospek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i="1" dirty="0"/>
              <a:t>sales funnel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membawa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dekat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pengambilan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pembelian.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71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51425"/>
            <a:ext cx="7943850" cy="3551453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b="1" dirty="0"/>
              <a:t>lead nurturing</a:t>
            </a:r>
            <a:r>
              <a:rPr lang="en-US" sz="1400" dirty="0"/>
              <a:t>:</a:t>
            </a:r>
          </a:p>
          <a:p>
            <a:r>
              <a:rPr lang="en-US" sz="1400" b="1" dirty="0"/>
              <a:t>1. </a:t>
            </a:r>
            <a:r>
              <a:rPr lang="en-US" sz="1400" b="1" dirty="0" err="1"/>
              <a:t>Membangun</a:t>
            </a:r>
            <a:r>
              <a:rPr lang="en-US" sz="1400" b="1" dirty="0"/>
              <a:t> </a:t>
            </a:r>
            <a:r>
              <a:rPr lang="en-US" sz="1400" b="1" dirty="0" err="1"/>
              <a:t>hubungan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Lead nurturing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sekadar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. Proses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kredibilitas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konsisten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bernilai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sebenarnya</a:t>
            </a:r>
            <a:r>
              <a:rPr lang="en-US" sz="1400" dirty="0"/>
              <a:t>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para lead,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memilih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ketika</a:t>
            </a:r>
            <a:r>
              <a:rPr lang="en-US" sz="1400" dirty="0"/>
              <a:t> </a:t>
            </a:r>
            <a:r>
              <a:rPr lang="en-US" sz="1400" dirty="0" err="1"/>
              <a:t>akhirnya</a:t>
            </a:r>
            <a:r>
              <a:rPr lang="en-US" sz="1400" dirty="0"/>
              <a:t> </a:t>
            </a:r>
            <a:r>
              <a:rPr lang="en-US" sz="1400" dirty="0" err="1"/>
              <a:t>siap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pembelian.</a:t>
            </a:r>
          </a:p>
          <a:p>
            <a:r>
              <a:rPr lang="en-US" sz="1400" b="1" dirty="0"/>
              <a:t>2. </a:t>
            </a:r>
            <a:r>
              <a:rPr lang="en-US" sz="1400" b="1" dirty="0" err="1"/>
              <a:t>Mengedukasi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memberi</a:t>
            </a:r>
            <a:r>
              <a:rPr lang="en-US" sz="1400" b="1" dirty="0"/>
              <a:t> </a:t>
            </a:r>
            <a:r>
              <a:rPr lang="en-US" sz="1400" b="1" dirty="0" err="1"/>
              <a:t>informasi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kali </a:t>
            </a:r>
            <a:r>
              <a:rPr lang="en-US" sz="1400" dirty="0" err="1"/>
              <a:t>membutuhkan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meneliti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sebelum</a:t>
            </a:r>
            <a:r>
              <a:rPr lang="en-US" sz="1400" dirty="0"/>
              <a:t> </a:t>
            </a:r>
            <a:r>
              <a:rPr lang="en-US" sz="1400" dirty="0" err="1"/>
              <a:t>mengambil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. Lead nurturing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mengedukasi</a:t>
            </a:r>
            <a:r>
              <a:rPr lang="en-US" sz="1400" dirty="0"/>
              <a:t> lead </a:t>
            </a:r>
            <a:r>
              <a:rPr lang="en-US" sz="1400" dirty="0" err="1"/>
              <a:t>mengenai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penawaran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, </a:t>
            </a:r>
            <a:r>
              <a:rPr lang="en-US" sz="1400" dirty="0" err="1"/>
              <a:t>menjawab</a:t>
            </a:r>
            <a:r>
              <a:rPr lang="en-US" sz="1400" dirty="0"/>
              <a:t> </a:t>
            </a:r>
            <a:r>
              <a:rPr lang="en-US" sz="1400" dirty="0" err="1"/>
              <a:t>kekhawatiran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keputusan</a:t>
            </a:r>
            <a:r>
              <a:rPr lang="en-US" sz="1400" dirty="0"/>
              <a:t>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terinformasi</a:t>
            </a:r>
            <a:r>
              <a:rPr lang="en-US" sz="1400" dirty="0"/>
              <a:t>.</a:t>
            </a:r>
          </a:p>
          <a:p>
            <a:r>
              <a:rPr lang="en-US" sz="1400" b="1" dirty="0"/>
              <a:t>3. </a:t>
            </a:r>
            <a:r>
              <a:rPr lang="en-US" sz="1400" b="1" dirty="0" err="1"/>
              <a:t>Memperpendek</a:t>
            </a:r>
            <a:r>
              <a:rPr lang="en-US" sz="1400" b="1" dirty="0"/>
              <a:t> </a:t>
            </a:r>
            <a:r>
              <a:rPr lang="en-US" sz="1400" b="1" dirty="0" err="1"/>
              <a:t>siklus</a:t>
            </a:r>
            <a:r>
              <a:rPr lang="en-US" sz="1400" b="1" dirty="0"/>
              <a:t> </a:t>
            </a:r>
            <a:r>
              <a:rPr lang="en-US" sz="1400" b="1" dirty="0" err="1"/>
              <a:t>penjualan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Lead nurturing yang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mempercepat</a:t>
            </a:r>
            <a:r>
              <a:rPr lang="en-US" sz="1400" dirty="0"/>
              <a:t> proses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berada</a:t>
            </a:r>
            <a:r>
              <a:rPr lang="en-US" sz="1400" dirty="0"/>
              <a:t> di </a:t>
            </a:r>
            <a:r>
              <a:rPr lang="en-US" sz="1400" dirty="0" err="1"/>
              <a:t>benak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. </a:t>
            </a:r>
            <a:r>
              <a:rPr lang="en-US" sz="1400" dirty="0" err="1"/>
              <a:t>Ketika</a:t>
            </a:r>
            <a:r>
              <a:rPr lang="en-US" sz="1400" dirty="0"/>
              <a:t> lead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,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cenderung</a:t>
            </a:r>
            <a:r>
              <a:rPr lang="en-US" sz="1400" dirty="0"/>
              <a:t> </a:t>
            </a:r>
            <a:r>
              <a:rPr lang="en-US" sz="1400" dirty="0" err="1"/>
              <a:t>bergerak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i="1" dirty="0"/>
              <a:t>sales funnel</a:t>
            </a:r>
            <a:r>
              <a:rPr lang="en-US" sz="14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31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2474235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</a:t>
            </a:r>
            <a:r>
              <a:rPr lang="en-US" sz="1600" b="1" dirty="0" smtClean="0">
                <a:cs typeface="Calibri"/>
              </a:rPr>
              <a:t>Nurture</a:t>
            </a:r>
          </a:p>
          <a:p>
            <a:r>
              <a:rPr lang="en-US" sz="1400" b="1" dirty="0"/>
              <a:t>4. </a:t>
            </a:r>
            <a:r>
              <a:rPr lang="en-US" sz="1400" b="1" dirty="0" err="1"/>
              <a:t>Meningkatkan</a:t>
            </a:r>
            <a:r>
              <a:rPr lang="en-US" sz="1400" b="1" dirty="0"/>
              <a:t> </a:t>
            </a:r>
            <a:r>
              <a:rPr lang="en-US" sz="1400" b="1" dirty="0" err="1"/>
              <a:t>tingkat</a:t>
            </a:r>
            <a:r>
              <a:rPr lang="en-US" sz="1400" b="1" dirty="0"/>
              <a:t> </a:t>
            </a:r>
            <a:r>
              <a:rPr lang="en-US" sz="1400" b="1" dirty="0" err="1"/>
              <a:t>konversi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memahami</a:t>
            </a:r>
            <a:r>
              <a:rPr lang="en-US" sz="1400" dirty="0"/>
              <a:t> </a:t>
            </a:r>
            <a:r>
              <a:rPr lang="en-US" sz="1400" dirty="0" err="1"/>
              <a:t>kebutuhan</a:t>
            </a:r>
            <a:r>
              <a:rPr lang="en-US" sz="1400" dirty="0"/>
              <a:t> lead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mendalam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menyajikan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yang </a:t>
            </a:r>
            <a:r>
              <a:rPr lang="en-US" sz="1400" dirty="0" err="1"/>
              <a:t>disesuaikan</a:t>
            </a:r>
            <a:r>
              <a:rPr lang="en-US" sz="1400" dirty="0"/>
              <a:t>,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mengonversi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semakin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. </a:t>
            </a:r>
            <a:r>
              <a:rPr lang="en-US" sz="1400" dirty="0" err="1"/>
              <a:t>Komunikasi</a:t>
            </a:r>
            <a:r>
              <a:rPr lang="en-US" sz="1400" dirty="0"/>
              <a:t> yang </a:t>
            </a:r>
            <a:r>
              <a:rPr lang="en-US" sz="1400" dirty="0" err="1"/>
              <a:t>dipersonalisasi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tepat</a:t>
            </a:r>
            <a:r>
              <a:rPr lang="en-US" sz="1400" dirty="0"/>
              <a:t> </a:t>
            </a:r>
            <a:r>
              <a:rPr lang="en-US" sz="1400" dirty="0" err="1"/>
              <a:t>sasaran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tingkat</a:t>
            </a:r>
            <a:r>
              <a:rPr lang="en-US" sz="1400" dirty="0"/>
              <a:t> </a:t>
            </a:r>
            <a:r>
              <a:rPr lang="en-US" sz="1400" dirty="0" err="1"/>
              <a:t>konversi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menaikkan</a:t>
            </a:r>
            <a:r>
              <a:rPr lang="en-US" sz="1400" dirty="0"/>
              <a:t> </a:t>
            </a:r>
            <a:r>
              <a:rPr lang="en-US" sz="1400" i="1" dirty="0"/>
              <a:t>average order value</a:t>
            </a:r>
            <a:r>
              <a:rPr lang="en-US" sz="1400" dirty="0"/>
              <a:t> (AOV).</a:t>
            </a:r>
          </a:p>
          <a:p>
            <a:r>
              <a:rPr lang="en-US" sz="1400" b="1" dirty="0"/>
              <a:t>5. </a:t>
            </a:r>
            <a:r>
              <a:rPr lang="en-US" sz="1400" b="1" dirty="0" err="1"/>
              <a:t>Mengurangi</a:t>
            </a:r>
            <a:r>
              <a:rPr lang="en-US" sz="1400" b="1" dirty="0"/>
              <a:t> </a:t>
            </a:r>
            <a:r>
              <a:rPr lang="en-US" sz="1400" b="1" dirty="0" err="1"/>
              <a:t>biaya</a:t>
            </a:r>
            <a:r>
              <a:rPr lang="en-US" sz="1400" b="1" dirty="0"/>
              <a:t> </a:t>
            </a:r>
            <a:r>
              <a:rPr lang="en-US" sz="1400" b="1" dirty="0" err="1"/>
              <a:t>pemasaran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Melakukan</a:t>
            </a:r>
            <a:r>
              <a:rPr lang="en-US" sz="1400" dirty="0"/>
              <a:t> nurturing </a:t>
            </a:r>
            <a:r>
              <a:rPr lang="en-US" sz="1400" dirty="0" err="1"/>
              <a:t>terhadap</a:t>
            </a:r>
            <a:r>
              <a:rPr lang="en-US" sz="1400" dirty="0"/>
              <a:t> lead yang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jauh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hemat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lead </a:t>
            </a:r>
            <a:r>
              <a:rPr lang="en-US" sz="1400" dirty="0" err="1"/>
              <a:t>baru</a:t>
            </a:r>
            <a:r>
              <a:rPr lang="en-US" sz="1400" dirty="0"/>
              <a:t>. </a:t>
            </a:r>
            <a:r>
              <a:rPr lang="en-US" sz="1400" dirty="0" err="1"/>
              <a:t>Menjaga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menunjukkan</a:t>
            </a:r>
            <a:r>
              <a:rPr lang="en-US" sz="1400" dirty="0"/>
              <a:t> </a:t>
            </a:r>
            <a:r>
              <a:rPr lang="en-US" sz="1400" dirty="0" err="1"/>
              <a:t>ketertarikan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signifikan</a:t>
            </a:r>
            <a:r>
              <a:rPr lang="en-US" sz="1400" dirty="0"/>
              <a:t> </a:t>
            </a:r>
            <a:r>
              <a:rPr lang="en-US" sz="1400" dirty="0" err="1"/>
              <a:t>menurunkan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akuisisi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(</a:t>
            </a:r>
            <a:r>
              <a:rPr lang="en-US" sz="1400" i="1" dirty="0"/>
              <a:t>customer acquisition cost</a:t>
            </a:r>
            <a:r>
              <a:rPr lang="en-US" sz="1400" dirty="0"/>
              <a:t>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486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PERUMUSAN STRATEGI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0287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 smtClean="0"/>
              <a:t>Perumusan</a:t>
            </a:r>
            <a:r>
              <a:rPr lang="en-US" dirty="0" smtClean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proses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 smtClean="0"/>
              <a:t>tujuan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customer value </a:t>
            </a:r>
            <a:r>
              <a:rPr lang="en-US" dirty="0" err="1" smtClean="0"/>
              <a:t>terbaik</a:t>
            </a:r>
            <a:r>
              <a:rPr lang="en-US" dirty="0" smtClean="0"/>
              <a:t>. </a:t>
            </a:r>
          </a:p>
          <a:p>
            <a:pPr fontAlgn="base"/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/>
              <a:t>langkah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fontAlgn="base"/>
            <a:r>
              <a:rPr lang="en-US" dirty="0" smtClean="0"/>
              <a:t>1.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dimasuki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masa </a:t>
            </a:r>
            <a:r>
              <a:rPr lang="en-US" dirty="0" err="1" smtClean="0"/>
              <a:t>depan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2.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internal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/>
              <a:t>kekuatan</a:t>
            </a:r>
            <a:r>
              <a:rPr lang="en-US" dirty="0"/>
              <a:t>, </a:t>
            </a:r>
            <a:r>
              <a:rPr lang="en-US" dirty="0" err="1"/>
              <a:t>kelemahan</a:t>
            </a:r>
            <a:r>
              <a:rPr lang="en-US" dirty="0"/>
              <a:t>,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smtClean="0"/>
              <a:t>(SWOT)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 smtClean="0"/>
              <a:t>misinya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3.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r>
              <a:rPr lang="en-US" dirty="0"/>
              <a:t> (key success factors)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strategi-strategi</a:t>
            </a:r>
            <a:r>
              <a:rPr lang="en-US" dirty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4.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target </a:t>
            </a:r>
            <a:r>
              <a:rPr lang="en-US" dirty="0" err="1"/>
              <a:t>terukur</a:t>
            </a:r>
            <a:r>
              <a:rPr lang="en-US" dirty="0"/>
              <a:t>,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alternatif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,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dirty="0" err="1"/>
              <a:t>sumberdaya</a:t>
            </a:r>
            <a:r>
              <a:rPr lang="en-US" dirty="0"/>
              <a:t> yang </a:t>
            </a:r>
            <a:r>
              <a:rPr lang="en-US" dirty="0" err="1" smtClean="0"/>
              <a:t>dimiliki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5.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/>
              <a:t>strategi</a:t>
            </a:r>
            <a:r>
              <a:rPr lang="en-US" dirty="0"/>
              <a:t> yang paling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 smtClean="0"/>
              <a:t>panjang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1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66900"/>
            <a:ext cx="7943850" cy="1797126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600" dirty="0" err="1" smtClean="0"/>
              <a:t>Sebelum</a:t>
            </a:r>
            <a:r>
              <a:rPr lang="en-US" sz="1600" dirty="0" smtClean="0"/>
              <a:t> </a:t>
            </a:r>
            <a:r>
              <a:rPr lang="en-US" sz="1600" dirty="0" err="1"/>
              <a:t>memulai</a:t>
            </a:r>
            <a:r>
              <a:rPr lang="en-US" sz="1600" dirty="0"/>
              <a:t> </a:t>
            </a:r>
            <a:r>
              <a:rPr lang="en-US" sz="1600" dirty="0" err="1"/>
              <a:t>kampanye</a:t>
            </a:r>
            <a:r>
              <a:rPr lang="en-US" sz="1600" dirty="0"/>
              <a:t> </a:t>
            </a:r>
            <a:r>
              <a:rPr lang="en-US" sz="1600" b="1" dirty="0"/>
              <a:t>lead nurturing</a:t>
            </a:r>
            <a:r>
              <a:rPr lang="en-US" sz="1600" dirty="0"/>
              <a:t>, </a:t>
            </a:r>
            <a:r>
              <a:rPr lang="en-US" sz="1600" dirty="0" err="1"/>
              <a:t>tentukan</a:t>
            </a:r>
            <a:r>
              <a:rPr lang="en-US" sz="1600" dirty="0"/>
              <a:t> </a:t>
            </a:r>
            <a:r>
              <a:rPr lang="en-US" sz="1600" dirty="0" err="1"/>
              <a:t>terlebih</a:t>
            </a:r>
            <a:r>
              <a:rPr lang="en-US" sz="1600" dirty="0"/>
              <a:t> </a:t>
            </a:r>
            <a:r>
              <a:rPr lang="en-US" sz="1600" dirty="0" err="1"/>
              <a:t>dahulu</a:t>
            </a:r>
            <a:r>
              <a:rPr lang="en-US" sz="16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Tujuan</a:t>
            </a:r>
            <a:r>
              <a:rPr lang="en-US" sz="1600" b="1" dirty="0"/>
              <a:t> </a:t>
            </a:r>
            <a:r>
              <a:rPr lang="en-US" sz="1600" b="1" dirty="0" err="1"/>
              <a:t>kampanye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Target </a:t>
            </a:r>
            <a:r>
              <a:rPr lang="en-US" sz="1600" b="1" dirty="0" err="1"/>
              <a:t>audiens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Perjalanan</a:t>
            </a:r>
            <a:r>
              <a:rPr lang="en-US" sz="1600" b="1" dirty="0"/>
              <a:t> </a:t>
            </a:r>
            <a:r>
              <a:rPr lang="en-US" sz="1600" b="1" dirty="0" err="1"/>
              <a:t>pembeli</a:t>
            </a:r>
            <a:r>
              <a:rPr lang="en-US" sz="1600" b="1" dirty="0"/>
              <a:t> (</a:t>
            </a:r>
            <a:r>
              <a:rPr lang="en-US" sz="1600" b="1" i="1" dirty="0"/>
              <a:t>buyer’s journey</a:t>
            </a:r>
            <a:r>
              <a:rPr lang="en-US" sz="1600" b="1" dirty="0"/>
              <a:t>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/>
              <a:t>Informasi</a:t>
            </a:r>
            <a:r>
              <a:rPr lang="en-US" sz="1600" b="1" dirty="0"/>
              <a:t> </a:t>
            </a:r>
            <a:r>
              <a:rPr lang="en-US" sz="1600" b="1" dirty="0" err="1"/>
              <a:t>apa</a:t>
            </a:r>
            <a:r>
              <a:rPr lang="en-US" sz="1600" b="1" dirty="0"/>
              <a:t> </a:t>
            </a:r>
            <a:r>
              <a:rPr lang="en-US" sz="1600" b="1" dirty="0" err="1"/>
              <a:t>saja</a:t>
            </a:r>
            <a:r>
              <a:rPr lang="en-US" sz="1600" b="1" dirty="0"/>
              <a:t> yang </a:t>
            </a:r>
            <a:r>
              <a:rPr lang="en-US" sz="1600" b="1" dirty="0" err="1"/>
              <a:t>dibutuhkan</a:t>
            </a:r>
            <a:r>
              <a:rPr lang="en-US" sz="1600" b="1" dirty="0"/>
              <a:t> </a:t>
            </a:r>
            <a:r>
              <a:rPr lang="en-US" sz="1600" b="1" dirty="0" err="1"/>
              <a:t>pelanggan</a:t>
            </a:r>
            <a:r>
              <a:rPr lang="en-US" sz="1600" b="1" dirty="0"/>
              <a:t> di </a:t>
            </a:r>
            <a:r>
              <a:rPr lang="en-US" sz="1600" b="1" dirty="0" err="1"/>
              <a:t>setiap</a:t>
            </a:r>
            <a:r>
              <a:rPr lang="en-US" sz="1600" b="1" dirty="0"/>
              <a:t> </a:t>
            </a:r>
            <a:r>
              <a:rPr lang="en-US" sz="1600" b="1" dirty="0" err="1"/>
              <a:t>tahap</a:t>
            </a:r>
            <a:r>
              <a:rPr lang="en-US" sz="1600" b="1" dirty="0"/>
              <a:t>, </a:t>
            </a:r>
            <a:r>
              <a:rPr lang="en-US" sz="1600" b="1" dirty="0" err="1"/>
              <a:t>serta</a:t>
            </a:r>
            <a:r>
              <a:rPr lang="en-US" sz="1600" b="1" dirty="0"/>
              <a:t> </a:t>
            </a:r>
            <a:r>
              <a:rPr lang="en-US" sz="1600" b="1" dirty="0" err="1"/>
              <a:t>bagaimana</a:t>
            </a:r>
            <a:r>
              <a:rPr lang="en-US" sz="1600" b="1" dirty="0"/>
              <a:t> </a:t>
            </a:r>
            <a:r>
              <a:rPr lang="en-US" sz="1600" b="1" dirty="0" err="1"/>
              <a:t>cara</a:t>
            </a:r>
            <a:r>
              <a:rPr lang="en-US" sz="1600" b="1" dirty="0"/>
              <a:t> </a:t>
            </a:r>
            <a:r>
              <a:rPr lang="en-US" sz="1600" b="1" dirty="0" err="1"/>
              <a:t>menyampaikannya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116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638300"/>
            <a:ext cx="7943850" cy="3459120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200" dirty="0" err="1" smtClean="0"/>
              <a:t>Banyak</a:t>
            </a:r>
            <a:r>
              <a:rPr lang="en-US" sz="1200" dirty="0" smtClean="0"/>
              <a:t> </a:t>
            </a:r>
            <a:r>
              <a:rPr lang="en-US" sz="1200" dirty="0" err="1"/>
              <a:t>kanal</a:t>
            </a:r>
            <a:r>
              <a:rPr lang="en-US" sz="1200" dirty="0"/>
              <a:t> yang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b="1" dirty="0"/>
              <a:t>lead nurturing</a:t>
            </a:r>
            <a:r>
              <a:rPr lang="en-US" sz="1200" dirty="0"/>
              <a:t>. </a:t>
            </a:r>
            <a:r>
              <a:rPr lang="en-US" sz="1200" dirty="0" err="1"/>
              <a:t>Beberapa</a:t>
            </a:r>
            <a:r>
              <a:rPr lang="en-US" sz="1200" dirty="0"/>
              <a:t> </a:t>
            </a:r>
            <a:r>
              <a:rPr lang="en-US" sz="1200" dirty="0" err="1"/>
              <a:t>kanal</a:t>
            </a:r>
            <a:r>
              <a:rPr lang="en-US" sz="1200" dirty="0"/>
              <a:t> </a:t>
            </a:r>
            <a:r>
              <a:rPr lang="en-US" sz="1200" dirty="0" err="1"/>
              <a:t>terbaik</a:t>
            </a:r>
            <a:r>
              <a:rPr lang="en-US" sz="1200" dirty="0"/>
              <a:t> di </a:t>
            </a:r>
            <a:r>
              <a:rPr lang="en-US" sz="1200" dirty="0" err="1"/>
              <a:t>antaranya</a:t>
            </a:r>
            <a:r>
              <a:rPr lang="en-US" sz="1200" dirty="0"/>
              <a:t> </a:t>
            </a:r>
            <a:r>
              <a:rPr lang="en-US" sz="1200" dirty="0" err="1"/>
              <a:t>adalah</a:t>
            </a:r>
            <a:r>
              <a:rPr lang="en-US" sz="1200" dirty="0"/>
              <a:t>:</a:t>
            </a:r>
          </a:p>
          <a:p>
            <a:r>
              <a:rPr lang="en-US" sz="1200" b="1" dirty="0"/>
              <a:t>1. Media </a:t>
            </a:r>
            <a:r>
              <a:rPr lang="en-US" sz="1200" b="1" dirty="0" err="1"/>
              <a:t>sosial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Media </a:t>
            </a:r>
            <a:r>
              <a:rPr lang="en-US" sz="1200" dirty="0" err="1"/>
              <a:t>sosial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lead nurturing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menjangkau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bersamaan</a:t>
            </a:r>
            <a:r>
              <a:rPr lang="en-US" sz="1200" dirty="0"/>
              <a:t>.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membuat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membagikan</a:t>
            </a:r>
            <a:r>
              <a:rPr lang="en-US" sz="1200" dirty="0"/>
              <a:t> </a:t>
            </a:r>
            <a:r>
              <a:rPr lang="en-US" sz="1200" dirty="0" err="1"/>
              <a:t>konten</a:t>
            </a:r>
            <a:r>
              <a:rPr lang="en-US" sz="1200" dirty="0"/>
              <a:t> yang </a:t>
            </a:r>
            <a:r>
              <a:rPr lang="en-US" sz="1200" dirty="0" err="1"/>
              <a:t>bernilai</a:t>
            </a:r>
            <a:r>
              <a:rPr lang="en-US" sz="1200" dirty="0"/>
              <a:t> </a:t>
            </a:r>
            <a:r>
              <a:rPr lang="en-US" sz="1200" dirty="0" err="1"/>
              <a:t>serta</a:t>
            </a:r>
            <a:r>
              <a:rPr lang="en-US" sz="1200" dirty="0"/>
              <a:t> </a:t>
            </a:r>
            <a:r>
              <a:rPr lang="en-US" sz="1200" dirty="0" err="1"/>
              <a:t>relevan</a:t>
            </a:r>
            <a:r>
              <a:rPr lang="en-US" sz="1200" dirty="0"/>
              <a:t> di </a:t>
            </a:r>
            <a:r>
              <a:rPr lang="en-US" sz="1200" dirty="0" err="1"/>
              <a:t>kanal</a:t>
            </a:r>
            <a:r>
              <a:rPr lang="en-US" sz="1200" dirty="0"/>
              <a:t> media </a:t>
            </a:r>
            <a:r>
              <a:rPr lang="en-US" sz="1200" dirty="0" err="1"/>
              <a:t>sosial</a:t>
            </a:r>
            <a:r>
              <a:rPr lang="en-US" sz="1200" dirty="0"/>
              <a:t>,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 </a:t>
            </a:r>
            <a:r>
              <a:rPr lang="en-US" sz="1200" dirty="0" err="1"/>
              <a:t>hubungan</a:t>
            </a:r>
            <a:r>
              <a:rPr lang="en-US" sz="1200" dirty="0"/>
              <a:t> yang </a:t>
            </a:r>
            <a:r>
              <a:rPr lang="en-US" sz="1200" dirty="0" err="1"/>
              <a:t>kuat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 </a:t>
            </a:r>
            <a:r>
              <a:rPr lang="en-US" sz="1200" dirty="0" err="1"/>
              <a:t>memantau</a:t>
            </a:r>
            <a:r>
              <a:rPr lang="en-US" sz="1200" dirty="0"/>
              <a:t> </a:t>
            </a:r>
            <a:r>
              <a:rPr lang="en-US" sz="1200" dirty="0" err="1"/>
              <a:t>perkembangan</a:t>
            </a:r>
            <a:r>
              <a:rPr lang="en-US" sz="1200" dirty="0"/>
              <a:t> </a:t>
            </a:r>
            <a:r>
              <a:rPr lang="en-US" sz="1200" dirty="0" err="1"/>
              <a:t>upaya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.</a:t>
            </a:r>
          </a:p>
          <a:p>
            <a:r>
              <a:rPr lang="en-US" sz="1200" b="1" dirty="0"/>
              <a:t>2. Email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i="1" dirty="0" err="1"/>
              <a:t>Email</a:t>
            </a:r>
            <a:r>
              <a:rPr lang="en-US" sz="1200" i="1" dirty="0"/>
              <a:t> marketing</a:t>
            </a:r>
            <a:r>
              <a:rPr lang="en-US" sz="1200" dirty="0"/>
              <a:t> </a:t>
            </a:r>
            <a:r>
              <a:rPr lang="en-US" sz="1200" dirty="0" err="1"/>
              <a:t>merupakan</a:t>
            </a:r>
            <a:r>
              <a:rPr lang="en-US" sz="1200" dirty="0"/>
              <a:t> </a:t>
            </a:r>
            <a:r>
              <a:rPr lang="en-US" sz="1200" dirty="0" err="1"/>
              <a:t>salah</a:t>
            </a:r>
            <a:r>
              <a:rPr lang="en-US" sz="1200" dirty="0"/>
              <a:t> </a:t>
            </a:r>
            <a:r>
              <a:rPr lang="en-US" sz="1200" dirty="0" err="1"/>
              <a:t>satu</a:t>
            </a:r>
            <a:r>
              <a:rPr lang="en-US" sz="1200" dirty="0"/>
              <a:t> </a:t>
            </a:r>
            <a:r>
              <a:rPr lang="en-US" sz="1200" dirty="0" err="1"/>
              <a:t>kanal</a:t>
            </a:r>
            <a:r>
              <a:rPr lang="en-US" sz="1200" dirty="0"/>
              <a:t> paling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lead nurturing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sifatnya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personal </a:t>
            </a:r>
            <a:r>
              <a:rPr lang="en-US" sz="1200" dirty="0" err="1"/>
              <a:t>dibandingkan</a:t>
            </a:r>
            <a:r>
              <a:rPr lang="en-US" sz="1200" dirty="0"/>
              <a:t> platform lain. Email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bisnis</a:t>
            </a:r>
            <a:r>
              <a:rPr lang="en-US" sz="1200" dirty="0"/>
              <a:t> </a:t>
            </a:r>
            <a:r>
              <a:rPr lang="en-US" sz="1200" dirty="0" err="1"/>
              <a:t>menyapa</a:t>
            </a:r>
            <a:r>
              <a:rPr lang="en-US" sz="1200" dirty="0"/>
              <a:t> lead </a:t>
            </a:r>
            <a:r>
              <a:rPr lang="en-US" sz="1200" dirty="0" err="1"/>
              <a:t>secara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menghadirkan</a:t>
            </a:r>
            <a:r>
              <a:rPr lang="en-US" sz="1200" dirty="0"/>
              <a:t> </a:t>
            </a:r>
            <a:r>
              <a:rPr lang="en-US" sz="1200" dirty="0" err="1"/>
              <a:t>pengalaman</a:t>
            </a:r>
            <a:r>
              <a:rPr lang="en-US" sz="1200" dirty="0"/>
              <a:t> yang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dipersonalisasi</a:t>
            </a:r>
            <a:r>
              <a:rPr lang="en-US" sz="1200" dirty="0"/>
              <a:t>.</a:t>
            </a:r>
          </a:p>
          <a:p>
            <a:r>
              <a:rPr lang="en-US" sz="1200" b="1" dirty="0"/>
              <a:t>3. </a:t>
            </a:r>
            <a:r>
              <a:rPr lang="en-US" sz="1200" b="1" dirty="0" err="1"/>
              <a:t>Panggilan</a:t>
            </a:r>
            <a:r>
              <a:rPr lang="en-US" sz="1200" b="1" dirty="0"/>
              <a:t> </a:t>
            </a:r>
            <a:r>
              <a:rPr lang="en-US" sz="1200" b="1" dirty="0" err="1"/>
              <a:t>telepon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Platform online </a:t>
            </a:r>
            <a:r>
              <a:rPr lang="en-US" sz="1200" dirty="0" err="1"/>
              <a:t>memang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di </a:t>
            </a:r>
            <a:r>
              <a:rPr lang="en-US" sz="1200" dirty="0" err="1"/>
              <a:t>dunia</a:t>
            </a:r>
            <a:r>
              <a:rPr lang="en-US" sz="1200" dirty="0"/>
              <a:t> yang </a:t>
            </a:r>
            <a:r>
              <a:rPr lang="en-US" sz="1200" dirty="0" err="1"/>
              <a:t>serba</a:t>
            </a:r>
            <a:r>
              <a:rPr lang="en-US" sz="1200" dirty="0"/>
              <a:t> </a:t>
            </a:r>
            <a:r>
              <a:rPr lang="en-US" sz="1200" dirty="0" err="1"/>
              <a:t>cepat</a:t>
            </a:r>
            <a:r>
              <a:rPr lang="en-US" sz="1200" dirty="0"/>
              <a:t> </a:t>
            </a:r>
            <a:r>
              <a:rPr lang="en-US" sz="1200" dirty="0" err="1"/>
              <a:t>saat</a:t>
            </a:r>
            <a:r>
              <a:rPr lang="en-US" sz="1200" dirty="0"/>
              <a:t> </a:t>
            </a:r>
            <a:r>
              <a:rPr lang="en-US" sz="1200" dirty="0" err="1"/>
              <a:t>ini</a:t>
            </a:r>
            <a:r>
              <a:rPr lang="en-US" sz="1200" dirty="0"/>
              <a:t>. </a:t>
            </a:r>
            <a:r>
              <a:rPr lang="en-US" sz="1200" dirty="0" err="1"/>
              <a:t>Namun</a:t>
            </a:r>
            <a:r>
              <a:rPr lang="en-US" sz="1200" dirty="0"/>
              <a:t>,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sudah</a:t>
            </a:r>
            <a:r>
              <a:rPr lang="en-US" sz="1200" dirty="0"/>
              <a:t> </a:t>
            </a:r>
            <a:r>
              <a:rPr lang="en-US" sz="1200" dirty="0" err="1"/>
              <a:t>terbiasa</a:t>
            </a:r>
            <a:r>
              <a:rPr lang="en-US" sz="1200" dirty="0"/>
              <a:t> </a:t>
            </a:r>
            <a:r>
              <a:rPr lang="en-US" sz="1200" dirty="0" err="1"/>
              <a:t>menerima</a:t>
            </a:r>
            <a:r>
              <a:rPr lang="en-US" sz="1200" dirty="0"/>
              <a:t> </a:t>
            </a:r>
            <a:r>
              <a:rPr lang="en-US" sz="1200" dirty="0" err="1"/>
              <a:t>komunikasi</a:t>
            </a:r>
            <a:r>
              <a:rPr lang="en-US" sz="1200" dirty="0"/>
              <a:t> </a:t>
            </a:r>
            <a:r>
              <a:rPr lang="en-US" sz="1200" dirty="0" err="1"/>
              <a:t>secara</a:t>
            </a:r>
            <a:r>
              <a:rPr lang="en-US" sz="1200" dirty="0"/>
              <a:t> digital,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justru</a:t>
            </a:r>
            <a:r>
              <a:rPr lang="en-US" sz="1200" dirty="0"/>
              <a:t> </a:t>
            </a:r>
            <a:r>
              <a:rPr lang="en-US" sz="1200" dirty="0" err="1"/>
              <a:t>sering</a:t>
            </a:r>
            <a:r>
              <a:rPr lang="en-US" sz="1200" dirty="0"/>
              <a:t> </a:t>
            </a:r>
            <a:r>
              <a:rPr lang="en-US" sz="1200" dirty="0" err="1"/>
              <a:t>menghargai</a:t>
            </a:r>
            <a:r>
              <a:rPr lang="en-US" sz="1200" dirty="0"/>
              <a:t> </a:t>
            </a:r>
            <a:r>
              <a:rPr lang="en-US" sz="1200" dirty="0" err="1"/>
              <a:t>panggilan</a:t>
            </a:r>
            <a:r>
              <a:rPr lang="en-US" sz="1200" dirty="0"/>
              <a:t> </a:t>
            </a:r>
            <a:r>
              <a:rPr lang="en-US" sz="1200" dirty="0" err="1"/>
              <a:t>telepon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orang </a:t>
            </a:r>
            <a:r>
              <a:rPr lang="en-US" sz="1200" dirty="0" err="1"/>
              <a:t>sungguhan</a:t>
            </a:r>
            <a:r>
              <a:rPr lang="en-US" sz="1200" dirty="0"/>
              <a:t>. </a:t>
            </a:r>
            <a:r>
              <a:rPr lang="en-US" sz="1200" dirty="0" err="1"/>
              <a:t>Oleh</a:t>
            </a:r>
            <a:r>
              <a:rPr lang="en-US" sz="1200" dirty="0"/>
              <a:t>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itu</a:t>
            </a:r>
            <a:r>
              <a:rPr lang="en-US" sz="1200" dirty="0"/>
              <a:t>, </a:t>
            </a:r>
            <a:r>
              <a:rPr lang="en-US" sz="1200" dirty="0" err="1"/>
              <a:t>panggilan</a:t>
            </a:r>
            <a:r>
              <a:rPr lang="en-US" sz="1200" dirty="0"/>
              <a:t> </a:t>
            </a:r>
            <a:r>
              <a:rPr lang="en-US" sz="1200" dirty="0" err="1"/>
              <a:t>telepon</a:t>
            </a:r>
            <a:r>
              <a:rPr lang="en-US" sz="1200" dirty="0"/>
              <a:t>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efektif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 </a:t>
            </a:r>
            <a:r>
              <a:rPr lang="en-US" sz="1200" dirty="0" err="1"/>
              <a:t>koneksi</a:t>
            </a:r>
            <a:r>
              <a:rPr lang="en-US" sz="1200" dirty="0"/>
              <a:t> personal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loyalitas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.</a:t>
            </a:r>
          </a:p>
          <a:p>
            <a:r>
              <a:rPr lang="en-US" sz="1200" b="1" dirty="0"/>
              <a:t>4. Webinar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err="1"/>
              <a:t>Webinar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hanya</a:t>
            </a:r>
            <a:r>
              <a:rPr lang="en-US" sz="1200" dirty="0"/>
              <a:t> </a:t>
            </a:r>
            <a:r>
              <a:rPr lang="en-US" sz="1200" dirty="0" err="1"/>
              <a:t>memungkinkan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menjangkau</a:t>
            </a:r>
            <a:r>
              <a:rPr lang="en-US" sz="1200" dirty="0"/>
              <a:t> </a:t>
            </a:r>
            <a:r>
              <a:rPr lang="en-US" sz="1200" dirty="0" err="1"/>
              <a:t>banyak</a:t>
            </a:r>
            <a:r>
              <a:rPr lang="en-US" sz="1200" dirty="0"/>
              <a:t> </a:t>
            </a:r>
            <a:r>
              <a:rPr lang="en-US" sz="1200" dirty="0" err="1"/>
              <a:t>calon</a:t>
            </a:r>
            <a:r>
              <a:rPr lang="en-US" sz="1200" dirty="0"/>
              <a:t> </a:t>
            </a:r>
            <a:r>
              <a:rPr lang="en-US" sz="1200" dirty="0" err="1"/>
              <a:t>pelanggan</a:t>
            </a:r>
            <a:r>
              <a:rPr lang="en-US" sz="1200" dirty="0"/>
              <a:t> </a:t>
            </a:r>
            <a:r>
              <a:rPr lang="en-US" sz="1200" dirty="0" err="1"/>
              <a:t>sekaligus</a:t>
            </a:r>
            <a:r>
              <a:rPr lang="en-US" sz="1200" dirty="0"/>
              <a:t>, </a:t>
            </a:r>
            <a:r>
              <a:rPr lang="en-US" sz="1200" dirty="0" err="1"/>
              <a:t>tetapi</a:t>
            </a:r>
            <a:r>
              <a:rPr lang="en-US" sz="1200" dirty="0"/>
              <a:t> juga </a:t>
            </a:r>
            <a:r>
              <a:rPr lang="en-US" sz="1200" dirty="0" err="1"/>
              <a:t>memberi</a:t>
            </a:r>
            <a:r>
              <a:rPr lang="en-US" sz="1200" dirty="0"/>
              <a:t> </a:t>
            </a:r>
            <a:r>
              <a:rPr lang="en-US" sz="1200" dirty="0" err="1"/>
              <a:t>kesempatan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memposisikan</a:t>
            </a:r>
            <a:r>
              <a:rPr lang="en-US" sz="1200" dirty="0"/>
              <a:t> </a:t>
            </a:r>
            <a:r>
              <a:rPr lang="en-US" sz="1200" dirty="0" err="1"/>
              <a:t>diri</a:t>
            </a:r>
            <a:r>
              <a:rPr lang="en-US" sz="1200" dirty="0"/>
              <a:t> </a:t>
            </a:r>
            <a:r>
              <a:rPr lang="en-US" sz="1200" dirty="0" err="1"/>
              <a:t>sebagai</a:t>
            </a:r>
            <a:r>
              <a:rPr lang="en-US" sz="1200" dirty="0"/>
              <a:t> </a:t>
            </a:r>
            <a:r>
              <a:rPr lang="en-US" sz="1200" dirty="0" err="1"/>
              <a:t>ahli</a:t>
            </a:r>
            <a:r>
              <a:rPr lang="en-US" sz="1200" dirty="0"/>
              <a:t> di </a:t>
            </a:r>
            <a:r>
              <a:rPr lang="en-US" sz="1200" dirty="0" err="1"/>
              <a:t>industri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. </a:t>
            </a:r>
            <a:r>
              <a:rPr lang="en-US" sz="1200" dirty="0" err="1"/>
              <a:t>Karena</a:t>
            </a:r>
            <a:r>
              <a:rPr lang="en-US" sz="1200" dirty="0"/>
              <a:t> </a:t>
            </a:r>
            <a:r>
              <a:rPr lang="en-US" sz="1200" dirty="0" err="1"/>
              <a:t>disajikan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format video, </a:t>
            </a:r>
            <a:r>
              <a:rPr lang="en-US" sz="1200" dirty="0" err="1"/>
              <a:t>prospek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melihat</a:t>
            </a:r>
            <a:r>
              <a:rPr lang="en-US" sz="1200" dirty="0"/>
              <a:t> </a:t>
            </a:r>
            <a:r>
              <a:rPr lang="en-US" sz="1200" dirty="0" err="1"/>
              <a:t>langsung</a:t>
            </a:r>
            <a:r>
              <a:rPr lang="en-US" sz="1200" dirty="0"/>
              <a:t> </a:t>
            </a:r>
            <a:r>
              <a:rPr lang="en-US" sz="1200" dirty="0" err="1"/>
              <a:t>wajah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, yang </a:t>
            </a:r>
            <a:r>
              <a:rPr lang="en-US" sz="1200" dirty="0" err="1"/>
              <a:t>sangat</a:t>
            </a:r>
            <a:r>
              <a:rPr lang="en-US" sz="1200" dirty="0"/>
              <a:t> </a:t>
            </a:r>
            <a:r>
              <a:rPr lang="en-US" sz="1200" dirty="0" err="1"/>
              <a:t>membantu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membangun</a:t>
            </a:r>
            <a:r>
              <a:rPr lang="en-US" sz="1200" dirty="0"/>
              <a:t> </a:t>
            </a:r>
            <a:r>
              <a:rPr lang="en-US" sz="1200" dirty="0" err="1"/>
              <a:t>kepercayaan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218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787637"/>
            <a:ext cx="7943850" cy="3120566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kampanye</a:t>
            </a:r>
            <a:r>
              <a:rPr lang="en-US" sz="1400" dirty="0"/>
              <a:t> </a:t>
            </a:r>
            <a:r>
              <a:rPr lang="en-US" sz="1400" b="1" dirty="0"/>
              <a:t>lead nurturing</a:t>
            </a:r>
            <a:r>
              <a:rPr lang="en-US" sz="1400" dirty="0"/>
              <a:t> yang </a:t>
            </a:r>
            <a:r>
              <a:rPr lang="en-US" sz="1400" dirty="0" err="1"/>
              <a:t>umum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para marketer:</a:t>
            </a:r>
          </a:p>
          <a:p>
            <a:r>
              <a:rPr lang="en-US" sz="1400" b="1" dirty="0"/>
              <a:t>1. </a:t>
            </a:r>
            <a:r>
              <a:rPr lang="en-US" sz="1400" b="1" dirty="0" err="1"/>
              <a:t>Kampanye</a:t>
            </a:r>
            <a:r>
              <a:rPr lang="en-US" sz="1400" b="1" dirty="0"/>
              <a:t> welcome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Kampanye</a:t>
            </a:r>
            <a:r>
              <a:rPr lang="en-US" sz="1400" dirty="0"/>
              <a:t> welcome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rangkaian</a:t>
            </a:r>
            <a:r>
              <a:rPr lang="en-US" sz="1400" dirty="0"/>
              <a:t> email </a:t>
            </a:r>
            <a:r>
              <a:rPr lang="en-US" sz="1400" dirty="0" err="1"/>
              <a:t>otomatis</a:t>
            </a:r>
            <a:r>
              <a:rPr lang="en-US" sz="1400" dirty="0"/>
              <a:t> yang </a:t>
            </a:r>
            <a:r>
              <a:rPr lang="en-US" sz="1400" dirty="0" err="1"/>
              <a:t>dirancang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kesan</a:t>
            </a:r>
            <a:r>
              <a:rPr lang="en-US" sz="1400" dirty="0"/>
              <a:t> </a:t>
            </a:r>
            <a:r>
              <a:rPr lang="en-US" sz="1400" dirty="0" err="1"/>
              <a:t>pertama</a:t>
            </a:r>
            <a:r>
              <a:rPr lang="en-US" sz="1400" dirty="0"/>
              <a:t> yang </a:t>
            </a:r>
            <a:r>
              <a:rPr lang="en-US" sz="1400" dirty="0" err="1"/>
              <a:t>positif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lead </a:t>
            </a:r>
            <a:r>
              <a:rPr lang="en-US" sz="1400" dirty="0" err="1"/>
              <a:t>baru</a:t>
            </a:r>
            <a:r>
              <a:rPr lang="en-US" sz="1400" dirty="0"/>
              <a:t>.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mengirimkan</a:t>
            </a:r>
            <a:r>
              <a:rPr lang="en-US" sz="1400" dirty="0"/>
              <a:t> </a:t>
            </a:r>
            <a:r>
              <a:rPr lang="en-US" sz="1400" dirty="0" err="1"/>
              <a:t>serangkaian</a:t>
            </a:r>
            <a:r>
              <a:rPr lang="en-US" sz="1400" dirty="0"/>
              <a:t> email </a:t>
            </a:r>
            <a:r>
              <a:rPr lang="en-US" sz="1400" dirty="0" err="1"/>
              <a:t>sambutan</a:t>
            </a:r>
            <a:r>
              <a:rPr lang="en-US" sz="1400" dirty="0"/>
              <a:t> </a:t>
            </a:r>
            <a:r>
              <a:rPr lang="en-US" sz="1400" dirty="0" err="1"/>
              <a:t>selama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hari</a:t>
            </a:r>
            <a:r>
              <a:rPr lang="en-US" sz="1400" dirty="0"/>
              <a:t> yang </a:t>
            </a:r>
            <a:r>
              <a:rPr lang="en-US" sz="1400" dirty="0" err="1"/>
              <a:t>berisi</a:t>
            </a:r>
            <a:r>
              <a:rPr lang="en-US" sz="1400" dirty="0"/>
              <a:t> </a:t>
            </a:r>
            <a:r>
              <a:rPr lang="en-US" sz="1400" dirty="0" err="1"/>
              <a:t>pengenalan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,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ajakan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menjelajahi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.</a:t>
            </a:r>
          </a:p>
          <a:p>
            <a:r>
              <a:rPr lang="en-US" sz="1400" b="1" dirty="0"/>
              <a:t>2. </a:t>
            </a:r>
            <a:r>
              <a:rPr lang="en-US" sz="1400" b="1" dirty="0" err="1"/>
              <a:t>Kampanye</a:t>
            </a:r>
            <a:r>
              <a:rPr lang="en-US" sz="1400" b="1" dirty="0"/>
              <a:t> drip email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Kampanye</a:t>
            </a:r>
            <a:r>
              <a:rPr lang="en-US" sz="1400" dirty="0"/>
              <a:t> drip email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pengiriman</a:t>
            </a:r>
            <a:r>
              <a:rPr lang="en-US" sz="1400" dirty="0"/>
              <a:t> </a:t>
            </a:r>
            <a:r>
              <a:rPr lang="en-US" sz="1400" dirty="0" err="1"/>
              <a:t>serangkaian</a:t>
            </a:r>
            <a:r>
              <a:rPr lang="en-US" sz="1400" dirty="0"/>
              <a:t> email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dijadwalkan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periode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 </a:t>
            </a:r>
            <a:r>
              <a:rPr lang="en-US" sz="1400" dirty="0" err="1"/>
              <a:t>Isinya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kombinasi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</a:t>
            </a:r>
            <a:r>
              <a:rPr lang="en-US" sz="1400" dirty="0" err="1"/>
              <a:t>edukatif</a:t>
            </a:r>
            <a:r>
              <a:rPr lang="en-US" sz="1400" dirty="0"/>
              <a:t>,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, </a:t>
            </a:r>
            <a:r>
              <a:rPr lang="en-US" sz="1400" dirty="0" err="1"/>
              <a:t>kisah</a:t>
            </a:r>
            <a:r>
              <a:rPr lang="en-US" sz="1400" dirty="0"/>
              <a:t> </a:t>
            </a:r>
            <a:r>
              <a:rPr lang="en-US" sz="1400" dirty="0" err="1"/>
              <a:t>sukses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,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penawaran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, yang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bertahap</a:t>
            </a:r>
            <a:r>
              <a:rPr lang="en-US" sz="1400" dirty="0"/>
              <a:t> </a:t>
            </a:r>
            <a:r>
              <a:rPr lang="en-US" sz="1400" dirty="0" err="1"/>
              <a:t>membimbing</a:t>
            </a:r>
            <a:r>
              <a:rPr lang="en-US" sz="1400" dirty="0"/>
              <a:t> lead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i="1" dirty="0"/>
              <a:t>sales funnel</a:t>
            </a:r>
            <a:r>
              <a:rPr lang="en-US" sz="1400" dirty="0"/>
              <a:t>.</a:t>
            </a:r>
          </a:p>
          <a:p>
            <a:r>
              <a:rPr lang="en-US" sz="1400" b="1" dirty="0"/>
              <a:t>3. </a:t>
            </a:r>
            <a:r>
              <a:rPr lang="en-US" sz="1400" b="1" dirty="0" err="1"/>
              <a:t>Kampanye</a:t>
            </a:r>
            <a:r>
              <a:rPr lang="en-US" sz="1400" b="1" dirty="0"/>
              <a:t> engagement di media </a:t>
            </a:r>
            <a:r>
              <a:rPr lang="en-US" sz="1400" b="1" dirty="0" err="1"/>
              <a:t>sosial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kampanye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di media </a:t>
            </a:r>
            <a:r>
              <a:rPr lang="en-US" sz="1400" dirty="0" err="1"/>
              <a:t>sosial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membagikan</a:t>
            </a:r>
            <a:r>
              <a:rPr lang="en-US" sz="1400" dirty="0"/>
              <a:t> </a:t>
            </a:r>
            <a:r>
              <a:rPr lang="en-US" sz="1400" dirty="0" err="1"/>
              <a:t>konten</a:t>
            </a:r>
            <a:r>
              <a:rPr lang="en-US" sz="1400" dirty="0"/>
              <a:t> </a:t>
            </a:r>
            <a:r>
              <a:rPr lang="en-US" sz="1400" dirty="0" err="1"/>
              <a:t>bernilai</a:t>
            </a:r>
            <a:r>
              <a:rPr lang="en-US" sz="1400" dirty="0"/>
              <a:t>, </a:t>
            </a:r>
            <a:r>
              <a:rPr lang="en-US" sz="1400" dirty="0" err="1"/>
              <a:t>mengadakan</a:t>
            </a:r>
            <a:r>
              <a:rPr lang="en-US" sz="1400" dirty="0"/>
              <a:t> </a:t>
            </a:r>
            <a:r>
              <a:rPr lang="en-US" sz="1400" dirty="0" err="1"/>
              <a:t>kontes</a:t>
            </a:r>
            <a:r>
              <a:rPr lang="en-US" sz="1400" dirty="0"/>
              <a:t>, </a:t>
            </a:r>
            <a:r>
              <a:rPr lang="en-US" sz="1400" dirty="0" err="1"/>
              <a:t>menyelenggarakan</a:t>
            </a:r>
            <a:r>
              <a:rPr lang="en-US" sz="1400" dirty="0"/>
              <a:t> </a:t>
            </a:r>
            <a:r>
              <a:rPr lang="en-US" sz="1400" dirty="0" err="1"/>
              <a:t>sesi</a:t>
            </a:r>
            <a:r>
              <a:rPr lang="en-US" sz="1400" dirty="0"/>
              <a:t> </a:t>
            </a:r>
            <a:r>
              <a:rPr lang="en-US" sz="1400" dirty="0" err="1"/>
              <a:t>tanya</a:t>
            </a:r>
            <a:r>
              <a:rPr lang="en-US" sz="1400" dirty="0"/>
              <a:t> </a:t>
            </a:r>
            <a:r>
              <a:rPr lang="en-US" sz="1400" dirty="0" err="1"/>
              <a:t>jawab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(</a:t>
            </a:r>
            <a:r>
              <a:rPr lang="en-US" sz="1400" i="1" dirty="0"/>
              <a:t>live Q&amp;A</a:t>
            </a:r>
            <a:r>
              <a:rPr lang="en-US" sz="1400" dirty="0"/>
              <a:t>),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berpartisipasi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percakapan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audiens</a:t>
            </a:r>
            <a:r>
              <a:rPr lang="en-US" sz="1400" dirty="0"/>
              <a:t> target.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3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/>
          <p:cNvSpPr txBox="1"/>
          <p:nvPr/>
        </p:nvSpPr>
        <p:spPr>
          <a:xfrm>
            <a:off x="685800" y="1828089"/>
            <a:ext cx="7943850" cy="3336009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9526">
              <a:spcBef>
                <a:spcPts val="574"/>
              </a:spcBef>
              <a:tabLst>
                <a:tab pos="395764" algn="l"/>
              </a:tabLst>
            </a:pPr>
            <a:r>
              <a:rPr lang="en-US" sz="1600" b="1" dirty="0">
                <a:cs typeface="Calibri"/>
              </a:rPr>
              <a:t>3. Lead Nurture</a:t>
            </a:r>
          </a:p>
          <a:p>
            <a:r>
              <a:rPr lang="en-US" sz="1400" b="1" dirty="0" smtClean="0"/>
              <a:t>4</a:t>
            </a:r>
            <a:r>
              <a:rPr lang="en-US" sz="1400" b="1" dirty="0"/>
              <a:t>. </a:t>
            </a:r>
            <a:r>
              <a:rPr lang="en-US" sz="1400" b="1" dirty="0" err="1"/>
              <a:t>Kampanye</a:t>
            </a:r>
            <a:r>
              <a:rPr lang="en-US" sz="1400" b="1" dirty="0"/>
              <a:t> webinar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Anda</a:t>
            </a:r>
            <a:r>
              <a:rPr lang="en-US" sz="1400" dirty="0"/>
              <a:t> juga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menyelenggarakan</a:t>
            </a:r>
            <a:r>
              <a:rPr lang="en-US" sz="1400" dirty="0"/>
              <a:t> webinar yang </a:t>
            </a:r>
            <a:r>
              <a:rPr lang="en-US" sz="1400" dirty="0" err="1"/>
              <a:t>membahas</a:t>
            </a:r>
            <a:r>
              <a:rPr lang="en-US" sz="1400" dirty="0"/>
              <a:t> </a:t>
            </a:r>
            <a:r>
              <a:rPr lang="en-US" sz="1400" dirty="0" err="1"/>
              <a:t>topik-topik</a:t>
            </a:r>
            <a:r>
              <a:rPr lang="en-US" sz="1400" dirty="0"/>
              <a:t> yang </a:t>
            </a:r>
            <a:r>
              <a:rPr lang="en-US" sz="1400" dirty="0" err="1"/>
              <a:t>diminati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lead,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menawarkan</a:t>
            </a:r>
            <a:r>
              <a:rPr lang="en-US" sz="1400" dirty="0"/>
              <a:t> </a:t>
            </a:r>
            <a:r>
              <a:rPr lang="en-US" sz="1400" dirty="0" err="1"/>
              <a:t>solusi</a:t>
            </a:r>
            <a:r>
              <a:rPr lang="en-US" sz="1400" dirty="0"/>
              <a:t> yang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saling</a:t>
            </a:r>
            <a:r>
              <a:rPr lang="en-US" sz="1400" dirty="0"/>
              <a:t> </a:t>
            </a:r>
            <a:r>
              <a:rPr lang="en-US" sz="1400" dirty="0" err="1"/>
              <a:t>melengkapi</a:t>
            </a:r>
            <a:r>
              <a:rPr lang="en-US" sz="1400" dirty="0"/>
              <a:t> di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/>
              <a:t>. Webinar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interaksi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real-time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kesempatan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menjawab</a:t>
            </a:r>
            <a:r>
              <a:rPr lang="en-US" sz="1400" dirty="0"/>
              <a:t> </a:t>
            </a:r>
            <a:r>
              <a:rPr lang="en-US" sz="1400" dirty="0" err="1"/>
              <a:t>pertanyaan</a:t>
            </a:r>
            <a:r>
              <a:rPr lang="en-US" sz="1400" dirty="0"/>
              <a:t> </a:t>
            </a:r>
            <a:r>
              <a:rPr lang="en-US" sz="1400" dirty="0" err="1"/>
              <a:t>peserta</a:t>
            </a:r>
            <a:r>
              <a:rPr lang="en-US" sz="1400" dirty="0"/>
              <a:t>. </a:t>
            </a:r>
            <a:r>
              <a:rPr lang="en-US" sz="1400" dirty="0" err="1"/>
              <a:t>Selain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webinar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direkam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dibagikan</a:t>
            </a:r>
            <a:r>
              <a:rPr lang="en-US" sz="1400" dirty="0"/>
              <a:t> </a:t>
            </a:r>
            <a:r>
              <a:rPr lang="en-US" sz="1400" dirty="0" err="1"/>
              <a:t>kembali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sempat</a:t>
            </a:r>
            <a:r>
              <a:rPr lang="en-US" sz="1400" dirty="0"/>
              <a:t> </a:t>
            </a:r>
            <a:r>
              <a:rPr lang="en-US" sz="1400" dirty="0" err="1"/>
              <a:t>hadir</a:t>
            </a:r>
            <a:r>
              <a:rPr lang="en-US" sz="1400" dirty="0"/>
              <a:t>.</a:t>
            </a:r>
          </a:p>
          <a:p>
            <a:r>
              <a:rPr lang="en-US" sz="1400" b="1" dirty="0"/>
              <a:t>5. </a:t>
            </a:r>
            <a:r>
              <a:rPr lang="en-US" sz="1400" b="1" dirty="0" err="1"/>
              <a:t>Kampanye</a:t>
            </a:r>
            <a:r>
              <a:rPr lang="en-US" sz="1400" b="1" dirty="0"/>
              <a:t> multichannel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Sehebat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pun </a:t>
            </a:r>
            <a:r>
              <a:rPr lang="en-US" sz="1400" dirty="0" err="1"/>
              <a:t>kampanye</a:t>
            </a:r>
            <a:r>
              <a:rPr lang="en-US" sz="1400" dirty="0"/>
              <a:t> lead nurturing yang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jalankan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mengandalkan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platform </a:t>
            </a:r>
            <a:r>
              <a:rPr lang="en-US" sz="1400" dirty="0" err="1"/>
              <a:t>saja</a:t>
            </a:r>
            <a:r>
              <a:rPr lang="en-US" sz="1400" dirty="0"/>
              <a:t>. </a:t>
            </a:r>
            <a:r>
              <a:rPr lang="en-US" sz="1400" dirty="0" err="1"/>
              <a:t>Alasannya</a:t>
            </a:r>
            <a:r>
              <a:rPr lang="en-US" sz="1400" dirty="0"/>
              <a:t>, </a:t>
            </a:r>
            <a:r>
              <a:rPr lang="en-US" sz="1400" dirty="0" err="1"/>
              <a:t>audiens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menghabiskan</a:t>
            </a:r>
            <a:r>
              <a:rPr lang="en-US" sz="1400" dirty="0"/>
              <a:t> </a:t>
            </a:r>
            <a:r>
              <a:rPr lang="en-US" sz="1400" dirty="0" err="1"/>
              <a:t>seluruh</a:t>
            </a:r>
            <a:r>
              <a:rPr lang="en-US" sz="1400" dirty="0"/>
              <a:t> </a:t>
            </a:r>
            <a:r>
              <a:rPr lang="en-US" sz="1400" dirty="0" err="1"/>
              <a:t>waktunya</a:t>
            </a:r>
            <a:r>
              <a:rPr lang="en-US" sz="1400" dirty="0"/>
              <a:t> di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kanal</a:t>
            </a:r>
            <a:r>
              <a:rPr lang="en-US" sz="1400" dirty="0"/>
              <a:t>. </a:t>
            </a:r>
            <a:r>
              <a:rPr lang="en-US" sz="1400" dirty="0" err="1"/>
              <a:t>Inilah</a:t>
            </a:r>
            <a:r>
              <a:rPr lang="en-US" sz="1400" dirty="0"/>
              <a:t> </a:t>
            </a:r>
            <a:r>
              <a:rPr lang="en-US" sz="1400" dirty="0" err="1"/>
              <a:t>mengapa</a:t>
            </a:r>
            <a:r>
              <a:rPr lang="en-US" sz="1400" dirty="0"/>
              <a:t> </a:t>
            </a:r>
            <a:r>
              <a:rPr lang="en-US" sz="1400" dirty="0" err="1"/>
              <a:t>pendekatan</a:t>
            </a:r>
            <a:r>
              <a:rPr lang="en-US" sz="1400" dirty="0"/>
              <a:t> multichannel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efisien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memanfaatkan</a:t>
            </a:r>
            <a:r>
              <a:rPr lang="en-US" sz="1400" dirty="0"/>
              <a:t> </a:t>
            </a:r>
            <a:r>
              <a:rPr lang="en-US" sz="1400" dirty="0" err="1"/>
              <a:t>pencarian</a:t>
            </a:r>
            <a:r>
              <a:rPr lang="en-US" sz="1400" dirty="0"/>
              <a:t> </a:t>
            </a:r>
            <a:r>
              <a:rPr lang="en-US" sz="1400" dirty="0" err="1"/>
              <a:t>organik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i="1" dirty="0"/>
              <a:t>funnel</a:t>
            </a:r>
            <a:r>
              <a:rPr lang="en-US" sz="1400" dirty="0"/>
              <a:t>,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menawarkan</a:t>
            </a:r>
            <a:r>
              <a:rPr lang="en-US" sz="1400" dirty="0"/>
              <a:t> </a:t>
            </a:r>
            <a:r>
              <a:rPr lang="en-US" sz="1400" dirty="0" err="1"/>
              <a:t>unduhan</a:t>
            </a:r>
            <a:r>
              <a:rPr lang="en-US" sz="1400" dirty="0"/>
              <a:t> e-book gratis agar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bersedia</a:t>
            </a:r>
            <a:r>
              <a:rPr lang="en-US" sz="1400" dirty="0"/>
              <a:t> </a:t>
            </a:r>
            <a:r>
              <a:rPr lang="en-US" sz="1400" dirty="0" err="1"/>
              <a:t>memberikan</a:t>
            </a:r>
            <a:r>
              <a:rPr lang="en-US" sz="1400" dirty="0"/>
              <a:t> </a:t>
            </a:r>
            <a:r>
              <a:rPr lang="en-US" sz="1400" dirty="0" err="1"/>
              <a:t>izin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dihubungi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email. </a:t>
            </a:r>
            <a:r>
              <a:rPr lang="en-US" sz="1400" dirty="0" err="1"/>
              <a:t>Selanjutnya</a:t>
            </a:r>
            <a:r>
              <a:rPr lang="en-US" sz="1400" dirty="0"/>
              <a:t>,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 </a:t>
            </a:r>
            <a:r>
              <a:rPr lang="en-US" sz="1400" dirty="0" err="1"/>
              <a:t>kampanye</a:t>
            </a:r>
            <a:r>
              <a:rPr lang="en-US" sz="1400" dirty="0"/>
              <a:t> email </a:t>
            </a:r>
            <a:r>
              <a:rPr lang="en-US" sz="1400" dirty="0" err="1"/>
              <a:t>otomatis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melanjutkan</a:t>
            </a:r>
            <a:r>
              <a:rPr lang="en-US" sz="1400" dirty="0"/>
              <a:t> proses nurturing.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193385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STRATEGI MARKETING: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Saluran</a:t>
            </a:r>
            <a:r>
              <a:rPr lang="en-US" sz="1600" dirty="0" smtClean="0">
                <a:solidFill>
                  <a:prstClr val="black"/>
                </a:solidFill>
              </a:rPr>
              <a:t> (Channel) </a:t>
            </a:r>
            <a:r>
              <a:rPr lang="en-US" sz="1600" dirty="0" err="1" smtClean="0">
                <a:solidFill>
                  <a:prstClr val="black"/>
                </a:solidFill>
              </a:rPr>
              <a:t>Promosi</a:t>
            </a:r>
            <a:r>
              <a:rPr lang="en-US" sz="1600" dirty="0" smtClean="0">
                <a:solidFill>
                  <a:prstClr val="black"/>
                </a:solidFill>
              </a:rPr>
              <a:t> Online Dan Offline</a:t>
            </a:r>
            <a:endParaRPr lang="en-ID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2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87232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62000" y="1890117"/>
            <a:ext cx="7543800" cy="533400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Others Lead Source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001" y="25715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Cold Calling, Visit: B2G, B2B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Program </a:t>
            </a:r>
            <a:r>
              <a:rPr lang="en-US" dirty="0" err="1" smtClean="0">
                <a:solidFill>
                  <a:prstClr val="black"/>
                </a:solidFill>
              </a:rPr>
              <a:t>Refferal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Umum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Database Dari </a:t>
            </a:r>
            <a:r>
              <a:rPr lang="en-US" dirty="0" err="1" smtClean="0">
                <a:solidFill>
                  <a:prstClr val="black"/>
                </a:solidFill>
              </a:rPr>
              <a:t>Pemerintah</a:t>
            </a: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prstClr val="black"/>
                </a:solidFill>
              </a:rPr>
              <a:t>Database Dari </a:t>
            </a:r>
            <a:r>
              <a:rPr lang="en-US" dirty="0" err="1" smtClean="0">
                <a:solidFill>
                  <a:prstClr val="black"/>
                </a:solidFill>
              </a:rPr>
              <a:t>Swasta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28600" y="1239874"/>
            <a:ext cx="792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400" dirty="0" smtClean="0">
                <a:solidFill>
                  <a:prstClr val="black"/>
                </a:solidFill>
              </a:rPr>
              <a:t>SALURAN MARKETING </a:t>
            </a:r>
            <a:r>
              <a:rPr lang="en-US" sz="1400" dirty="0">
                <a:solidFill>
                  <a:prstClr val="black"/>
                </a:solidFill>
              </a:rPr>
              <a:t>STRATEGY: Attract/</a:t>
            </a:r>
            <a:r>
              <a:rPr lang="en-US" sz="1400" dirty="0" err="1">
                <a:solidFill>
                  <a:prstClr val="black"/>
                </a:solidFill>
              </a:rPr>
              <a:t>Menarik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Calon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Pembeli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Dengan</a:t>
            </a:r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Menggunakan</a:t>
            </a:r>
            <a:r>
              <a:rPr lang="en-US" sz="1400" dirty="0">
                <a:solidFill>
                  <a:prstClr val="black"/>
                </a:solidFill>
              </a:rPr>
              <a:t> Channel </a:t>
            </a:r>
            <a:r>
              <a:rPr lang="en-US" sz="1400" dirty="0" smtClean="0">
                <a:solidFill>
                  <a:prstClr val="black"/>
                </a:solidFill>
              </a:rPr>
              <a:t>Online, </a:t>
            </a:r>
            <a:r>
              <a:rPr lang="en-US" sz="1400" dirty="0" err="1" smtClean="0">
                <a:solidFill>
                  <a:prstClr val="black"/>
                </a:solidFill>
              </a:rPr>
              <a:t>Dengan</a:t>
            </a:r>
            <a:r>
              <a:rPr lang="en-US" sz="1400" dirty="0" smtClean="0">
                <a:solidFill>
                  <a:prstClr val="black"/>
                </a:solidFill>
              </a:rPr>
              <a:t> Online </a:t>
            </a:r>
            <a:r>
              <a:rPr lang="en-US" sz="1400" dirty="0" err="1" smtClean="0">
                <a:solidFill>
                  <a:prstClr val="black"/>
                </a:solidFill>
              </a:rPr>
              <a:t>Maka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Jangkauan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Pasar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bisa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Seluruh</a:t>
            </a:r>
            <a:r>
              <a:rPr lang="en-US" sz="1400" dirty="0" smtClean="0">
                <a:solidFill>
                  <a:prstClr val="black"/>
                </a:solidFill>
              </a:rPr>
              <a:t> Indonesia</a:t>
            </a:r>
            <a:endParaRPr lang="en-ID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200" y="1193385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SALURAN MARKETING STRATEGY: Attract/</a:t>
            </a:r>
            <a:r>
              <a:rPr lang="en-US" sz="1600" dirty="0" err="1" smtClean="0">
                <a:solidFill>
                  <a:prstClr val="black"/>
                </a:solidFill>
              </a:rPr>
              <a:t>Menarik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Menggunakan</a:t>
            </a:r>
            <a:r>
              <a:rPr lang="en-US" sz="1600" dirty="0" smtClean="0">
                <a:solidFill>
                  <a:prstClr val="black"/>
                </a:solidFill>
              </a:rPr>
              <a:t> Channel Offline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200" y="17907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Offline </a:t>
            </a:r>
            <a:r>
              <a:rPr lang="en-US" sz="1600" i="1" dirty="0" smtClean="0"/>
              <a:t>Marketing</a:t>
            </a:r>
            <a:r>
              <a:rPr lang="en-US" sz="1600" i="1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memasarkan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 smtClean="0"/>
              <a:t>saluran</a:t>
            </a:r>
            <a:r>
              <a:rPr lang="en-US" sz="1600" dirty="0" smtClean="0"/>
              <a:t> media </a:t>
            </a:r>
            <a:r>
              <a:rPr lang="en-US" sz="1600" dirty="0" err="1"/>
              <a:t>tradisional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internet. Media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televisi</a:t>
            </a:r>
            <a:r>
              <a:rPr lang="en-US" sz="1600" dirty="0"/>
              <a:t>, radio, </a:t>
            </a:r>
            <a:r>
              <a:rPr lang="en-US" sz="1600" dirty="0" err="1"/>
              <a:t>baliho</a:t>
            </a:r>
            <a:r>
              <a:rPr lang="en-US" sz="1600" dirty="0"/>
              <a:t>, </a:t>
            </a:r>
            <a:r>
              <a:rPr lang="en-US" sz="1600" i="1" dirty="0"/>
              <a:t>flyer</a:t>
            </a:r>
            <a:r>
              <a:rPr lang="en-US" sz="1600" dirty="0"/>
              <a:t>, poster, </a:t>
            </a:r>
            <a:r>
              <a:rPr lang="en-US" sz="1600" dirty="0" err="1"/>
              <a:t>dan</a:t>
            </a:r>
            <a:r>
              <a:rPr lang="en-US" sz="1600" dirty="0"/>
              <a:t> acara (</a:t>
            </a:r>
            <a:r>
              <a:rPr lang="en-US" sz="1600" i="1" dirty="0"/>
              <a:t>event</a:t>
            </a:r>
            <a:r>
              <a:rPr lang="en-US" sz="1600" dirty="0" smtClean="0"/>
              <a:t>).</a:t>
            </a:r>
          </a:p>
          <a:p>
            <a:endParaRPr lang="en-US" sz="1600" dirty="0"/>
          </a:p>
          <a:p>
            <a:r>
              <a:rPr lang="en-US" sz="1600" dirty="0" err="1"/>
              <a:t>Bisnis</a:t>
            </a:r>
            <a:r>
              <a:rPr lang="en-US" sz="1600" dirty="0"/>
              <a:t> pun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 </a:t>
            </a:r>
            <a:r>
              <a:rPr lang="en-US" sz="1600" i="1" dirty="0"/>
              <a:t>offline 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target </a:t>
            </a:r>
            <a:r>
              <a:rPr lang="en-US" sz="1600" dirty="0" err="1"/>
              <a:t>pasarnya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media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perantara</a:t>
            </a:r>
            <a:r>
              <a:rPr lang="en-US" sz="1600" dirty="0"/>
              <a:t> </a:t>
            </a:r>
            <a:r>
              <a:rPr lang="en-US" sz="1600" dirty="0" err="1"/>
              <a:t>apapun</a:t>
            </a:r>
            <a:r>
              <a:rPr lang="en-US" sz="1600" dirty="0"/>
              <a:t>. Salah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metodenya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 </a:t>
            </a:r>
            <a:r>
              <a:rPr lang="en-US" sz="1600" i="1" dirty="0"/>
              <a:t>word-of-mouth marketing, 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memberitahukan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.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888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b="1" i="1" dirty="0" smtClean="0"/>
              <a:t>BRAND ACTIVATION</a:t>
            </a:r>
          </a:p>
          <a:p>
            <a:pPr fontAlgn="base"/>
            <a:r>
              <a:rPr lang="en-US" sz="1600" b="1" i="1" dirty="0" smtClean="0"/>
              <a:t>Brand </a:t>
            </a:r>
            <a:r>
              <a:rPr lang="en-US" sz="1600" b="1" i="1" dirty="0" smtClean="0"/>
              <a:t>Activation</a:t>
            </a:r>
            <a:r>
              <a:rPr lang="en-US" sz="1600" dirty="0"/>
              <a:t> 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 </a:t>
            </a:r>
            <a:r>
              <a:rPr lang="en-US" sz="1600" i="1" dirty="0"/>
              <a:t>marketing</a:t>
            </a:r>
            <a:r>
              <a:rPr lang="en-US" sz="1600" dirty="0"/>
              <a:t> yang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unik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berkesan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 </a:t>
            </a:r>
            <a:r>
              <a:rPr lang="en-US" sz="1600" i="1" dirty="0"/>
              <a:t>campaign, event</a:t>
            </a:r>
            <a:r>
              <a:rPr lang="en-US" sz="1600" dirty="0"/>
              <a:t>,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lain.</a:t>
            </a:r>
          </a:p>
          <a:p>
            <a:pPr fontAlgn="base"/>
            <a:r>
              <a:rPr lang="en-US" sz="1600" i="1" dirty="0"/>
              <a:t>Brand </a:t>
            </a:r>
            <a:r>
              <a:rPr lang="en-US" sz="1600" i="1" dirty="0" smtClean="0"/>
              <a:t>Activation</a:t>
            </a:r>
            <a:r>
              <a:rPr lang="en-US" sz="1600" dirty="0"/>
              <a:t> 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pemasaran</a:t>
            </a:r>
            <a:r>
              <a:rPr lang="en-US" sz="1600" dirty="0"/>
              <a:t> di mana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menjangkau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terhubung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, </a:t>
            </a:r>
            <a:r>
              <a:rPr lang="en-US" sz="1600" dirty="0" err="1"/>
              <a:t>membentuk</a:t>
            </a:r>
            <a:r>
              <a:rPr lang="en-US" sz="1600" dirty="0"/>
              <a:t> </a:t>
            </a:r>
            <a:r>
              <a:rPr lang="en-US" sz="1600" dirty="0" err="1"/>
              <a:t>citra</a:t>
            </a:r>
            <a:r>
              <a:rPr lang="en-US" sz="1600" dirty="0"/>
              <a:t> </a:t>
            </a:r>
            <a:r>
              <a:rPr lang="en-US" sz="1600" i="1" dirty="0"/>
              <a:t>brand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mempromosikan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aktif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Dengan</a:t>
            </a:r>
            <a:r>
              <a:rPr lang="en-US" sz="1600" dirty="0"/>
              <a:t> kata lain, </a:t>
            </a:r>
            <a:r>
              <a:rPr lang="en-US" sz="1600" i="1" dirty="0"/>
              <a:t>B</a:t>
            </a:r>
            <a:r>
              <a:rPr lang="en-US" sz="1600" i="1" dirty="0" smtClean="0"/>
              <a:t>rand </a:t>
            </a:r>
            <a:r>
              <a:rPr lang="en-US" sz="1600" i="1" dirty="0"/>
              <a:t>A</a:t>
            </a:r>
            <a:r>
              <a:rPr lang="en-US" sz="1600" i="1" dirty="0" smtClean="0"/>
              <a:t>ctivation</a:t>
            </a:r>
            <a:r>
              <a:rPr lang="en-US" sz="1600" i="1" dirty="0"/>
              <a:t> 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 </a:t>
            </a:r>
            <a:r>
              <a:rPr lang="en-US" sz="1600" i="1" dirty="0"/>
              <a:t>brand</a:t>
            </a:r>
            <a:r>
              <a:rPr lang="en-US" sz="1600" dirty="0"/>
              <a:t> </a:t>
            </a:r>
            <a:r>
              <a:rPr lang="en-US" sz="1600" dirty="0" err="1"/>
              <a:t>dikenal</a:t>
            </a:r>
            <a:r>
              <a:rPr lang="en-US" sz="1600" dirty="0"/>
              <a:t> di </a:t>
            </a:r>
            <a:r>
              <a:rPr lang="en-US" sz="1600" dirty="0" err="1"/>
              <a:t>pasarnya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bertindak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gambaran</a:t>
            </a:r>
            <a:r>
              <a:rPr lang="en-US" sz="1600" dirty="0"/>
              <a:t> </a:t>
            </a:r>
            <a:r>
              <a:rPr lang="en-US" sz="1600" dirty="0" err="1"/>
              <a:t>sekilas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Tindakan</a:t>
            </a:r>
            <a:r>
              <a:rPr lang="en-US" sz="1600" dirty="0"/>
              <a:t> di </a:t>
            </a:r>
            <a:r>
              <a:rPr lang="en-US" sz="1600" dirty="0" err="1"/>
              <a:t>sini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interaksi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dua</a:t>
            </a:r>
            <a:r>
              <a:rPr lang="en-US" sz="1600" dirty="0"/>
              <a:t> </a:t>
            </a:r>
            <a:r>
              <a:rPr lang="en-US" sz="1600" dirty="0" err="1"/>
              <a:t>arah</a:t>
            </a:r>
            <a:r>
              <a:rPr lang="en-US" sz="1600" dirty="0"/>
              <a:t>.</a:t>
            </a:r>
          </a:p>
          <a:p>
            <a:pPr fontAlgn="base"/>
            <a:r>
              <a:rPr lang="en-US" sz="1600" i="1" dirty="0"/>
              <a:t>Brand </a:t>
            </a:r>
            <a:r>
              <a:rPr lang="en-US" sz="1600" i="1" dirty="0" smtClean="0"/>
              <a:t>Activation</a:t>
            </a:r>
            <a:r>
              <a:rPr lang="en-US" sz="1600" dirty="0"/>
              <a:t> juga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baik</a:t>
            </a:r>
            <a:r>
              <a:rPr lang="en-US" sz="1600" dirty="0"/>
              <a:t>.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hasilnya</a:t>
            </a:r>
            <a:r>
              <a:rPr lang="en-US" sz="1600" dirty="0"/>
              <a:t>,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membangun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antara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 </a:t>
            </a:r>
            <a:r>
              <a:rPr lang="en-US" sz="1600" i="1" dirty="0"/>
              <a:t>B</a:t>
            </a:r>
            <a:r>
              <a:rPr lang="en-US" sz="1600" i="1" dirty="0" smtClean="0"/>
              <a:t>rand </a:t>
            </a:r>
            <a:r>
              <a:rPr lang="en-US" sz="1600" i="1" dirty="0"/>
              <a:t>A</a:t>
            </a:r>
            <a:r>
              <a:rPr lang="en-US" sz="1600" i="1" dirty="0" smtClean="0"/>
              <a:t>ctivation</a:t>
            </a:r>
            <a:r>
              <a:rPr lang="en-US" sz="1600" dirty="0"/>
              <a:t> </a:t>
            </a:r>
            <a:r>
              <a:rPr lang="en-US" sz="1600" dirty="0" err="1"/>
              <a:t>memperbesar</a:t>
            </a:r>
            <a:r>
              <a:rPr lang="en-US" sz="1600" dirty="0"/>
              <a:t> </a:t>
            </a:r>
            <a:r>
              <a:rPr lang="en-US" sz="1600" dirty="0" err="1"/>
              <a:t>peluang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setia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yang </a:t>
            </a:r>
            <a:r>
              <a:rPr lang="en-US" sz="1600" dirty="0" err="1"/>
              <a:t>berkesan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audiens</a:t>
            </a:r>
            <a:r>
              <a:rPr lang="en-US" sz="16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079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1" dirty="0" err="1"/>
              <a:t>Manfaat</a:t>
            </a:r>
            <a:r>
              <a:rPr lang="en-US" sz="1400" b="1" dirty="0"/>
              <a:t> Brand Activation</a:t>
            </a:r>
          </a:p>
          <a:p>
            <a:pPr fontAlgn="base"/>
            <a:r>
              <a:rPr lang="en-US" sz="1400" i="1" dirty="0"/>
              <a:t>Campaign</a:t>
            </a:r>
            <a:r>
              <a:rPr lang="en-US" sz="1400" dirty="0"/>
              <a:t> </a:t>
            </a:r>
            <a:r>
              <a:rPr lang="en-US" sz="1400" dirty="0" err="1"/>
              <a:t>dalam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 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memastikan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relevan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diminati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, </a:t>
            </a:r>
            <a:r>
              <a:rPr lang="en-US" sz="1400" dirty="0" err="1"/>
              <a:t>baik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yang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saja</a:t>
            </a:r>
            <a:r>
              <a:rPr lang="en-US" sz="1400" dirty="0"/>
              <a:t> </a:t>
            </a:r>
            <a:r>
              <a:rPr lang="en-US" sz="1400" dirty="0" err="1"/>
              <a:t>diluncurkan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yang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juga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 </a:t>
            </a:r>
            <a:r>
              <a:rPr lang="en-US" sz="1400" i="1" dirty="0"/>
              <a:t>brand</a:t>
            </a:r>
            <a:r>
              <a:rPr lang="en-US" sz="1400" dirty="0"/>
              <a:t> </a:t>
            </a:r>
            <a:r>
              <a:rPr lang="en-US" sz="1400" dirty="0" err="1"/>
              <a:t>meningkatkan</a:t>
            </a:r>
            <a:r>
              <a:rPr lang="en-US" sz="1400" dirty="0"/>
              <a:t> basis </a:t>
            </a:r>
            <a:r>
              <a:rPr lang="en-US" sz="1400" dirty="0" err="1"/>
              <a:t>pengguna</a:t>
            </a:r>
            <a:r>
              <a:rPr lang="en-US" sz="1400" dirty="0"/>
              <a:t>, </a:t>
            </a:r>
            <a:r>
              <a:rPr lang="en-US" sz="1400" dirty="0" err="1"/>
              <a:t>memperbaiki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reputasi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</a:t>
            </a:r>
            <a:r>
              <a:rPr lang="en-US" sz="1400" dirty="0" err="1"/>
              <a:t>audiens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Feedough</a:t>
            </a:r>
            <a:r>
              <a:rPr lang="en-US" sz="1400" dirty="0"/>
              <a:t> </a:t>
            </a:r>
            <a:r>
              <a:rPr lang="en-US" sz="1400" dirty="0" err="1"/>
              <a:t>mengungkapkan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adanya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:</a:t>
            </a:r>
          </a:p>
          <a:p>
            <a:pPr fontAlgn="base"/>
            <a:r>
              <a:rPr lang="en-US" sz="1400" b="1" dirty="0" err="1"/>
              <a:t>Meningkatkan</a:t>
            </a:r>
            <a:r>
              <a:rPr lang="en-US" sz="1400" b="1" dirty="0"/>
              <a:t> </a:t>
            </a:r>
            <a:r>
              <a:rPr lang="en-US" sz="1400" b="1" dirty="0" err="1"/>
              <a:t>visibilitas</a:t>
            </a:r>
            <a:r>
              <a:rPr lang="en-US" sz="1400" dirty="0"/>
              <a:t>: </a:t>
            </a:r>
            <a:r>
              <a:rPr lang="en-US" sz="1400" i="1" dirty="0"/>
              <a:t>brand activation</a:t>
            </a:r>
            <a:r>
              <a:rPr lang="en-US" sz="1400" dirty="0"/>
              <a:t> 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dikenal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audiens</a:t>
            </a:r>
            <a:r>
              <a:rPr lang="en-US" sz="1400" dirty="0"/>
              <a:t>. </a:t>
            </a:r>
            <a:r>
              <a:rPr lang="en-US" sz="1400" dirty="0" err="1"/>
              <a:t>Bahkan</a:t>
            </a:r>
            <a:r>
              <a:rPr lang="en-US" sz="1400" dirty="0"/>
              <a:t> </a:t>
            </a:r>
            <a:r>
              <a:rPr lang="en-US" sz="1400" i="1" dirty="0"/>
              <a:t>brand</a:t>
            </a:r>
            <a:r>
              <a:rPr lang="en-US" sz="1400" dirty="0"/>
              <a:t> 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sekalipun</a:t>
            </a:r>
            <a:r>
              <a:rPr lang="en-US" sz="1400" dirty="0"/>
              <a:t> </a:t>
            </a:r>
            <a:r>
              <a:rPr lang="en-US" sz="1400" dirty="0" err="1"/>
              <a:t>tetap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 </a:t>
            </a:r>
            <a:r>
              <a:rPr lang="en-US" sz="1400" i="1" dirty="0"/>
              <a:t>campaign brand activation</a:t>
            </a:r>
            <a:r>
              <a:rPr lang="en-US" sz="1400" dirty="0"/>
              <a:t> 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visibilitas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.</a:t>
            </a:r>
          </a:p>
          <a:p>
            <a:pPr fontAlgn="base"/>
            <a:r>
              <a:rPr lang="en-US" sz="1400" b="1" dirty="0" err="1"/>
              <a:t>Meningkatkan</a:t>
            </a:r>
            <a:r>
              <a:rPr lang="en-US" sz="1400" b="1" dirty="0"/>
              <a:t> </a:t>
            </a:r>
            <a:r>
              <a:rPr lang="en-US" sz="1400" b="1" i="1" dirty="0"/>
              <a:t>brand awareness</a:t>
            </a:r>
            <a:r>
              <a:rPr lang="en-US" sz="1400" dirty="0"/>
              <a:t>: </a:t>
            </a:r>
            <a:r>
              <a:rPr lang="en-US" sz="1400" dirty="0" err="1"/>
              <a:t>biasanya</a:t>
            </a:r>
            <a:r>
              <a:rPr lang="en-US" sz="1400" dirty="0"/>
              <a:t>,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maupun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jarang</a:t>
            </a:r>
            <a:r>
              <a:rPr lang="en-US" sz="1400" dirty="0"/>
              <a:t> </a:t>
            </a:r>
            <a:r>
              <a:rPr lang="en-US" sz="1400" dirty="0" err="1"/>
              <a:t>dikenali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. </a:t>
            </a:r>
            <a:r>
              <a:rPr lang="en-US" sz="1400" dirty="0" err="1"/>
              <a:t>Melalui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,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menjangkau</a:t>
            </a:r>
            <a:r>
              <a:rPr lang="en-US" sz="1400" dirty="0"/>
              <a:t> target </a:t>
            </a:r>
            <a:r>
              <a:rPr lang="en-US" sz="1400" dirty="0" err="1"/>
              <a:t>audiens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 </a:t>
            </a:r>
            <a:r>
              <a:rPr lang="en-US" sz="1400" i="1" dirty="0"/>
              <a:t>brand awareness</a:t>
            </a:r>
            <a:r>
              <a:rPr lang="en-US" sz="1400" dirty="0"/>
              <a:t>.</a:t>
            </a:r>
          </a:p>
          <a:p>
            <a:pPr fontAlgn="base"/>
            <a:r>
              <a:rPr lang="en-US" sz="1400" b="1" dirty="0" err="1"/>
              <a:t>Membangun</a:t>
            </a:r>
            <a:r>
              <a:rPr lang="en-US" sz="1400" b="1" dirty="0"/>
              <a:t> </a:t>
            </a:r>
            <a:r>
              <a:rPr lang="en-US" sz="1400" b="1" dirty="0" err="1"/>
              <a:t>kepercayaan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hubungan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konsumen</a:t>
            </a:r>
            <a:r>
              <a:rPr lang="en-US" sz="1400" dirty="0"/>
              <a:t>: </a:t>
            </a:r>
            <a:r>
              <a:rPr lang="en-US" sz="1400" dirty="0" err="1"/>
              <a:t>tujuan</a:t>
            </a:r>
            <a:r>
              <a:rPr lang="en-US" sz="1400" dirty="0"/>
              <a:t> lain </a:t>
            </a:r>
            <a:r>
              <a:rPr lang="en-US" sz="1400" dirty="0" err="1"/>
              <a:t>dari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 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 </a:t>
            </a:r>
            <a:r>
              <a:rPr lang="en-US" sz="1400" i="1" dirty="0"/>
              <a:t>brand</a:t>
            </a:r>
            <a:r>
              <a:rPr lang="en-US" sz="1400" dirty="0"/>
              <a:t> 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produknya</a:t>
            </a:r>
            <a:r>
              <a:rPr lang="en-US" sz="1400" dirty="0"/>
              <a:t>. </a:t>
            </a:r>
            <a:r>
              <a:rPr lang="en-US" sz="1400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suatu</a:t>
            </a:r>
            <a:r>
              <a:rPr lang="en-US" sz="1400" dirty="0"/>
              <a:t> </a:t>
            </a:r>
            <a:r>
              <a:rPr lang="en-US" sz="1400" i="1" dirty="0"/>
              <a:t>brand</a:t>
            </a:r>
            <a:r>
              <a:rPr lang="en-US" sz="1400" dirty="0"/>
              <a:t> 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berdampak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loyalitas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dirty="0" err="1"/>
              <a:t>kemungkinan</a:t>
            </a:r>
            <a:r>
              <a:rPr lang="en-US" sz="1400" dirty="0"/>
              <a:t> pembelian </a:t>
            </a:r>
            <a:r>
              <a:rPr lang="en-US" sz="1400" dirty="0" err="1"/>
              <a:t>berulang</a:t>
            </a:r>
            <a:r>
              <a:rPr lang="en-US" sz="1400" dirty="0"/>
              <a:t>.</a:t>
            </a:r>
          </a:p>
          <a:p>
            <a:pPr fontAlgn="base"/>
            <a:r>
              <a:rPr lang="en-US" sz="1400" b="1" dirty="0" err="1"/>
              <a:t>Mendorong</a:t>
            </a:r>
            <a:r>
              <a:rPr lang="en-US" sz="1400" b="1" dirty="0"/>
              <a:t> </a:t>
            </a:r>
            <a:r>
              <a:rPr lang="en-US" sz="1400" b="1" dirty="0" err="1"/>
              <a:t>keterlibatan</a:t>
            </a:r>
            <a:r>
              <a:rPr lang="en-US" sz="1400" b="1" dirty="0"/>
              <a:t> </a:t>
            </a:r>
            <a:r>
              <a:rPr lang="en-US" sz="1400" b="1" dirty="0" err="1"/>
              <a:t>konsumen</a:t>
            </a:r>
            <a:r>
              <a:rPr lang="en-US" sz="1400" dirty="0"/>
              <a:t>: </a:t>
            </a:r>
            <a:r>
              <a:rPr lang="en-US" sz="1400" i="1" dirty="0"/>
              <a:t>brand activation</a:t>
            </a:r>
            <a:r>
              <a:rPr lang="en-US" sz="1400" dirty="0"/>
              <a:t> 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jembatan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, </a:t>
            </a:r>
            <a:r>
              <a:rPr lang="en-US" sz="1400" dirty="0" err="1"/>
              <a:t>sehingga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keterlibatan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. </a:t>
            </a:r>
            <a:r>
              <a:rPr lang="en-US" sz="1400" dirty="0" err="1"/>
              <a:t>Keterlibatan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mengacu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kesediaan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berpartisipasi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berkomunikasi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1564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1" dirty="0" err="1"/>
              <a:t>Jenis-jenis</a:t>
            </a:r>
            <a:r>
              <a:rPr lang="en-US" sz="1400" b="1" dirty="0"/>
              <a:t> Brand Activation </a:t>
            </a:r>
          </a:p>
          <a:p>
            <a:pPr fontAlgn="base"/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mencapai</a:t>
            </a:r>
            <a:r>
              <a:rPr lang="en-US" sz="1400" dirty="0"/>
              <a:t> </a:t>
            </a:r>
            <a:r>
              <a:rPr lang="en-US" sz="1400" dirty="0" err="1"/>
              <a:t>hasil</a:t>
            </a:r>
            <a:r>
              <a:rPr lang="en-US" sz="1400" dirty="0"/>
              <a:t> yang </a:t>
            </a:r>
            <a:r>
              <a:rPr lang="en-US" sz="1400" dirty="0" err="1"/>
              <a:t>diinginkan</a:t>
            </a:r>
            <a:r>
              <a:rPr lang="en-US" sz="1400" dirty="0"/>
              <a:t>, </a:t>
            </a:r>
            <a:r>
              <a:rPr lang="en-US" sz="1400" i="1" dirty="0"/>
              <a:t>marketer</a:t>
            </a:r>
            <a:r>
              <a:rPr lang="en-US" sz="1400" dirty="0"/>
              <a:t> 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merancang</a:t>
            </a:r>
            <a:r>
              <a:rPr lang="en-US" sz="1400" dirty="0"/>
              <a:t> </a:t>
            </a:r>
            <a:r>
              <a:rPr lang="en-US" sz="1400" i="1" dirty="0"/>
              <a:t>campaign brand activation</a:t>
            </a:r>
            <a:r>
              <a:rPr lang="en-US" sz="1400" dirty="0"/>
              <a:t> 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dirty="0" err="1"/>
              <a:t>tujuan</a:t>
            </a:r>
            <a:r>
              <a:rPr lang="en-US" sz="1400" dirty="0"/>
              <a:t> yang </a:t>
            </a:r>
            <a:r>
              <a:rPr lang="en-US" sz="1400" dirty="0" err="1"/>
              <a:t>telah</a:t>
            </a:r>
            <a:r>
              <a:rPr lang="en-US" sz="1400" dirty="0"/>
              <a:t> </a:t>
            </a:r>
            <a:r>
              <a:rPr lang="en-US" sz="1400" dirty="0" err="1"/>
              <a:t>ditentukan</a:t>
            </a:r>
            <a:r>
              <a:rPr lang="en-US" sz="1400" dirty="0"/>
              <a:t> </a:t>
            </a:r>
            <a:r>
              <a:rPr lang="en-US" sz="1400" dirty="0" err="1"/>
              <a:t>sebelumnya</a:t>
            </a:r>
            <a:r>
              <a:rPr lang="en-US" sz="1400" dirty="0"/>
              <a:t>. </a:t>
            </a:r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pemasaran</a:t>
            </a:r>
            <a:r>
              <a:rPr lang="en-US" sz="1400" dirty="0"/>
              <a:t> lain,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mungkin</a:t>
            </a:r>
            <a:r>
              <a:rPr lang="en-US" sz="1400" dirty="0"/>
              <a:t>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menginvestasikan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perencanaan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pemasaran</a:t>
            </a:r>
            <a:r>
              <a:rPr lang="en-US" sz="1400" dirty="0"/>
              <a:t> lain,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pilihan</a:t>
            </a:r>
            <a:r>
              <a:rPr lang="en-US" sz="1400" dirty="0"/>
              <a:t> yang </a:t>
            </a:r>
            <a:r>
              <a:rPr lang="en-US" sz="1400" dirty="0" err="1"/>
              <a:t>tersedia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 </a:t>
            </a:r>
            <a:r>
              <a:rPr lang="en-US" sz="1400" dirty="0" err="1"/>
              <a:t>dirangkum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Feedough</a:t>
            </a:r>
            <a:r>
              <a:rPr lang="en-US" sz="1400" dirty="0"/>
              <a:t>:</a:t>
            </a:r>
          </a:p>
          <a:p>
            <a:pPr fontAlgn="base"/>
            <a:r>
              <a:rPr lang="en-US" sz="1400" b="1" dirty="0" smtClean="0"/>
              <a:t>1. Experimental </a:t>
            </a:r>
            <a:r>
              <a:rPr lang="en-US" sz="1400" b="1" dirty="0"/>
              <a:t>marketing</a:t>
            </a:r>
          </a:p>
          <a:p>
            <a:pPr fontAlgn="base"/>
            <a:r>
              <a:rPr lang="en-US" sz="1400" i="1" dirty="0"/>
              <a:t>Experimental marketing</a:t>
            </a:r>
            <a:r>
              <a:rPr lang="en-US" sz="1400" dirty="0"/>
              <a:t> juga </a:t>
            </a:r>
            <a:r>
              <a:rPr lang="en-US" sz="1400" dirty="0" err="1"/>
              <a:t>dikenal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 </a:t>
            </a:r>
            <a:r>
              <a:rPr lang="en-US" sz="1400" i="1" dirty="0"/>
              <a:t>engagement marketing</a:t>
            </a:r>
            <a:r>
              <a:rPr lang="en-US" sz="1400" dirty="0"/>
              <a:t> 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r>
              <a:rPr lang="en-US" sz="1400" dirty="0"/>
              <a:t> </a:t>
            </a:r>
            <a:r>
              <a:rPr lang="en-US" sz="1400" dirty="0" err="1"/>
              <a:t>penting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i="1" dirty="0"/>
              <a:t> brand activation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namanya</a:t>
            </a:r>
            <a:r>
              <a:rPr lang="en-US" sz="1400" dirty="0"/>
              <a:t>,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memungkinkan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merasakan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Misalnya</a:t>
            </a:r>
            <a:r>
              <a:rPr lang="en-US" sz="1400" dirty="0"/>
              <a:t>,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mempromosikan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 </a:t>
            </a:r>
            <a:r>
              <a:rPr lang="en-US" sz="1400" dirty="0" err="1"/>
              <a:t>kosmetik</a:t>
            </a:r>
            <a:r>
              <a:rPr lang="en-US" sz="1400" dirty="0"/>
              <a:t>, </a:t>
            </a:r>
            <a:r>
              <a:rPr lang="en-US" sz="1400" dirty="0" err="1"/>
              <a:t>perusahaan</a:t>
            </a:r>
            <a:r>
              <a:rPr lang="en-US" sz="1400" dirty="0"/>
              <a:t> yang </a:t>
            </a:r>
            <a:r>
              <a:rPr lang="en-US" sz="1400" dirty="0" err="1"/>
              <a:t>bersangkutan</a:t>
            </a:r>
            <a:r>
              <a:rPr lang="en-US" sz="1400" dirty="0"/>
              <a:t> </a:t>
            </a:r>
            <a:r>
              <a:rPr lang="en-US" sz="1400" dirty="0" err="1"/>
              <a:t>mengadakan</a:t>
            </a:r>
            <a:r>
              <a:rPr lang="en-US" sz="1400" dirty="0"/>
              <a:t> </a:t>
            </a:r>
            <a:r>
              <a:rPr lang="en-US" sz="1400" i="1" dirty="0"/>
              <a:t>campaign</a:t>
            </a:r>
            <a:r>
              <a:rPr lang="en-US" sz="1400" dirty="0"/>
              <a:t> di mana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 </a:t>
            </a:r>
            <a:r>
              <a:rPr lang="en-US" sz="1400" i="1" dirty="0"/>
              <a:t>makeover</a:t>
            </a:r>
            <a:r>
              <a:rPr lang="en-US" sz="1400" dirty="0"/>
              <a:t> </a:t>
            </a:r>
            <a:r>
              <a:rPr lang="en-US" sz="1400" dirty="0" err="1"/>
              <a:t>dari</a:t>
            </a:r>
            <a:r>
              <a:rPr lang="en-US" sz="1400" dirty="0"/>
              <a:t> </a:t>
            </a:r>
            <a:r>
              <a:rPr lang="en-US" sz="1400" i="1" dirty="0"/>
              <a:t>stylist</a:t>
            </a:r>
            <a:r>
              <a:rPr lang="en-US" sz="1400" dirty="0"/>
              <a:t> yang 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disewa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</a:t>
            </a:r>
          </a:p>
          <a:p>
            <a:pPr fontAlgn="base"/>
            <a:r>
              <a:rPr lang="en-US" sz="1400" i="1" dirty="0"/>
              <a:t>Campaign</a:t>
            </a:r>
            <a:r>
              <a:rPr lang="en-US" sz="1400" dirty="0"/>
              <a:t> 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berinteraksi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fisik</a:t>
            </a:r>
            <a:r>
              <a:rPr lang="en-US" sz="1400" dirty="0"/>
              <a:t> </a:t>
            </a:r>
            <a:r>
              <a:rPr lang="en-US" sz="1400" dirty="0" err="1"/>
              <a:t>sekaligus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pengalaman</a:t>
            </a:r>
            <a:r>
              <a:rPr lang="en-US" sz="1400" dirty="0"/>
              <a:t> </a:t>
            </a:r>
            <a:r>
              <a:rPr lang="en-US" sz="1400" i="1" dirty="0"/>
              <a:t>makeover</a:t>
            </a:r>
            <a:r>
              <a:rPr lang="en-US" sz="1400" dirty="0"/>
              <a:t> yang </a:t>
            </a:r>
            <a:r>
              <a:rPr lang="en-US" sz="1400" dirty="0" err="1"/>
              <a:t>menyenangkan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23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1" dirty="0" smtClean="0"/>
              <a:t>2. In-store </a:t>
            </a:r>
            <a:r>
              <a:rPr lang="en-US" sz="1400" b="1" dirty="0"/>
              <a:t>brand activation</a:t>
            </a:r>
          </a:p>
          <a:p>
            <a:pPr fontAlgn="base"/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lain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 </a:t>
            </a:r>
            <a:r>
              <a:rPr lang="en-US" sz="1400" i="1" dirty="0"/>
              <a:t>in-store brand activation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sekadar</a:t>
            </a:r>
            <a:r>
              <a:rPr lang="en-US" sz="1400" dirty="0"/>
              <a:t> </a:t>
            </a:r>
            <a:r>
              <a:rPr lang="en-US" sz="1400" dirty="0" err="1"/>
              <a:t>mendemonstrasikan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, </a:t>
            </a:r>
            <a:r>
              <a:rPr lang="en-US" sz="1400" dirty="0" err="1"/>
              <a:t>strategi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berfokus</a:t>
            </a:r>
            <a:r>
              <a:rPr lang="en-US" sz="1400" dirty="0"/>
              <a:t> </a:t>
            </a:r>
            <a:r>
              <a:rPr lang="en-US" sz="1400" dirty="0" err="1"/>
              <a:t>menyelenggarakan</a:t>
            </a:r>
            <a:r>
              <a:rPr lang="en-US" sz="1400" dirty="0"/>
              <a:t> acara </a:t>
            </a:r>
            <a:r>
              <a:rPr lang="en-US" sz="1400" dirty="0" err="1"/>
              <a:t>langsung</a:t>
            </a:r>
            <a:r>
              <a:rPr lang="en-US" sz="1400" dirty="0"/>
              <a:t> di </a:t>
            </a:r>
            <a:r>
              <a:rPr lang="en-US" sz="1400" dirty="0" err="1"/>
              <a:t>toko</a:t>
            </a:r>
            <a:r>
              <a:rPr lang="en-US" sz="1400" dirty="0"/>
              <a:t> </a:t>
            </a:r>
            <a:r>
              <a:rPr lang="en-US" sz="1400" i="1" dirty="0"/>
              <a:t>offline</a:t>
            </a:r>
            <a:r>
              <a:rPr lang="en-US" sz="1400" dirty="0"/>
              <a:t> 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 </a:t>
            </a:r>
            <a:r>
              <a:rPr lang="en-US" sz="1400" i="1" dirty="0"/>
              <a:t>experiential technology</a:t>
            </a:r>
            <a:r>
              <a:rPr lang="en-US" sz="1400" dirty="0"/>
              <a:t> 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mendorong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mengambil</a:t>
            </a:r>
            <a:r>
              <a:rPr lang="en-US" sz="1400" dirty="0"/>
              <a:t> </a:t>
            </a:r>
            <a:r>
              <a:rPr lang="en-US" sz="1400" dirty="0" err="1"/>
              <a:t>tindakan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di </a:t>
            </a:r>
            <a:r>
              <a:rPr lang="en-US" sz="1400" dirty="0" err="1"/>
              <a:t>sana</a:t>
            </a:r>
            <a:r>
              <a:rPr lang="en-US" sz="1400" dirty="0"/>
              <a:t>.</a:t>
            </a:r>
          </a:p>
          <a:p>
            <a:pPr fontAlgn="base"/>
            <a:r>
              <a:rPr lang="en-US" sz="1400" i="1" dirty="0"/>
              <a:t>In-store brand activation</a:t>
            </a:r>
            <a:r>
              <a:rPr lang="en-US" sz="1400" dirty="0"/>
              <a:t> 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terhubung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, </a:t>
            </a:r>
            <a:r>
              <a:rPr lang="en-US" sz="1400" dirty="0" err="1"/>
              <a:t>memastikan</a:t>
            </a:r>
            <a:r>
              <a:rPr lang="en-US" sz="1400" dirty="0"/>
              <a:t> </a:t>
            </a:r>
            <a:r>
              <a:rPr lang="en-US" sz="1400" dirty="0" err="1"/>
              <a:t>apakah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yang </a:t>
            </a:r>
            <a:r>
              <a:rPr lang="en-US" sz="1400" dirty="0" err="1"/>
              <a:t>dijual</a:t>
            </a:r>
            <a:r>
              <a:rPr lang="en-US" sz="1400" dirty="0"/>
              <a:t> </a:t>
            </a:r>
            <a:r>
              <a:rPr lang="en-US" sz="1400" dirty="0" err="1"/>
              <a:t>benar-benar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melihat</a:t>
            </a:r>
            <a:r>
              <a:rPr lang="en-US" sz="1400" dirty="0"/>
              <a:t> </a:t>
            </a:r>
            <a:r>
              <a:rPr lang="en-US" sz="1400" dirty="0" err="1"/>
              <a:t>reaksi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.</a:t>
            </a:r>
          </a:p>
          <a:p>
            <a:pPr fontAlgn="base"/>
            <a:r>
              <a:rPr lang="en-US" sz="1400" b="1" dirty="0" smtClean="0"/>
              <a:t>3. Sampling </a:t>
            </a:r>
            <a:r>
              <a:rPr lang="en-US" sz="1400" b="1" dirty="0"/>
              <a:t>campaign</a:t>
            </a:r>
          </a:p>
          <a:p>
            <a:pPr fontAlgn="base"/>
            <a:r>
              <a:rPr lang="en-US" sz="1400" i="1" dirty="0"/>
              <a:t>Sampling campaign</a:t>
            </a:r>
            <a:r>
              <a:rPr lang="en-US" sz="1400" dirty="0"/>
              <a:t> 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salah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 </a:t>
            </a:r>
            <a:r>
              <a:rPr lang="en-US" sz="1400" i="1" dirty="0"/>
              <a:t>brand activation</a:t>
            </a:r>
            <a:r>
              <a:rPr lang="en-US" sz="1400" dirty="0"/>
              <a:t> yang paling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dicoba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diuji</a:t>
            </a:r>
            <a:r>
              <a:rPr lang="en-US" sz="1400" dirty="0"/>
              <a:t>, </a:t>
            </a:r>
            <a:r>
              <a:rPr lang="en-US" sz="1400" dirty="0" err="1"/>
              <a:t>sebab</a:t>
            </a:r>
            <a:r>
              <a:rPr lang="en-US" sz="1400" dirty="0"/>
              <a:t> </a:t>
            </a:r>
            <a:r>
              <a:rPr lang="en-US" sz="1400" i="1" dirty="0"/>
              <a:t>campaign</a:t>
            </a:r>
            <a:r>
              <a:rPr lang="en-US" sz="1400" dirty="0"/>
              <a:t> 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sederhana</a:t>
            </a:r>
            <a:r>
              <a:rPr lang="en-US" sz="1400" dirty="0"/>
              <a:t>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efektif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berkesan</a:t>
            </a:r>
            <a:r>
              <a:rPr lang="en-US" sz="1400" dirty="0"/>
              <a:t>.</a:t>
            </a:r>
          </a:p>
          <a:p>
            <a:pPr fontAlgn="base"/>
            <a:r>
              <a:rPr lang="en-US" sz="1400" i="1" dirty="0"/>
              <a:t>Sampling campaign</a:t>
            </a:r>
            <a:r>
              <a:rPr lang="en-US" sz="1400" dirty="0"/>
              <a:t> 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cara</a:t>
            </a:r>
            <a:r>
              <a:rPr lang="en-US" sz="1400" dirty="0"/>
              <a:t> </a:t>
            </a:r>
            <a:r>
              <a:rPr lang="en-US" sz="1400" dirty="0" err="1"/>
              <a:t>membiarkan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mencoba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gratis.</a:t>
            </a:r>
          </a:p>
          <a:p>
            <a:pPr fontAlgn="base"/>
            <a:r>
              <a:rPr lang="en-US" sz="1400" dirty="0" err="1"/>
              <a:t>Misalnya</a:t>
            </a:r>
            <a:r>
              <a:rPr lang="en-US" sz="1400" dirty="0"/>
              <a:t>,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menyelenggarakan</a:t>
            </a:r>
            <a:r>
              <a:rPr lang="en-US" sz="1400" dirty="0"/>
              <a:t> </a:t>
            </a:r>
            <a:r>
              <a:rPr lang="en-US" sz="1400" i="1" dirty="0"/>
              <a:t>giveaway</a:t>
            </a:r>
            <a:r>
              <a:rPr lang="en-US" sz="1400" dirty="0"/>
              <a:t> di mana </a:t>
            </a:r>
            <a:r>
              <a:rPr lang="en-US" sz="1400" dirty="0" err="1"/>
              <a:t>pemenang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menerima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tanpa</a:t>
            </a:r>
            <a:r>
              <a:rPr lang="en-US" sz="1400" dirty="0"/>
              <a:t> </a:t>
            </a:r>
            <a:r>
              <a:rPr lang="en-US" sz="1400" dirty="0" err="1"/>
              <a:t>dipungut</a:t>
            </a:r>
            <a:r>
              <a:rPr lang="en-US" sz="1400" dirty="0"/>
              <a:t>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apa</a:t>
            </a:r>
            <a:r>
              <a:rPr lang="en-US" sz="1400" dirty="0"/>
              <a:t> pun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679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MACAM-MACAM STRATEGI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9" name="Picture 11" descr="7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57300"/>
            <a:ext cx="6838950" cy="3708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2091" y="887968"/>
            <a:ext cx="35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Porter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2310366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Financial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310367"/>
            <a:ext cx="11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Non-Financial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778189" y="1378631"/>
            <a:ext cx="1470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Value Proposition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462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400" b="1" dirty="0" smtClean="0"/>
              <a:t>4. Digital </a:t>
            </a:r>
            <a:r>
              <a:rPr lang="en-US" sz="1400" b="1" dirty="0"/>
              <a:t>campaign</a:t>
            </a:r>
          </a:p>
          <a:p>
            <a:pPr fontAlgn="base"/>
            <a:r>
              <a:rPr lang="en-US" sz="1400" dirty="0" err="1"/>
              <a:t>Kehadiran</a:t>
            </a:r>
            <a:r>
              <a:rPr lang="en-US" sz="1400" dirty="0"/>
              <a:t> internet </a:t>
            </a:r>
            <a:r>
              <a:rPr lang="en-US" sz="1400" dirty="0" err="1"/>
              <a:t>menjadikan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orang </a:t>
            </a:r>
            <a:r>
              <a:rPr lang="en-US" sz="1400" dirty="0" err="1"/>
              <a:t>aktif</a:t>
            </a:r>
            <a:r>
              <a:rPr lang="en-US" sz="1400" dirty="0"/>
              <a:t> di </a:t>
            </a:r>
            <a:r>
              <a:rPr lang="en-US" sz="1400" dirty="0" err="1"/>
              <a:t>berbagai</a:t>
            </a:r>
            <a:r>
              <a:rPr lang="en-US" sz="1400" dirty="0"/>
              <a:t> </a:t>
            </a:r>
            <a:r>
              <a:rPr lang="en-US" sz="1400" i="1" dirty="0"/>
              <a:t>platform</a:t>
            </a:r>
            <a:r>
              <a:rPr lang="en-US" sz="1400" dirty="0"/>
              <a:t> media </a:t>
            </a:r>
            <a:r>
              <a:rPr lang="en-US" sz="1400" dirty="0" err="1"/>
              <a:t>sosial</a:t>
            </a:r>
            <a:r>
              <a:rPr lang="en-US" sz="1400" dirty="0"/>
              <a:t>. </a:t>
            </a:r>
            <a:r>
              <a:rPr lang="en-US" sz="1400" dirty="0" err="1"/>
              <a:t>Kondisi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terlibat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target </a:t>
            </a:r>
            <a:r>
              <a:rPr lang="en-US" sz="1400" dirty="0" err="1"/>
              <a:t>audiensnya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Umumnya</a:t>
            </a:r>
            <a:r>
              <a:rPr lang="en-US" sz="1400" dirty="0"/>
              <a:t>, </a:t>
            </a:r>
            <a:r>
              <a:rPr lang="en-US" sz="1400" dirty="0" err="1"/>
              <a:t>tim</a:t>
            </a:r>
            <a:r>
              <a:rPr lang="en-US" sz="1400" dirty="0"/>
              <a:t> </a:t>
            </a:r>
            <a:r>
              <a:rPr lang="en-US" sz="1400" i="1" dirty="0"/>
              <a:t>marketing</a:t>
            </a:r>
            <a:r>
              <a:rPr lang="en-US" sz="1400" dirty="0"/>
              <a:t> </a:t>
            </a:r>
            <a:r>
              <a:rPr lang="en-US" sz="1400" dirty="0" err="1"/>
              <a:t>sudah</a:t>
            </a:r>
            <a:r>
              <a:rPr lang="en-US" sz="1400" dirty="0"/>
              <a:t> </a:t>
            </a:r>
            <a:r>
              <a:rPr lang="en-US" sz="1400" dirty="0" err="1"/>
              <a:t>menjalankan</a:t>
            </a:r>
            <a:r>
              <a:rPr lang="en-US" sz="1400" dirty="0"/>
              <a:t> </a:t>
            </a:r>
            <a:r>
              <a:rPr lang="en-US" sz="1400" i="1" dirty="0"/>
              <a:t>digital campaign</a:t>
            </a:r>
            <a:r>
              <a:rPr lang="en-US" sz="1400" dirty="0"/>
              <a:t> </a:t>
            </a:r>
            <a:r>
              <a:rPr lang="en-US" sz="1400" dirty="0" err="1"/>
              <a:t>untuk</a:t>
            </a:r>
            <a:r>
              <a:rPr lang="en-US" sz="1400" dirty="0"/>
              <a:t> proses </a:t>
            </a:r>
            <a:r>
              <a:rPr lang="en-US" sz="1400" dirty="0" err="1"/>
              <a:t>pemasaran</a:t>
            </a:r>
            <a:r>
              <a:rPr lang="en-US" sz="1400" dirty="0"/>
              <a:t> yang </a:t>
            </a:r>
            <a:r>
              <a:rPr lang="en-US" sz="1400" dirty="0" err="1"/>
              <a:t>sedang</a:t>
            </a:r>
            <a:r>
              <a:rPr lang="en-US" sz="1400" dirty="0"/>
              <a:t> </a:t>
            </a:r>
            <a:r>
              <a:rPr lang="en-US" sz="1400" dirty="0" err="1"/>
              <a:t>berjalan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proses </a:t>
            </a:r>
            <a:r>
              <a:rPr lang="en-US" sz="1400" i="1" dirty="0"/>
              <a:t>brand activation</a:t>
            </a:r>
            <a:r>
              <a:rPr lang="en-US" sz="1400" dirty="0"/>
              <a:t>, </a:t>
            </a:r>
            <a:r>
              <a:rPr lang="en-US" sz="1400" i="1" dirty="0"/>
              <a:t>campaign</a:t>
            </a:r>
            <a:r>
              <a:rPr lang="en-US" sz="1400" dirty="0"/>
              <a:t> 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spesifik</a:t>
            </a:r>
            <a:r>
              <a:rPr lang="en-US" sz="1400" dirty="0"/>
              <a:t>, </a:t>
            </a:r>
            <a:r>
              <a:rPr lang="en-US" sz="1400" dirty="0" err="1"/>
              <a:t>jangkauannya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luas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terfokus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target </a:t>
            </a:r>
            <a:r>
              <a:rPr lang="en-US" sz="1400" dirty="0" err="1"/>
              <a:t>audiens</a:t>
            </a:r>
            <a:r>
              <a:rPr lang="en-US" sz="1400" dirty="0"/>
              <a:t>.</a:t>
            </a:r>
          </a:p>
          <a:p>
            <a:pPr fontAlgn="base"/>
            <a:r>
              <a:rPr lang="en-US" sz="1400" dirty="0" err="1"/>
              <a:t>Dibandingkan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 </a:t>
            </a:r>
            <a:r>
              <a:rPr lang="en-US" sz="1400" i="1" dirty="0"/>
              <a:t>campaign brand activation</a:t>
            </a:r>
            <a:r>
              <a:rPr lang="en-US" sz="1400" dirty="0"/>
              <a:t> lain,</a:t>
            </a:r>
            <a:r>
              <a:rPr lang="en-US" sz="1400" i="1" dirty="0"/>
              <a:t> digital campaign</a:t>
            </a:r>
            <a:r>
              <a:rPr lang="en-US" sz="1400" dirty="0"/>
              <a:t> 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hemat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mudah</a:t>
            </a:r>
            <a:r>
              <a:rPr lang="en-US" sz="1400" dirty="0"/>
              <a:t> </a:t>
            </a:r>
            <a:r>
              <a:rPr lang="en-US" sz="1400" dirty="0" err="1"/>
              <a:t>dijalankan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kreativitas</a:t>
            </a:r>
            <a:r>
              <a:rPr lang="en-US" sz="1400" dirty="0"/>
              <a:t>, </a:t>
            </a:r>
            <a:r>
              <a:rPr lang="en-US" sz="1400" dirty="0" err="1"/>
              <a:t>inovasi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penelitian</a:t>
            </a:r>
            <a:r>
              <a:rPr lang="en-US" sz="1400" dirty="0"/>
              <a:t> </a:t>
            </a:r>
            <a:r>
              <a:rPr lang="en-US" sz="1400" dirty="0" err="1"/>
              <a:t>diperlukan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perhatian</a:t>
            </a:r>
            <a:r>
              <a:rPr lang="en-US" sz="1400" dirty="0"/>
              <a:t> </a:t>
            </a:r>
            <a:r>
              <a:rPr lang="en-US" sz="1400" dirty="0" err="1"/>
              <a:t>audiens</a:t>
            </a:r>
            <a:r>
              <a:rPr lang="en-US" sz="14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284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Berdasarkan</a:t>
            </a:r>
            <a:r>
              <a:rPr lang="en-US" sz="1600" dirty="0" smtClean="0"/>
              <a:t> </a:t>
            </a:r>
            <a:r>
              <a:rPr lang="en-US" sz="1600" dirty="0" err="1" smtClean="0"/>
              <a:t>Skalanya</a:t>
            </a:r>
            <a:r>
              <a:rPr lang="en-US" sz="1600" dirty="0" smtClean="0"/>
              <a:t>, Brand Activation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Dibagi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Kategori</a:t>
            </a:r>
            <a:r>
              <a:rPr lang="en-US" sz="1600" dirty="0" smtClean="0"/>
              <a:t>:</a:t>
            </a:r>
          </a:p>
          <a:p>
            <a:pPr marL="342900" indent="-342900" fontAlgn="base">
              <a:buAutoNum type="arabicPeriod"/>
            </a:pPr>
            <a:r>
              <a:rPr lang="en-US" sz="1600" dirty="0" smtClean="0"/>
              <a:t>Brand Activation </a:t>
            </a:r>
            <a:r>
              <a:rPr lang="en-US" sz="1600" dirty="0" err="1" smtClean="0"/>
              <a:t>Mikro</a:t>
            </a:r>
            <a:endParaRPr lang="en-US" sz="1600" dirty="0" smtClean="0"/>
          </a:p>
          <a:p>
            <a:pPr marL="342900" indent="-342900" fontAlgn="base">
              <a:buFontTx/>
              <a:buAutoNum type="arabicPeriod"/>
            </a:pPr>
            <a:r>
              <a:rPr lang="en-US" sz="1600" dirty="0"/>
              <a:t>Brand Activation </a:t>
            </a:r>
            <a:r>
              <a:rPr lang="en-US" sz="1600" dirty="0" smtClean="0"/>
              <a:t>Kecil</a:t>
            </a:r>
            <a:endParaRPr lang="en-US" sz="1600" dirty="0"/>
          </a:p>
          <a:p>
            <a:pPr marL="342900" indent="-342900" fontAlgn="base">
              <a:buFontTx/>
              <a:buAutoNum type="arabicPeriod"/>
            </a:pPr>
            <a:r>
              <a:rPr lang="en-US" sz="1600" dirty="0"/>
              <a:t>Brand Activation </a:t>
            </a:r>
            <a:r>
              <a:rPr lang="en-US" sz="1600" dirty="0" err="1" smtClean="0"/>
              <a:t>Menengah</a:t>
            </a:r>
            <a:endParaRPr lang="en-US" sz="1600" dirty="0"/>
          </a:p>
          <a:p>
            <a:pPr marL="342900" indent="-342900" fontAlgn="base">
              <a:buFontTx/>
              <a:buAutoNum type="arabicPeriod"/>
            </a:pPr>
            <a:r>
              <a:rPr lang="en-US" sz="1600" dirty="0"/>
              <a:t>Brand Activation </a:t>
            </a:r>
            <a:r>
              <a:rPr lang="en-US" sz="1600" dirty="0" err="1" smtClean="0"/>
              <a:t>Besar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77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3276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Marketing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470396" y="1172148"/>
              <a:ext cx="2015971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Marketing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16995" y="1845665"/>
            <a:ext cx="130810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defRPr/>
            </a:pPr>
            <a:endParaRPr lang="en-US" sz="825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Partnership </a:t>
            </a:r>
            <a:r>
              <a:rPr lang="en-US" sz="825" kern="0" dirty="0" err="1">
                <a:solidFill>
                  <a:prstClr val="black"/>
                </a:solidFill>
              </a:rPr>
              <a:t>Dengan</a:t>
            </a:r>
            <a:r>
              <a:rPr lang="en-US" sz="825" kern="0" dirty="0">
                <a:solidFill>
                  <a:prstClr val="black"/>
                </a:solidFill>
              </a:rPr>
              <a:t> </a:t>
            </a:r>
            <a:r>
              <a:rPr lang="en-US" sz="825" kern="0" dirty="0" err="1">
                <a:solidFill>
                  <a:prstClr val="black"/>
                </a:solidFill>
              </a:rPr>
              <a:t>Pedagang</a:t>
            </a:r>
            <a:r>
              <a:rPr lang="en-US" sz="825" kern="0" dirty="0">
                <a:solidFill>
                  <a:prstClr val="black"/>
                </a:solidFill>
              </a:rPr>
              <a:t> Kaki Lima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332929" y="1862949"/>
            <a:ext cx="132695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Market Acquisition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Supplier Acquisition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 err="1">
                <a:solidFill>
                  <a:prstClr val="black"/>
                </a:solidFill>
              </a:rPr>
              <a:t>Operasional</a:t>
            </a:r>
            <a:endParaRPr lang="en-US" sz="825" kern="0" dirty="0">
              <a:solidFill>
                <a:prstClr val="black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312170" y="3317706"/>
            <a:ext cx="133291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 err="1">
                <a:solidFill>
                  <a:prstClr val="black"/>
                </a:solidFill>
              </a:rPr>
              <a:t>Pedagang</a:t>
            </a:r>
            <a:r>
              <a:rPr lang="en-US" sz="825" kern="0" dirty="0">
                <a:solidFill>
                  <a:prstClr val="black"/>
                </a:solidFill>
              </a:rPr>
              <a:t> Kaki Lima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 err="1">
                <a:solidFill>
                  <a:prstClr val="black"/>
                </a:solidFill>
              </a:rPr>
              <a:t>Aplikasi</a:t>
            </a:r>
            <a:endParaRPr lang="en-US" sz="825" kern="0" dirty="0">
              <a:solidFill>
                <a:prstClr val="black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96036" y="2003294"/>
            <a:ext cx="132469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Social Media campaign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Event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969834" y="1851417"/>
            <a:ext cx="131910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Perusahaan </a:t>
            </a:r>
            <a:r>
              <a:rPr lang="en-US" sz="825" kern="0" dirty="0" err="1">
                <a:solidFill>
                  <a:prstClr val="black"/>
                </a:solidFill>
              </a:rPr>
              <a:t>Besar</a:t>
            </a:r>
            <a:endParaRPr lang="en-US" sz="825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Perusahaan </a:t>
            </a:r>
            <a:r>
              <a:rPr lang="en-US" sz="825" kern="0" dirty="0" err="1">
                <a:solidFill>
                  <a:prstClr val="black"/>
                </a:solidFill>
              </a:rPr>
              <a:t>Menengah</a:t>
            </a:r>
            <a:endParaRPr lang="en-US" sz="825" kern="0" dirty="0">
              <a:solidFill>
                <a:prstClr val="black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30638" y="3162300"/>
            <a:ext cx="13269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750" kern="0" dirty="0">
                <a:solidFill>
                  <a:prstClr val="black"/>
                </a:solidFill>
              </a:rPr>
              <a:t>Online: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750" kern="0" dirty="0">
                <a:solidFill>
                  <a:prstClr val="black"/>
                </a:solidFill>
              </a:rPr>
              <a:t>Mobile Application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750" kern="0" dirty="0">
                <a:solidFill>
                  <a:prstClr val="black"/>
                </a:solidFill>
              </a:rPr>
              <a:t>Website</a:t>
            </a: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r>
              <a:rPr lang="en-US" sz="750" kern="0" dirty="0">
                <a:solidFill>
                  <a:prstClr val="black"/>
                </a:solidFill>
              </a:rPr>
              <a:t>Social Media</a:t>
            </a:r>
          </a:p>
          <a:p>
            <a:pPr defTabSz="685800">
              <a:defRPr/>
            </a:pPr>
            <a:r>
              <a:rPr lang="en-US" sz="750" kern="0" dirty="0">
                <a:solidFill>
                  <a:prstClr val="black"/>
                </a:solidFill>
              </a:rPr>
              <a:t>off-line:</a:t>
            </a:r>
          </a:p>
          <a:p>
            <a:pPr marL="128588" indent="-128588" defTabSz="685800">
              <a:buFont typeface="Wingdings" panose="05000000000000000000" pitchFamily="2" charset="2"/>
              <a:buChar char="v"/>
              <a:defRPr/>
            </a:pPr>
            <a:r>
              <a:rPr lang="en-US" sz="750" kern="0" dirty="0">
                <a:solidFill>
                  <a:prstClr val="black"/>
                </a:solidFill>
              </a:rPr>
              <a:t>Media brochure</a:t>
            </a:r>
          </a:p>
          <a:p>
            <a:pPr marL="128588" indent="-128588" defTabSz="685800">
              <a:buFont typeface="Wingdings" panose="05000000000000000000" pitchFamily="2" charset="2"/>
              <a:buChar char="v"/>
              <a:defRPr/>
            </a:pPr>
            <a:r>
              <a:rPr lang="en-US" sz="750" kern="0" dirty="0">
                <a:solidFill>
                  <a:prstClr val="black"/>
                </a:solidFill>
              </a:rPr>
              <a:t>Event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4672489" y="4916340"/>
            <a:ext cx="3775191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sz="825" kern="0" dirty="0">
                <a:solidFill>
                  <a:prstClr val="black"/>
                </a:solidFill>
              </a:rPr>
              <a:t>Sharing Profit </a:t>
            </a:r>
            <a:r>
              <a:rPr lang="en-US" sz="825" kern="0" dirty="0" err="1">
                <a:solidFill>
                  <a:prstClr val="black"/>
                </a:solidFill>
              </a:rPr>
              <a:t>Iklan</a:t>
            </a:r>
            <a:endParaRPr lang="en-US" sz="825" kern="0" dirty="0">
              <a:solidFill>
                <a:prstClr val="black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61057" y="4934382"/>
            <a:ext cx="310898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v"/>
              <a:defRPr/>
            </a:pPr>
            <a:r>
              <a:rPr lang="en-US" sz="825" dirty="0"/>
              <a:t>Marketing</a:t>
            </a:r>
          </a:p>
          <a:p>
            <a:pPr marL="214313" indent="-214313">
              <a:buFont typeface="Wingdings" panose="05000000000000000000" pitchFamily="2" charset="2"/>
              <a:buChar char="v"/>
              <a:defRPr/>
            </a:pPr>
            <a:r>
              <a:rPr lang="en-US" sz="825" dirty="0"/>
              <a:t>Market Acquisition</a:t>
            </a:r>
          </a:p>
          <a:p>
            <a:pPr marL="214313" indent="-214313">
              <a:buFont typeface="Wingdings" panose="05000000000000000000" pitchFamily="2" charset="2"/>
              <a:buChar char="v"/>
              <a:defRPr/>
            </a:pPr>
            <a:r>
              <a:rPr lang="en-US" sz="825" dirty="0"/>
              <a:t>Supplier Acquisition</a:t>
            </a:r>
          </a:p>
          <a:p>
            <a:pPr marL="214313" indent="-214313">
              <a:buFont typeface="Wingdings" panose="05000000000000000000" pitchFamily="2" charset="2"/>
              <a:buChar char="v"/>
              <a:defRPr/>
            </a:pPr>
            <a:r>
              <a:rPr lang="en-US" sz="825" kern="0" dirty="0">
                <a:solidFill>
                  <a:prstClr val="black"/>
                </a:solidFill>
              </a:rPr>
              <a:t>Operational Cost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59069" y="1862955"/>
            <a:ext cx="13246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1. “Unique Ways” To Improve Company Brand Awareness</a:t>
            </a:r>
          </a:p>
          <a:p>
            <a:r>
              <a:rPr lang="en-US" sz="825" dirty="0"/>
              <a:t>2. Social Empowerment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662307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9683" y="3306840"/>
            <a:ext cx="6752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Ubah </a:t>
            </a:r>
            <a:r>
              <a:rPr lang="en-US" dirty="0" smtClean="0">
                <a:cs typeface="Arial" panose="020B0604020202020204" pitchFamily="34" charset="0"/>
              </a:rPr>
              <a:t>Lead/</a:t>
            </a:r>
            <a:r>
              <a:rPr lang="id-ID" dirty="0" smtClean="0">
                <a:cs typeface="Arial" panose="020B0604020202020204" pitchFamily="34" charset="0"/>
              </a:rPr>
              <a:t>Prospek </a:t>
            </a:r>
            <a:r>
              <a:rPr lang="id-ID" dirty="0">
                <a:cs typeface="Arial" panose="020B0604020202020204" pitchFamily="34" charset="0"/>
              </a:rPr>
              <a:t>menjadi </a:t>
            </a:r>
            <a:r>
              <a:rPr lang="id-ID" dirty="0" smtClean="0">
                <a:cs typeface="Arial" panose="020B0604020202020204" pitchFamily="34" charset="0"/>
              </a:rPr>
              <a:t>Pelanggan</a:t>
            </a:r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id-ID" dirty="0" smtClean="0">
                <a:cs typeface="Arial" panose="020B0604020202020204" pitchFamily="34" charset="0"/>
              </a:rPr>
              <a:t>Untuk </a:t>
            </a:r>
            <a:r>
              <a:rPr lang="id-ID" dirty="0">
                <a:cs typeface="Arial" panose="020B0604020202020204" pitchFamily="34" charset="0"/>
              </a:rPr>
              <a:t>Mengubah Prospek menjadi Pelanggan nyata melalui saluran penjualan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683" y="1214735"/>
            <a:ext cx="5234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CONVERT CUSTOMER (MENGKONVERSI PELANGGAN) 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1789356"/>
            <a:ext cx="1295400" cy="762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Leads</a:t>
            </a:r>
          </a:p>
        </p:txBody>
      </p:sp>
      <p:sp>
        <p:nvSpPr>
          <p:cNvPr id="19" name="Oval 18"/>
          <p:cNvSpPr/>
          <p:nvPr/>
        </p:nvSpPr>
        <p:spPr>
          <a:xfrm>
            <a:off x="4648200" y="1819836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343400" y="2086536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Elbow Connector 20"/>
          <p:cNvCxnSpPr>
            <a:stCxn id="18" idx="4"/>
            <a:endCxn id="19" idx="4"/>
          </p:cNvCxnSpPr>
          <p:nvPr/>
        </p:nvCxnSpPr>
        <p:spPr>
          <a:xfrm rot="16200000" flipH="1">
            <a:off x="4499610" y="1747446"/>
            <a:ext cx="30480" cy="1638300"/>
          </a:xfrm>
          <a:prstGeom prst="bentConnector3">
            <a:avLst>
              <a:gd name="adj1" fmla="val 8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26530" y="2817605"/>
            <a:ext cx="177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Sales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Penjualan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137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Penjualan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0590" y="330016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223168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STRATEGI PENJUALAN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Dan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Tipe</a:t>
            </a:r>
            <a:r>
              <a:rPr lang="en-US" sz="1600" dirty="0" smtClean="0"/>
              <a:t> Sales Person: Farmer, Hunter, Trapper, Gatherer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Tenaga </a:t>
            </a:r>
            <a:r>
              <a:rPr lang="en-US" sz="1600" dirty="0" err="1" smtClean="0"/>
              <a:t>Penjualan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Kerjasama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Insentif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Penawaran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Efek</a:t>
            </a:r>
            <a:r>
              <a:rPr lang="en-US" sz="1600" dirty="0" smtClean="0"/>
              <a:t> Sales: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69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76969"/>
            <a:ext cx="16764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976" y="2276969"/>
            <a:ext cx="16764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8224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276969"/>
            <a:ext cx="1689411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9611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51" y="1721748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196" y="1721748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2638" y="1721748"/>
            <a:ext cx="1141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3740" y="1721748"/>
            <a:ext cx="124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Jenuh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923" y="1721748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4715369"/>
            <a:ext cx="845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" y="2276969"/>
            <a:ext cx="0" cy="2438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8367" y="471536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11099" y="3207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6400" y="2697386"/>
            <a:ext cx="7112622" cy="2017983"/>
          </a:xfrm>
          <a:custGeom>
            <a:avLst/>
            <a:gdLst>
              <a:gd name="connsiteX0" fmla="*/ 0 w 7128698"/>
              <a:gd name="connsiteY0" fmla="*/ 2356537 h 2356537"/>
              <a:gd name="connsiteX1" fmla="*/ 4594302 w 7128698"/>
              <a:gd name="connsiteY1" fmla="*/ 3630 h 2356537"/>
              <a:gd name="connsiteX2" fmla="*/ 6902605 w 7128698"/>
              <a:gd name="connsiteY2" fmla="*/ 1821279 h 2356537"/>
              <a:gd name="connsiteX3" fmla="*/ 7081024 w 7128698"/>
              <a:gd name="connsiteY3" fmla="*/ 1955093 h 235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698" h="2356537">
                <a:moveTo>
                  <a:pt x="0" y="2356537"/>
                </a:moveTo>
                <a:cubicBezTo>
                  <a:pt x="1721934" y="1224688"/>
                  <a:pt x="3443868" y="92840"/>
                  <a:pt x="4594302" y="3630"/>
                </a:cubicBezTo>
                <a:cubicBezTo>
                  <a:pt x="5744736" y="-85580"/>
                  <a:pt x="6488151" y="1496035"/>
                  <a:pt x="6902605" y="1821279"/>
                </a:cubicBezTo>
                <a:cubicBezTo>
                  <a:pt x="7317059" y="2146523"/>
                  <a:pt x="7023409" y="1962527"/>
                  <a:pt x="7081024" y="195509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80463" y="1286709"/>
            <a:ext cx="48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SIKLUS HIDUP SALES – SALES ACTIVATION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905922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Tipe-Tipe</a:t>
            </a:r>
            <a:r>
              <a:rPr lang="en-US" sz="1400" b="1" dirty="0"/>
              <a:t> Sales Person</a:t>
            </a:r>
            <a:endParaRPr lang="en-US" sz="1400" dirty="0"/>
          </a:p>
          <a:p>
            <a:r>
              <a:rPr lang="en-US" sz="1400" dirty="0" err="1"/>
              <a:t>Empat</a:t>
            </a:r>
            <a:r>
              <a:rPr lang="en-US" sz="1400" dirty="0"/>
              <a:t> </a:t>
            </a:r>
            <a:r>
              <a:rPr lang="en-US" sz="1400" dirty="0" err="1"/>
              <a:t>tipe</a:t>
            </a:r>
            <a:r>
              <a:rPr lang="en-US" sz="1400" dirty="0"/>
              <a:t> sales person </a:t>
            </a:r>
            <a:r>
              <a:rPr lang="en-US" sz="1400" dirty="0" err="1"/>
              <a:t>adalah</a:t>
            </a:r>
            <a:r>
              <a:rPr lang="en-US" sz="1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Gatherer</a:t>
            </a:r>
            <a:r>
              <a:rPr lang="en-US" sz="1400" dirty="0"/>
              <a:t> (</a:t>
            </a:r>
            <a:r>
              <a:rPr lang="en-US" sz="1400" dirty="0" err="1"/>
              <a:t>Pengumpul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Farmer</a:t>
            </a:r>
            <a:r>
              <a:rPr lang="en-US" sz="1400" dirty="0"/>
              <a:t> (</a:t>
            </a:r>
            <a:r>
              <a:rPr lang="en-US" sz="1400" dirty="0" err="1"/>
              <a:t>Pemelihara</a:t>
            </a:r>
            <a:r>
              <a:rPr lang="en-US" sz="1400" dirty="0"/>
              <a:t>/</a:t>
            </a:r>
            <a:r>
              <a:rPr lang="en-US" sz="1400" dirty="0" err="1"/>
              <a:t>Pengembang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Hunter</a:t>
            </a:r>
            <a:r>
              <a:rPr lang="en-US" sz="1400" dirty="0"/>
              <a:t> (</a:t>
            </a:r>
            <a:r>
              <a:rPr lang="en-US" sz="1400" dirty="0" err="1"/>
              <a:t>Pemburu</a:t>
            </a:r>
            <a:r>
              <a:rPr lang="en-US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Trapper</a:t>
            </a:r>
            <a:r>
              <a:rPr lang="en-US" sz="1400" dirty="0"/>
              <a:t> (</a:t>
            </a:r>
            <a:r>
              <a:rPr lang="en-US" sz="1400" dirty="0" err="1"/>
              <a:t>Penjebak</a:t>
            </a:r>
            <a:r>
              <a:rPr lang="en-US" sz="1400" dirty="0"/>
              <a:t>)</a:t>
            </a:r>
          </a:p>
          <a:p>
            <a:endParaRPr lang="en-US" sz="1400" dirty="0"/>
          </a:p>
          <a:p>
            <a:r>
              <a:rPr lang="en-US" sz="1400" b="1" dirty="0" err="1"/>
              <a:t>Apa</a:t>
            </a:r>
            <a:r>
              <a:rPr lang="en-US" sz="1400" b="1" dirty="0"/>
              <a:t> </a:t>
            </a:r>
            <a:r>
              <a:rPr lang="en-US" sz="1400" b="1" dirty="0" err="1"/>
              <a:t>itu</a:t>
            </a:r>
            <a:r>
              <a:rPr lang="en-US" sz="1400" b="1" dirty="0"/>
              <a:t> sales persona </a:t>
            </a:r>
            <a:r>
              <a:rPr lang="en-US" sz="1400" b="1" dirty="0" err="1"/>
              <a:t>tipe</a:t>
            </a:r>
            <a:r>
              <a:rPr lang="en-US" sz="1400" b="1" dirty="0"/>
              <a:t> Hunter?</a:t>
            </a:r>
            <a:endParaRPr lang="en-US" sz="1400" dirty="0"/>
          </a:p>
          <a:p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namanya</a:t>
            </a:r>
            <a:r>
              <a:rPr lang="en-US" sz="1400" dirty="0"/>
              <a:t>, sales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b="1" dirty="0"/>
              <a:t>Hunter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memburu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, </a:t>
            </a:r>
            <a:r>
              <a:rPr lang="en-US" sz="1400" dirty="0" err="1"/>
              <a:t>lalu</a:t>
            </a:r>
            <a:r>
              <a:rPr lang="en-US" sz="1400" dirty="0"/>
              <a:t>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keahlian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mengubah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b="1" dirty="0" err="1"/>
              <a:t>termotivasi</a:t>
            </a:r>
            <a:r>
              <a:rPr lang="en-US" sz="1400" dirty="0"/>
              <a:t> (</a:t>
            </a:r>
            <a:r>
              <a:rPr lang="en-US" sz="1400" dirty="0" err="1"/>
              <a:t>biasanya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keberatan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mandiri</a:t>
            </a:r>
            <a:r>
              <a:rPr lang="en-US" sz="1400" dirty="0"/>
              <a:t>—</a:t>
            </a:r>
            <a:r>
              <a:rPr lang="en-US" sz="1400" dirty="0" err="1"/>
              <a:t>bahkan</a:t>
            </a:r>
            <a:r>
              <a:rPr lang="en-US" sz="1400" dirty="0"/>
              <a:t>, </a:t>
            </a:r>
            <a:r>
              <a:rPr lang="en-US" sz="1400" dirty="0" err="1"/>
              <a:t>sebagian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justru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menyukainya</a:t>
            </a:r>
            <a:r>
              <a:rPr lang="en-US" sz="1400" dirty="0"/>
              <a:t>.</a:t>
            </a:r>
          </a:p>
          <a:p>
            <a:r>
              <a:rPr lang="en-US" sz="1400" dirty="0"/>
              <a:t>Sales </a:t>
            </a:r>
            <a:r>
              <a:rPr lang="en-US" sz="1400" dirty="0" err="1"/>
              <a:t>tipe</a:t>
            </a:r>
            <a:r>
              <a:rPr lang="en-US" sz="1400" dirty="0"/>
              <a:t> Hunter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cepat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b="1" dirty="0" err="1"/>
              <a:t>kepercayaan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menutup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konsisten</a:t>
            </a:r>
            <a:r>
              <a:rPr lang="en-US" sz="1400" dirty="0"/>
              <a:t>. </a:t>
            </a:r>
            <a:r>
              <a:rPr lang="en-US" sz="1400" dirty="0" err="1"/>
              <a:t>Namun</a:t>
            </a:r>
            <a:r>
              <a:rPr lang="en-US" sz="1400" dirty="0"/>
              <a:t>,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unggul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membangun</a:t>
            </a:r>
            <a:r>
              <a:rPr lang="en-US" sz="1400" dirty="0"/>
              <a:t> </a:t>
            </a:r>
            <a:r>
              <a:rPr lang="en-US" sz="1400" dirty="0" err="1"/>
              <a:t>hubungan</a:t>
            </a:r>
            <a:r>
              <a:rPr lang="en-US" sz="1400" dirty="0"/>
              <a:t> </a:t>
            </a:r>
            <a:r>
              <a:rPr lang="en-US" sz="1400" dirty="0" err="1"/>
              <a:t>jangka</a:t>
            </a:r>
            <a:r>
              <a:rPr lang="en-US" sz="1400" dirty="0"/>
              <a:t> </a:t>
            </a:r>
            <a:r>
              <a:rPr lang="en-US" sz="1400" dirty="0" err="1"/>
              <a:t>panjang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187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Apa</a:t>
            </a:r>
            <a:r>
              <a:rPr lang="en-US" sz="1400" b="1" dirty="0"/>
              <a:t> </a:t>
            </a:r>
            <a:r>
              <a:rPr lang="en-US" sz="1400" b="1" dirty="0" err="1"/>
              <a:t>itu</a:t>
            </a:r>
            <a:r>
              <a:rPr lang="en-US" sz="1400" b="1" dirty="0"/>
              <a:t> sales persona </a:t>
            </a:r>
            <a:r>
              <a:rPr lang="en-US" sz="1400" b="1" dirty="0" err="1"/>
              <a:t>tipe</a:t>
            </a:r>
            <a:r>
              <a:rPr lang="en-US" sz="1400" b="1" dirty="0"/>
              <a:t> Farmer?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Sales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b="1" dirty="0"/>
              <a:t>Farmer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terlalu</a:t>
            </a:r>
            <a:r>
              <a:rPr lang="en-US" sz="1400" dirty="0"/>
              <a:t> </a:t>
            </a:r>
            <a:r>
              <a:rPr lang="en-US" sz="1400" dirty="0" err="1"/>
              <a:t>menikmati</a:t>
            </a:r>
            <a:r>
              <a:rPr lang="en-US" sz="1400" dirty="0"/>
              <a:t> </a:t>
            </a:r>
            <a:r>
              <a:rPr lang="en-US" sz="1400" dirty="0" err="1"/>
              <a:t>aktivitas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negosiasi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halnya</a:t>
            </a:r>
            <a:r>
              <a:rPr lang="en-US" sz="1400" dirty="0"/>
              <a:t> Hunter.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memilih</a:t>
            </a:r>
            <a:r>
              <a:rPr lang="en-US" sz="1400" dirty="0"/>
              <a:t> </a:t>
            </a:r>
            <a:r>
              <a:rPr lang="en-US" sz="1400" dirty="0" err="1"/>
              <a:t>menghabiskan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b="1" dirty="0" err="1"/>
              <a:t>memelihara</a:t>
            </a:r>
            <a:r>
              <a:rPr lang="en-US" sz="1400" b="1" dirty="0"/>
              <a:t> </a:t>
            </a:r>
            <a:r>
              <a:rPr lang="en-US" sz="1400" b="1" dirty="0" err="1"/>
              <a:t>hubungan</a:t>
            </a:r>
            <a:r>
              <a:rPr lang="en-US" sz="1400" b="1" dirty="0"/>
              <a:t> </a:t>
            </a:r>
            <a:r>
              <a:rPr lang="en-US" sz="1400" b="1" dirty="0" err="1"/>
              <a:t>dengan</a:t>
            </a:r>
            <a:r>
              <a:rPr lang="en-US" sz="1400" b="1" dirty="0"/>
              <a:t> </a:t>
            </a:r>
            <a:r>
              <a:rPr lang="en-US" sz="1400" b="1" dirty="0" err="1"/>
              <a:t>pelanggan</a:t>
            </a:r>
            <a:r>
              <a:rPr lang="en-US" sz="1400" b="1" dirty="0"/>
              <a:t> yang </a:t>
            </a:r>
            <a:r>
              <a:rPr lang="en-US" sz="1400" b="1" dirty="0" err="1"/>
              <a:t>sudah</a:t>
            </a:r>
            <a:r>
              <a:rPr lang="en-US" sz="1400" b="1" dirty="0"/>
              <a:t> </a:t>
            </a:r>
            <a:r>
              <a:rPr lang="en-US" sz="1400" b="1" dirty="0" err="1"/>
              <a:t>ada</a:t>
            </a:r>
            <a:r>
              <a:rPr lang="en-US" sz="1400" dirty="0"/>
              <a:t>. </a:t>
            </a:r>
            <a:r>
              <a:rPr lang="en-US" sz="1400" dirty="0" err="1"/>
              <a:t>Tujuannya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meningkatkan</a:t>
            </a:r>
            <a:r>
              <a:rPr lang="en-US" sz="1400" dirty="0"/>
              <a:t> </a:t>
            </a:r>
            <a:r>
              <a:rPr lang="en-US" sz="1400" b="1" dirty="0" err="1"/>
              <a:t>loyalitas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retensi</a:t>
            </a:r>
            <a:r>
              <a:rPr lang="en-US" sz="1400" b="1" dirty="0"/>
              <a:t> </a:t>
            </a:r>
            <a:r>
              <a:rPr lang="en-US" sz="1400" b="1" dirty="0" err="1"/>
              <a:t>pelanggan</a:t>
            </a:r>
            <a:r>
              <a:rPr lang="en-US" sz="1400" dirty="0"/>
              <a:t>, </a:t>
            </a:r>
            <a:r>
              <a:rPr lang="en-US" sz="1400" dirty="0" err="1"/>
              <a:t>sekaligus</a:t>
            </a:r>
            <a:r>
              <a:rPr lang="en-US" sz="1400" dirty="0"/>
              <a:t> </a:t>
            </a:r>
            <a:r>
              <a:rPr lang="en-US" sz="1400" dirty="0" err="1"/>
              <a:t>mengidentifikasi</a:t>
            </a:r>
            <a:r>
              <a:rPr lang="en-US" sz="1400" dirty="0"/>
              <a:t> </a:t>
            </a:r>
            <a:r>
              <a:rPr lang="en-US" sz="1400" dirty="0" err="1"/>
              <a:t>peluang</a:t>
            </a:r>
            <a:r>
              <a:rPr lang="en-US" sz="1400" dirty="0"/>
              <a:t> </a:t>
            </a:r>
            <a:r>
              <a:rPr lang="en-US" sz="1400" b="1" dirty="0"/>
              <a:t>upsell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b="1" dirty="0"/>
              <a:t>cross-sell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Profesional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persona Farmer </a:t>
            </a:r>
            <a:r>
              <a:rPr lang="en-US" sz="1400" dirty="0" err="1"/>
              <a:t>sangat</a:t>
            </a:r>
            <a:r>
              <a:rPr lang="en-US" sz="1400" dirty="0"/>
              <a:t> </a:t>
            </a:r>
            <a:r>
              <a:rPr lang="en-US" sz="1400" dirty="0" err="1"/>
              <a:t>peduli</a:t>
            </a:r>
            <a:r>
              <a:rPr lang="en-US" sz="1400" dirty="0"/>
              <a:t>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sz="1400" b="1" dirty="0" err="1"/>
              <a:t>keberhasilan</a:t>
            </a:r>
            <a:r>
              <a:rPr lang="en-US" sz="1400" b="1" dirty="0"/>
              <a:t> </a:t>
            </a:r>
            <a:r>
              <a:rPr lang="en-US" sz="1400" b="1" dirty="0" err="1"/>
              <a:t>pelanggan</a:t>
            </a:r>
            <a:r>
              <a:rPr lang="en-US" sz="1400" b="1" dirty="0"/>
              <a:t> (</a:t>
            </a:r>
            <a:r>
              <a:rPr lang="en-US" sz="1400" b="1" i="1" dirty="0"/>
              <a:t>customer success</a:t>
            </a:r>
            <a:r>
              <a:rPr lang="en-US" sz="1400" b="1" dirty="0"/>
              <a:t>)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menikmati</a:t>
            </a:r>
            <a:r>
              <a:rPr lang="en-US" sz="1400" dirty="0"/>
              <a:t> </a:t>
            </a:r>
            <a:r>
              <a:rPr lang="en-US" sz="1400" dirty="0" err="1"/>
              <a:t>peran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nilai</a:t>
            </a:r>
            <a:r>
              <a:rPr lang="en-US" sz="1400" dirty="0"/>
              <a:t> </a:t>
            </a:r>
            <a:r>
              <a:rPr lang="en-US" sz="1400" dirty="0" err="1"/>
              <a:t>maksimal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b="1" dirty="0" err="1"/>
              <a:t>Apa</a:t>
            </a:r>
            <a:r>
              <a:rPr lang="en-US" sz="1400" b="1" dirty="0"/>
              <a:t> </a:t>
            </a:r>
            <a:r>
              <a:rPr lang="en-US" sz="1400" b="1" dirty="0" err="1"/>
              <a:t>itu</a:t>
            </a:r>
            <a:r>
              <a:rPr lang="en-US" sz="1400" b="1" dirty="0"/>
              <a:t> sales persona </a:t>
            </a:r>
            <a:r>
              <a:rPr lang="en-US" sz="1400" b="1" dirty="0" err="1"/>
              <a:t>tipe</a:t>
            </a:r>
            <a:r>
              <a:rPr lang="en-US" sz="1400" b="1" dirty="0"/>
              <a:t> Trapper?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/>
              <a:t>Terakhir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sales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b="1" dirty="0"/>
              <a:t>Trapper</a:t>
            </a:r>
            <a:r>
              <a:rPr lang="en-US" sz="1400" dirty="0"/>
              <a:t>. </a:t>
            </a:r>
            <a:r>
              <a:rPr lang="en-US" sz="1400" dirty="0" err="1"/>
              <a:t>Tipe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memiliki</a:t>
            </a:r>
            <a:r>
              <a:rPr lang="en-US" sz="1400" dirty="0"/>
              <a:t> </a:t>
            </a:r>
            <a:r>
              <a:rPr lang="en-US" sz="1400" dirty="0" err="1"/>
              <a:t>pemahaman</a:t>
            </a:r>
            <a:r>
              <a:rPr lang="en-US" sz="1400" dirty="0"/>
              <a:t> yang </a:t>
            </a:r>
            <a:r>
              <a:rPr lang="en-US" sz="1400" dirty="0" err="1"/>
              <a:t>mendalam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target </a:t>
            </a:r>
            <a:r>
              <a:rPr lang="en-US" sz="1400" dirty="0" err="1"/>
              <a:t>audiensnya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berusaha</a:t>
            </a:r>
            <a:r>
              <a:rPr lang="en-US" sz="1400" dirty="0"/>
              <a:t> </a:t>
            </a:r>
            <a:r>
              <a:rPr lang="en-US" sz="1400" dirty="0" err="1"/>
              <a:t>menjangkau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</a:t>
            </a:r>
            <a:r>
              <a:rPr lang="en-US" sz="1400" b="1" dirty="0"/>
              <a:t>di </a:t>
            </a:r>
            <a:r>
              <a:rPr lang="en-US" sz="1400" b="1" dirty="0" err="1"/>
              <a:t>tempat</a:t>
            </a:r>
            <a:r>
              <a:rPr lang="en-US" sz="1400" b="1" dirty="0"/>
              <a:t> </a:t>
            </a:r>
            <a:r>
              <a:rPr lang="en-US" sz="1400" b="1" dirty="0" err="1"/>
              <a:t>mereka</a:t>
            </a:r>
            <a:r>
              <a:rPr lang="en-US" sz="1400" b="1" dirty="0"/>
              <a:t> </a:t>
            </a:r>
            <a:r>
              <a:rPr lang="en-US" sz="1400" b="1" dirty="0" err="1"/>
              <a:t>berada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Dengan</a:t>
            </a:r>
            <a:r>
              <a:rPr lang="en-US" sz="1400" dirty="0"/>
              <a:t> kata lain, Trapper </a:t>
            </a:r>
            <a:r>
              <a:rPr lang="en-US" sz="1400" dirty="0" err="1"/>
              <a:t>menggunakan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b="1" dirty="0"/>
              <a:t>inbound marketing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menarik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pembeli</a:t>
            </a:r>
            <a:r>
              <a:rPr lang="en-US" sz="1400" dirty="0"/>
              <a:t> agar </a:t>
            </a:r>
            <a:r>
              <a:rPr lang="en-US" sz="1400" dirty="0" err="1"/>
              <a:t>datang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.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bisa</a:t>
            </a:r>
            <a:r>
              <a:rPr lang="en-US" sz="1400" dirty="0"/>
              <a:t> </a:t>
            </a:r>
            <a:r>
              <a:rPr lang="en-US" sz="1400" dirty="0" err="1"/>
              <a:t>menulis</a:t>
            </a:r>
            <a:r>
              <a:rPr lang="en-US" sz="1400" dirty="0"/>
              <a:t> </a:t>
            </a:r>
            <a:r>
              <a:rPr lang="en-US" sz="1400" dirty="0" err="1"/>
              <a:t>artikel</a:t>
            </a:r>
            <a:r>
              <a:rPr lang="en-US" sz="1400" dirty="0"/>
              <a:t> blog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menerapkan</a:t>
            </a:r>
            <a:r>
              <a:rPr lang="en-US" sz="1400" dirty="0"/>
              <a:t> </a:t>
            </a:r>
            <a:r>
              <a:rPr lang="en-US" sz="1400" dirty="0" err="1"/>
              <a:t>praktik</a:t>
            </a:r>
            <a:r>
              <a:rPr lang="en-US" sz="1400" dirty="0"/>
              <a:t> </a:t>
            </a:r>
            <a:r>
              <a:rPr lang="en-US" sz="1400" dirty="0" err="1"/>
              <a:t>terbaik</a:t>
            </a:r>
            <a:r>
              <a:rPr lang="en-US" sz="1400" dirty="0"/>
              <a:t> </a:t>
            </a:r>
            <a:r>
              <a:rPr lang="en-US" sz="1400" b="1" dirty="0"/>
              <a:t>SEO</a:t>
            </a:r>
            <a:r>
              <a:rPr lang="en-US" sz="1400" dirty="0"/>
              <a:t>, </a:t>
            </a:r>
            <a:r>
              <a:rPr lang="en-US" sz="1400" dirty="0" err="1"/>
              <a:t>membuat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mengunggah</a:t>
            </a:r>
            <a:r>
              <a:rPr lang="en-US" sz="1400" dirty="0"/>
              <a:t> video </a:t>
            </a:r>
            <a:r>
              <a:rPr lang="en-US" sz="1400" dirty="0" err="1"/>
              <a:t>ke</a:t>
            </a:r>
            <a:r>
              <a:rPr lang="en-US" sz="1400" dirty="0"/>
              <a:t> YouTube, </a:t>
            </a:r>
            <a:r>
              <a:rPr lang="en-US" sz="1400" dirty="0" err="1"/>
              <a:t>serta</a:t>
            </a:r>
            <a:r>
              <a:rPr lang="en-US" sz="1400" dirty="0"/>
              <a:t> </a:t>
            </a:r>
            <a:r>
              <a:rPr lang="en-US" sz="1400" dirty="0" err="1"/>
              <a:t>aktif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b="1" dirty="0"/>
              <a:t>social selling</a:t>
            </a:r>
            <a:r>
              <a:rPr lang="en-US" sz="1400" dirty="0"/>
              <a:t>.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, </a:t>
            </a:r>
            <a:r>
              <a:rPr lang="en-US" sz="1400" dirty="0" err="1"/>
              <a:t>pemahaman</a:t>
            </a:r>
            <a:r>
              <a:rPr lang="en-US" sz="1400" dirty="0"/>
              <a:t> </a:t>
            </a:r>
            <a:r>
              <a:rPr lang="en-US" sz="1400" dirty="0" err="1"/>
              <a:t>tentang</a:t>
            </a:r>
            <a:r>
              <a:rPr lang="en-US" sz="1400" dirty="0"/>
              <a:t> platform </a:t>
            </a:r>
            <a:r>
              <a:rPr lang="en-US" sz="1400" dirty="0" err="1"/>
              <a:t>seperti</a:t>
            </a:r>
            <a:r>
              <a:rPr lang="en-US" sz="1400" dirty="0"/>
              <a:t> LinkedIn, Facebook,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jaringan</a:t>
            </a:r>
            <a:r>
              <a:rPr lang="en-US" sz="1400" dirty="0"/>
              <a:t>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hal</a:t>
            </a:r>
            <a:r>
              <a:rPr lang="en-US" sz="1400" dirty="0"/>
              <a:t> yang </a:t>
            </a:r>
            <a:r>
              <a:rPr lang="en-US" sz="1400" dirty="0" err="1"/>
              <a:t>wajib</a:t>
            </a:r>
            <a:r>
              <a:rPr lang="en-US" sz="1400" dirty="0"/>
              <a:t>.</a:t>
            </a:r>
          </a:p>
          <a:p>
            <a:r>
              <a:rPr lang="en-US" sz="1400" dirty="0"/>
              <a:t>Sales </a:t>
            </a:r>
            <a:r>
              <a:rPr lang="en-US" sz="1400" dirty="0" err="1"/>
              <a:t>tipe</a:t>
            </a:r>
            <a:r>
              <a:rPr lang="en-US" sz="1400" dirty="0"/>
              <a:t> Trapper juga </a:t>
            </a:r>
            <a:r>
              <a:rPr lang="en-US" sz="1400" dirty="0" err="1"/>
              <a:t>unggul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mengumpulkan</a:t>
            </a:r>
            <a:r>
              <a:rPr lang="en-US" sz="1400" dirty="0"/>
              <a:t> </a:t>
            </a:r>
            <a:r>
              <a:rPr lang="en-US" sz="1400" b="1" dirty="0"/>
              <a:t>social proof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testimoni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studi</a:t>
            </a:r>
            <a:r>
              <a:rPr lang="en-US" sz="1400" dirty="0"/>
              <a:t> </a:t>
            </a:r>
            <a:r>
              <a:rPr lang="en-US" sz="1400" dirty="0" err="1"/>
              <a:t>kasus</a:t>
            </a:r>
            <a:r>
              <a:rPr lang="en-US" sz="1400" dirty="0"/>
              <a:t>, yang </a:t>
            </a:r>
            <a:r>
              <a:rPr lang="en-US" sz="1400" dirty="0" err="1"/>
              <a:t>kemudian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alat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menutup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</a:t>
            </a: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5525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Tenaga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(Salesforce): </a:t>
            </a:r>
            <a:r>
              <a:rPr lang="en-US" sz="1400" i="1" dirty="0" smtClean="0"/>
              <a:t>Sales force</a:t>
            </a:r>
            <a:r>
              <a:rPr lang="en-US" sz="1400" dirty="0" smtClean="0"/>
              <a:t> 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bagian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sebuah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bertugas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memasarkan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layanan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,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kata lain, </a:t>
            </a:r>
            <a:r>
              <a:rPr lang="en-US" sz="1400" dirty="0" err="1" smtClean="0"/>
              <a:t>Departemen</a:t>
            </a:r>
            <a:r>
              <a:rPr lang="en-US" sz="1400" dirty="0" smtClean="0"/>
              <a:t>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. </a:t>
            </a:r>
            <a:r>
              <a:rPr lang="en-US" sz="1400" dirty="0" err="1" smtClean="0"/>
              <a:t>Tujuannya</a:t>
            </a:r>
            <a:r>
              <a:rPr lang="en-US" sz="1400" dirty="0" smtClean="0"/>
              <a:t> </a:t>
            </a:r>
            <a:r>
              <a:rPr lang="en-US" sz="1400" dirty="0" err="1" smtClean="0"/>
              <a:t>adalah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mencapai</a:t>
            </a:r>
            <a:r>
              <a:rPr lang="en-US" sz="1400" dirty="0" smtClean="0"/>
              <a:t> target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ditetapkan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, </a:t>
            </a:r>
            <a:r>
              <a:rPr lang="en-US" sz="1400" dirty="0" err="1" smtClean="0"/>
              <a:t>membangun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memelihara</a:t>
            </a:r>
            <a:r>
              <a:rPr lang="en-US" sz="1400" dirty="0" smtClean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memastikan</a:t>
            </a:r>
            <a:r>
              <a:rPr lang="en-US" sz="1400" dirty="0" smtClean="0"/>
              <a:t> </a:t>
            </a:r>
            <a:r>
              <a:rPr lang="en-US" sz="1400" dirty="0" err="1" smtClean="0"/>
              <a:t>kepuasan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i="1" dirty="0" smtClean="0"/>
              <a:t>Sales force</a:t>
            </a:r>
            <a:r>
              <a:rPr lang="en-US" sz="1400" dirty="0" smtClean="0"/>
              <a:t> </a:t>
            </a:r>
            <a:r>
              <a:rPr lang="en-US" sz="1400" dirty="0" err="1" smtClean="0"/>
              <a:t>memainkan</a:t>
            </a:r>
            <a:r>
              <a:rPr lang="en-US" sz="1400" dirty="0" smtClean="0"/>
              <a:t> </a:t>
            </a:r>
            <a:r>
              <a:rPr lang="en-US" sz="1400" dirty="0" err="1" smtClean="0"/>
              <a:t>peran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meningkatkan</a:t>
            </a:r>
            <a:r>
              <a:rPr lang="en-US" sz="1400" dirty="0" smtClean="0"/>
              <a:t>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memastikan</a:t>
            </a:r>
            <a:r>
              <a:rPr lang="en-US" sz="1400" dirty="0" smtClean="0"/>
              <a:t> </a:t>
            </a:r>
            <a:r>
              <a:rPr lang="en-US" sz="1400" dirty="0" err="1" smtClean="0"/>
              <a:t>bahwa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layanannya</a:t>
            </a:r>
            <a:r>
              <a:rPr lang="en-US" sz="1400" dirty="0" smtClean="0"/>
              <a:t> </a:t>
            </a:r>
            <a:r>
              <a:rPr lang="en-US" sz="1400" dirty="0" err="1" smtClean="0"/>
              <a:t>terjual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.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bertanggung</a:t>
            </a:r>
            <a:r>
              <a:rPr lang="en-US" sz="1400" dirty="0" smtClean="0"/>
              <a:t> </a:t>
            </a:r>
            <a:r>
              <a:rPr lang="en-US" sz="1400" dirty="0" err="1" smtClean="0"/>
              <a:t>jawab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prospek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mencari</a:t>
            </a:r>
            <a:r>
              <a:rPr lang="en-US" sz="1400" dirty="0" smtClean="0"/>
              <a:t> </a:t>
            </a:r>
            <a:r>
              <a:rPr lang="en-US" sz="1400" dirty="0" err="1" smtClean="0"/>
              <a:t>peluang</a:t>
            </a:r>
            <a:r>
              <a:rPr lang="en-US" sz="1400" dirty="0" smtClean="0"/>
              <a:t>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</a:t>
            </a:r>
            <a:r>
              <a:rPr lang="en-US" sz="1400" dirty="0" err="1" smtClean="0"/>
              <a:t>baru</a:t>
            </a:r>
            <a:r>
              <a:rPr lang="en-US" sz="1400" dirty="0" smtClean="0"/>
              <a:t>,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presentasi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demonstrasi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mengelola</a:t>
            </a:r>
            <a:r>
              <a:rPr lang="en-US" sz="1400" dirty="0" smtClean="0"/>
              <a:t> </a:t>
            </a:r>
            <a:r>
              <a:rPr lang="en-US" sz="1400" dirty="0" err="1" smtClean="0"/>
              <a:t>hubungan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menjalankan</a:t>
            </a:r>
            <a:r>
              <a:rPr lang="en-US" sz="1400" dirty="0" smtClean="0"/>
              <a:t> </a:t>
            </a:r>
            <a:r>
              <a:rPr lang="en-US" sz="1400" dirty="0" err="1" smtClean="0"/>
              <a:t>tugasnya</a:t>
            </a:r>
            <a:r>
              <a:rPr lang="en-US" sz="1400" dirty="0" smtClean="0"/>
              <a:t>, </a:t>
            </a:r>
            <a:r>
              <a:rPr lang="en-US" sz="1400" i="1" dirty="0" smtClean="0"/>
              <a:t>sales force</a:t>
            </a:r>
            <a:r>
              <a:rPr lang="en-US" sz="1400" dirty="0" smtClean="0"/>
              <a:t> 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pengetahuan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baik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layanan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memahami</a:t>
            </a:r>
            <a:r>
              <a:rPr lang="en-US" sz="1400" dirty="0" smtClean="0"/>
              <a:t> </a:t>
            </a:r>
            <a:r>
              <a:rPr lang="en-US" sz="1400" dirty="0" err="1" smtClean="0"/>
              <a:t>kebutuhan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keinginan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.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juga </a:t>
            </a:r>
            <a:r>
              <a:rPr lang="en-US" sz="1400" dirty="0" err="1" smtClean="0"/>
              <a:t>harus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kemampuan</a:t>
            </a:r>
            <a:r>
              <a:rPr lang="en-US" sz="1400" dirty="0" smtClean="0"/>
              <a:t> </a:t>
            </a:r>
            <a:r>
              <a:rPr lang="en-US" sz="1400" dirty="0" err="1" smtClean="0"/>
              <a:t>berkomunikasi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negosiasi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baik</a:t>
            </a:r>
            <a:r>
              <a:rPr lang="en-US" sz="1400" dirty="0" smtClean="0"/>
              <a:t>, </a:t>
            </a:r>
            <a:r>
              <a:rPr lang="en-US" sz="1400" dirty="0" err="1" smtClean="0"/>
              <a:t>serta</a:t>
            </a:r>
            <a:r>
              <a:rPr lang="en-US" sz="1400" dirty="0" smtClean="0"/>
              <a:t> </a:t>
            </a:r>
            <a:r>
              <a:rPr lang="en-US" sz="1400" dirty="0" err="1" smtClean="0"/>
              <a:t>memiliki</a:t>
            </a:r>
            <a:r>
              <a:rPr lang="en-US" sz="1400" dirty="0" smtClean="0"/>
              <a:t> </a:t>
            </a:r>
            <a:r>
              <a:rPr lang="en-US" sz="1400" dirty="0" err="1" smtClean="0"/>
              <a:t>pemahaman</a:t>
            </a:r>
            <a:r>
              <a:rPr lang="en-US" sz="1400" dirty="0" smtClean="0"/>
              <a:t> </a:t>
            </a:r>
            <a:r>
              <a:rPr lang="en-US" sz="1400" dirty="0" err="1" smtClean="0"/>
              <a:t>tentang</a:t>
            </a:r>
            <a:r>
              <a:rPr lang="en-US" sz="1400" dirty="0" smtClean="0"/>
              <a:t> </a:t>
            </a:r>
            <a:r>
              <a:rPr lang="en-US" sz="1400" dirty="0" err="1" smtClean="0"/>
              <a:t>pasar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industri</a:t>
            </a:r>
            <a:r>
              <a:rPr lang="en-US" sz="1400" dirty="0" smtClean="0"/>
              <a:t> yang </a:t>
            </a:r>
            <a:r>
              <a:rPr lang="en-US" sz="1400" dirty="0" err="1" smtClean="0"/>
              <a:t>mereka</a:t>
            </a:r>
            <a:r>
              <a:rPr lang="en-US" sz="1400" dirty="0" smtClean="0"/>
              <a:t> </a:t>
            </a:r>
            <a:r>
              <a:rPr lang="en-US" sz="1400" dirty="0" err="1" smtClean="0"/>
              <a:t>targetkan</a:t>
            </a:r>
            <a:r>
              <a:rPr lang="en-US" sz="1400" dirty="0" smtClean="0"/>
              <a:t>.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itu</a:t>
            </a:r>
            <a:r>
              <a:rPr lang="en-US" sz="1400" dirty="0" smtClean="0"/>
              <a:t>, </a:t>
            </a:r>
            <a:r>
              <a:rPr lang="en-US" sz="1400" dirty="0" err="1" smtClean="0"/>
              <a:t>peran</a:t>
            </a:r>
            <a:r>
              <a:rPr lang="en-US" sz="1400" dirty="0" smtClean="0"/>
              <a:t> </a:t>
            </a:r>
            <a:r>
              <a:rPr lang="en-US" sz="1400" i="1" dirty="0" smtClean="0"/>
              <a:t>sales force</a:t>
            </a:r>
            <a:r>
              <a:rPr lang="en-US" sz="1400" dirty="0" smtClean="0"/>
              <a:t> </a:t>
            </a:r>
            <a:r>
              <a:rPr lang="en-US" sz="1400" dirty="0" err="1" smtClean="0"/>
              <a:t>sangat</a:t>
            </a:r>
            <a:r>
              <a:rPr lang="en-US" sz="1400" dirty="0" smtClean="0"/>
              <a:t> </a:t>
            </a:r>
            <a:r>
              <a:rPr lang="en-US" sz="1400" dirty="0" err="1" smtClean="0"/>
              <a:t>penting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menentukan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keberhasilan</a:t>
            </a:r>
            <a:r>
              <a:rPr lang="en-US" sz="1400" dirty="0" smtClean="0"/>
              <a:t>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suatu</a:t>
            </a:r>
            <a:r>
              <a:rPr lang="en-US" sz="1400" dirty="0" smtClean="0"/>
              <a:t> </a:t>
            </a:r>
            <a:r>
              <a:rPr lang="en-US" sz="1400" dirty="0" err="1" smtClean="0"/>
              <a:t>perusahaan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937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Di </a:t>
            </a:r>
            <a:r>
              <a:rPr lang="en-US" sz="1400" dirty="0" err="1"/>
              <a:t>dalam</a:t>
            </a:r>
            <a:r>
              <a:rPr lang="en-US" sz="1400" dirty="0"/>
              <a:t> proses </a:t>
            </a: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penjual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 smtClean="0"/>
              <a:t>pembeli</a:t>
            </a:r>
            <a:r>
              <a:rPr lang="en-US" sz="1400" dirty="0" smtClean="0"/>
              <a:t>, </a:t>
            </a:r>
            <a:r>
              <a:rPr lang="en-US" sz="1400" dirty="0" err="1"/>
              <a:t>terdapat</a:t>
            </a:r>
            <a:r>
              <a:rPr lang="en-US" sz="1400" dirty="0"/>
              <a:t> </a:t>
            </a:r>
            <a:r>
              <a:rPr lang="en-US" sz="1400" dirty="0" err="1"/>
              <a:t>dua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yang </a:t>
            </a:r>
            <a:r>
              <a:rPr lang="en-US" sz="1400" dirty="0" err="1"/>
              <a:t>biasa</a:t>
            </a:r>
            <a:r>
              <a:rPr lang="en-US" sz="1400" dirty="0"/>
              <a:t> </a:t>
            </a:r>
            <a:r>
              <a:rPr lang="en-US" sz="1400" dirty="0" err="1" smtClean="0"/>
              <a:t>diterapkan</a:t>
            </a:r>
            <a:r>
              <a:rPr lang="en-US" sz="1400" dirty="0" smtClean="0"/>
              <a:t> </a:t>
            </a:r>
            <a:r>
              <a:rPr lang="en-US" sz="1400" dirty="0" err="1" smtClean="0"/>
              <a:t>yaitu</a:t>
            </a:r>
            <a:r>
              <a:rPr lang="en-US" sz="1400" dirty="0" smtClean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konsinyasi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beli</a:t>
            </a:r>
            <a:r>
              <a:rPr lang="en-US" sz="1400" dirty="0"/>
              <a:t> </a:t>
            </a:r>
            <a:r>
              <a:rPr lang="en-US" sz="1400" dirty="0" err="1"/>
              <a:t>putus</a:t>
            </a:r>
            <a:r>
              <a:rPr lang="en-US" sz="1400" dirty="0" smtClean="0"/>
              <a:t>.</a:t>
            </a:r>
          </a:p>
          <a:p>
            <a:endParaRPr lang="en-US" sz="1400" b="1" dirty="0" smtClean="0"/>
          </a:p>
          <a:p>
            <a:r>
              <a:rPr lang="en-US" sz="1400" b="1" dirty="0" err="1" smtClean="0"/>
              <a:t>Sistim</a:t>
            </a:r>
            <a:r>
              <a:rPr lang="en-US" sz="1400" b="1" dirty="0" smtClean="0"/>
              <a:t> </a:t>
            </a:r>
            <a:r>
              <a:rPr lang="en-US" sz="1400" b="1" dirty="0" err="1"/>
              <a:t>Konsinyasi</a:t>
            </a:r>
            <a:r>
              <a:rPr lang="en-US" sz="1400" b="1" dirty="0"/>
              <a:t>.</a:t>
            </a:r>
            <a:endParaRPr lang="en-US" sz="1400" dirty="0"/>
          </a:p>
          <a:p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Konsinyasi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/>
              <a:t>antara</a:t>
            </a:r>
            <a:r>
              <a:rPr lang="en-US" sz="1400" dirty="0"/>
              <a:t> </a:t>
            </a:r>
            <a:r>
              <a:rPr lang="en-US" sz="1400" dirty="0" err="1"/>
              <a:t>pemilik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(consignor) </a:t>
            </a:r>
            <a:r>
              <a:rPr lang="en-US" sz="1400" dirty="0" err="1"/>
              <a:t>kepada</a:t>
            </a:r>
            <a:r>
              <a:rPr lang="en-US" sz="1400" dirty="0"/>
              <a:t> Reseller (consignee) </a:t>
            </a:r>
            <a:r>
              <a:rPr lang="en-US" sz="1400" dirty="0" err="1"/>
              <a:t>penjual</a:t>
            </a:r>
            <a:r>
              <a:rPr lang="en-US" sz="1400" dirty="0"/>
              <a:t>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potongan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.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</a:t>
            </a:r>
            <a:r>
              <a:rPr lang="en-US" sz="1400" dirty="0" err="1"/>
              <a:t>pemasok</a:t>
            </a:r>
            <a:r>
              <a:rPr lang="en-US" sz="1400" dirty="0"/>
              <a:t> (</a:t>
            </a:r>
            <a:r>
              <a:rPr lang="en-US" sz="1400" dirty="0" err="1"/>
              <a:t>pengirim</a:t>
            </a:r>
            <a:r>
              <a:rPr lang="en-US" sz="1400" dirty="0"/>
              <a:t>) </a:t>
            </a:r>
            <a:r>
              <a:rPr lang="en-US" sz="1400" dirty="0" err="1"/>
              <a:t>menyerahkan</a:t>
            </a:r>
            <a:r>
              <a:rPr lang="en-US" sz="1400" dirty="0"/>
              <a:t> </a:t>
            </a:r>
            <a:r>
              <a:rPr lang="en-US" sz="1400" dirty="0" err="1"/>
              <a:t>produknya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penerima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tetapi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uang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Reseller (</a:t>
            </a:r>
            <a:r>
              <a:rPr lang="en-US" sz="1400" dirty="0" err="1"/>
              <a:t>penerima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)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pelanggannya</a:t>
            </a:r>
            <a:r>
              <a:rPr lang="en-US" sz="1400" dirty="0"/>
              <a:t>. 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err="1"/>
              <a:t>Sistim</a:t>
            </a:r>
            <a:r>
              <a:rPr lang="en-US" sz="1400" b="1" dirty="0"/>
              <a:t> </a:t>
            </a:r>
            <a:r>
              <a:rPr lang="en-US" sz="1400" b="1" dirty="0" err="1"/>
              <a:t>Beli</a:t>
            </a:r>
            <a:r>
              <a:rPr lang="en-US" sz="1400" b="1" dirty="0"/>
              <a:t> </a:t>
            </a:r>
            <a:r>
              <a:rPr lang="en-US" sz="1400" b="1" dirty="0" err="1"/>
              <a:t>putus</a:t>
            </a:r>
            <a:r>
              <a:rPr lang="en-US" sz="1400" b="1" dirty="0"/>
              <a:t>.</a:t>
            </a:r>
            <a:endParaRPr lang="en-US" sz="1400" dirty="0"/>
          </a:p>
          <a:p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beli</a:t>
            </a:r>
            <a:r>
              <a:rPr lang="en-US" sz="1400" dirty="0"/>
              <a:t> </a:t>
            </a:r>
            <a:r>
              <a:rPr lang="en-US" sz="1400" dirty="0" err="1"/>
              <a:t>putus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kerjasama</a:t>
            </a:r>
            <a:r>
              <a:rPr lang="en-US" sz="1400" dirty="0"/>
              <a:t> </a:t>
            </a:r>
            <a:r>
              <a:rPr lang="en-US" sz="1400" dirty="0" err="1"/>
              <a:t>dimana</a:t>
            </a:r>
            <a:r>
              <a:rPr lang="en-US" sz="1400" dirty="0"/>
              <a:t> </a:t>
            </a:r>
            <a:r>
              <a:rPr lang="en-US" sz="1400" dirty="0" err="1"/>
              <a:t>pemilik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(consignor)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reseller (consignee)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 </a:t>
            </a:r>
            <a:r>
              <a:rPr lang="en-US" sz="1400" dirty="0" err="1"/>
              <a:t>pemilik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melakukan</a:t>
            </a:r>
            <a:r>
              <a:rPr lang="en-US" sz="1400" dirty="0"/>
              <a:t> </a:t>
            </a:r>
            <a:r>
              <a:rPr lang="en-US" sz="1400" dirty="0" err="1"/>
              <a:t>tagihan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reseller, </a:t>
            </a:r>
            <a:r>
              <a:rPr lang="en-US" sz="1400" dirty="0" err="1"/>
              <a:t>tagihan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sesuai</a:t>
            </a:r>
            <a:r>
              <a:rPr lang="en-US" sz="1400" dirty="0"/>
              <a:t> </a:t>
            </a:r>
            <a:r>
              <a:rPr lang="en-US" sz="1400" dirty="0" err="1"/>
              <a:t>perjanjian</a:t>
            </a:r>
            <a:r>
              <a:rPr lang="en-US" sz="1400" dirty="0"/>
              <a:t> </a:t>
            </a:r>
            <a:r>
              <a:rPr lang="en-US" sz="1400" dirty="0" err="1"/>
              <a:t>seperti</a:t>
            </a:r>
            <a:r>
              <a:rPr lang="en-US" sz="1400" dirty="0"/>
              <a:t> 1 </a:t>
            </a:r>
            <a:r>
              <a:rPr lang="en-US" sz="1400" dirty="0" err="1"/>
              <a:t>hingga</a:t>
            </a:r>
            <a:r>
              <a:rPr lang="en-US" sz="1400" dirty="0"/>
              <a:t> 2 </a:t>
            </a:r>
            <a:r>
              <a:rPr lang="en-US" sz="1400" dirty="0" err="1"/>
              <a:t>bulan</a:t>
            </a:r>
            <a:r>
              <a:rPr lang="en-US" sz="1400" dirty="0"/>
              <a:t>. </a:t>
            </a:r>
            <a:r>
              <a:rPr lang="en-US" sz="1400" dirty="0" err="1"/>
              <a:t>sedangkan</a:t>
            </a:r>
            <a:r>
              <a:rPr lang="en-US" sz="1400" dirty="0"/>
              <a:t> reseller </a:t>
            </a:r>
            <a:r>
              <a:rPr lang="en-US" sz="1400" dirty="0" err="1"/>
              <a:t>harus</a:t>
            </a:r>
            <a:r>
              <a:rPr lang="en-US" sz="1400" dirty="0"/>
              <a:t> </a:t>
            </a:r>
            <a:r>
              <a:rPr lang="en-US" sz="1400" dirty="0" err="1"/>
              <a:t>membayar</a:t>
            </a:r>
            <a:r>
              <a:rPr lang="en-US" sz="1400" dirty="0"/>
              <a:t> pembelian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tersebut</a:t>
            </a:r>
            <a:r>
              <a:rPr lang="en-US" sz="1400" dirty="0"/>
              <a:t> </a:t>
            </a:r>
            <a:r>
              <a:rPr lang="en-US" sz="1400" dirty="0" err="1"/>
              <a:t>meskipun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dirty="0" err="1"/>
              <a:t>sisa</a:t>
            </a:r>
            <a:r>
              <a:rPr lang="en-US" sz="1400" dirty="0"/>
              <a:t> stock yang </a:t>
            </a:r>
            <a:r>
              <a:rPr lang="en-US" sz="1400" dirty="0" err="1"/>
              <a:t>belum</a:t>
            </a:r>
            <a:r>
              <a:rPr lang="en-US" sz="1400" dirty="0"/>
              <a:t> </a:t>
            </a:r>
            <a:r>
              <a:rPr lang="en-US" sz="1400" dirty="0" err="1"/>
              <a:t>seluruhnya</a:t>
            </a:r>
            <a:r>
              <a:rPr lang="en-US" sz="1400" dirty="0"/>
              <a:t> </a:t>
            </a:r>
            <a:r>
              <a:rPr lang="en-US" sz="1400" dirty="0" err="1"/>
              <a:t>laku</a:t>
            </a:r>
            <a:r>
              <a:rPr lang="en-US" sz="1400" dirty="0"/>
              <a:t>.</a:t>
            </a:r>
          </a:p>
          <a:p>
            <a:endParaRPr lang="en-US" sz="1400" dirty="0" smtClean="0"/>
          </a:p>
          <a:p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beli</a:t>
            </a:r>
            <a:r>
              <a:rPr lang="en-US" sz="1400" dirty="0"/>
              <a:t> </a:t>
            </a:r>
            <a:r>
              <a:rPr lang="en-US" sz="1400" dirty="0" err="1"/>
              <a:t>putus</a:t>
            </a:r>
            <a:r>
              <a:rPr lang="en-US" sz="1400" dirty="0"/>
              <a:t> </a:t>
            </a:r>
            <a:r>
              <a:rPr lang="en-US" sz="1400" dirty="0" err="1"/>
              <a:t>umumnya</a:t>
            </a:r>
            <a:r>
              <a:rPr lang="en-US" sz="1400" dirty="0"/>
              <a:t> reseller </a:t>
            </a:r>
            <a:r>
              <a:rPr lang="en-US" sz="1400" dirty="0" err="1"/>
              <a:t>memperoleh</a:t>
            </a:r>
            <a:r>
              <a:rPr lang="en-US" sz="1400" dirty="0"/>
              <a:t> discount yang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/>
              <a:t> </a:t>
            </a:r>
            <a:r>
              <a:rPr lang="en-US" sz="1400" dirty="0" err="1"/>
              <a:t>dibanding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Konsinyasi</a:t>
            </a:r>
            <a:r>
              <a:rPr lang="en-US" sz="1400" dirty="0"/>
              <a:t>, </a:t>
            </a:r>
            <a:r>
              <a:rPr lang="en-US" sz="1400" dirty="0" err="1"/>
              <a:t>misalkan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konsinyasi</a:t>
            </a:r>
            <a:r>
              <a:rPr lang="en-US" sz="1400" dirty="0"/>
              <a:t> reseller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memperoleh</a:t>
            </a:r>
            <a:r>
              <a:rPr lang="en-US" sz="1400" dirty="0"/>
              <a:t> maximal disc 20%, </a:t>
            </a:r>
            <a:r>
              <a:rPr lang="en-US" sz="1400" dirty="0" err="1"/>
              <a:t>maka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sistim</a:t>
            </a:r>
            <a:r>
              <a:rPr lang="en-US" sz="1400" dirty="0"/>
              <a:t> </a:t>
            </a:r>
            <a:r>
              <a:rPr lang="en-US" sz="1400" dirty="0" err="1"/>
              <a:t>beli</a:t>
            </a:r>
            <a:r>
              <a:rPr lang="en-US" sz="1400" dirty="0"/>
              <a:t> </a:t>
            </a:r>
            <a:r>
              <a:rPr lang="en-US" sz="1400" dirty="0" err="1"/>
              <a:t>putus</a:t>
            </a:r>
            <a:r>
              <a:rPr lang="en-US" sz="1400" dirty="0"/>
              <a:t> reseller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memperoleh</a:t>
            </a:r>
            <a:r>
              <a:rPr lang="en-US" sz="1400" dirty="0"/>
              <a:t> discount </a:t>
            </a:r>
            <a:r>
              <a:rPr lang="en-US" sz="1400" dirty="0" err="1"/>
              <a:t>hingga</a:t>
            </a:r>
            <a:r>
              <a:rPr lang="en-US" sz="1400" dirty="0"/>
              <a:t> 30% </a:t>
            </a:r>
            <a:r>
              <a:rPr lang="en-US" sz="1400" dirty="0" err="1"/>
              <a:t>bahkan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2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MACAM-MACAM STRATEGI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1668" y="83108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1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 err="1" smtClean="0">
                <a:latin typeface="Times New Roman" panose="02020603050405020304" pitchFamily="18" charset="0"/>
              </a:rPr>
              <a:t>Strategi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</a:rPr>
              <a:t>Kepemimpinan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</a:rPr>
              <a:t>Biaya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1800" b="1" i="1" dirty="0" smtClean="0">
                <a:latin typeface="Times New Roman" panose="02020603050405020304" pitchFamily="18" charset="0"/>
              </a:rPr>
              <a:t>Cost Leadership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digunakan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apabila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organisasi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ingin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menjadi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pemimpin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pasar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berbasis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biaya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rendah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basis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pelanggan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luas</a:t>
            </a:r>
            <a:endParaRPr lang="en-US" altLang="en-US" sz="1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 err="1" smtClean="0">
                <a:latin typeface="Times New Roman" panose="02020603050405020304" pitchFamily="18" charset="0"/>
              </a:rPr>
              <a:t>Strategi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</a:rPr>
              <a:t>Diferensiasi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1800" b="1" i="1" dirty="0" smtClean="0">
                <a:latin typeface="Times New Roman" panose="02020603050405020304" pitchFamily="18" charset="0"/>
              </a:rPr>
              <a:t>Differentiation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digunakan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apabila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perusahaan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ingin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bersaing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dengan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pesaingnya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dalam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hal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keunikan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produk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jasa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yang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ditawarkan</a:t>
            </a:r>
            <a:endParaRPr lang="en-US" altLang="en-US" sz="18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1400" b="1" dirty="0" smtClean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1800" b="1" dirty="0" err="1" smtClean="0">
                <a:latin typeface="Times New Roman" panose="02020603050405020304" pitchFamily="18" charset="0"/>
              </a:rPr>
              <a:t>Strategi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</a:rPr>
              <a:t>Fokus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berbasis</a:t>
            </a:r>
            <a:r>
              <a:rPr lang="en-US" altLang="en-US" sz="1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biaya</a:t>
            </a:r>
            <a:r>
              <a:rPr lang="en-US" altLang="en-US" sz="1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atau</a:t>
            </a:r>
            <a:r>
              <a:rPr lang="en-US" altLang="en-US" sz="18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 smtClean="0">
                <a:latin typeface="Times New Roman" panose="02020603050405020304" pitchFamily="18" charset="0"/>
              </a:rPr>
              <a:t>diferensiasi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 smtClean="0">
                <a:latin typeface="Times New Roman" panose="02020603050405020304" pitchFamily="18" charset="0"/>
              </a:rPr>
              <a:t>	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digunakan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apabila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perusahaan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ingin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melayani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kebutuhan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spesifik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ceruk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1800" b="1" dirty="0" err="1" smtClean="0">
                <a:latin typeface="Times New Roman" panose="02020603050405020304" pitchFamily="18" charset="0"/>
                <a:sym typeface="Wingdings" panose="05000000000000000000" pitchFamily="2" charset="2"/>
              </a:rPr>
              <a:t>pasar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1800" b="1" i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market niche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1800" b="1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3. </a:t>
            </a:r>
            <a:r>
              <a:rPr lang="en-US" sz="1400" b="1" dirty="0" err="1" smtClean="0"/>
              <a:t>Apa</a:t>
            </a:r>
            <a:r>
              <a:rPr lang="en-US" sz="1400" b="1" dirty="0" smtClean="0"/>
              <a:t> </a:t>
            </a:r>
            <a:r>
              <a:rPr lang="en-US" sz="1400" b="1" dirty="0" err="1"/>
              <a:t>saja</a:t>
            </a:r>
            <a:r>
              <a:rPr lang="en-US" sz="1400" b="1" dirty="0"/>
              <a:t> ide </a:t>
            </a:r>
            <a:r>
              <a:rPr lang="en-US" sz="1400" b="1" dirty="0" err="1"/>
              <a:t>insentif</a:t>
            </a:r>
            <a:r>
              <a:rPr lang="en-US" sz="1400" b="1" dirty="0"/>
              <a:t> </a:t>
            </a:r>
            <a:r>
              <a:rPr lang="en-US" sz="1400" b="1" dirty="0" err="1"/>
              <a:t>saluran</a:t>
            </a:r>
            <a:r>
              <a:rPr lang="en-US" sz="1400" b="1" dirty="0"/>
              <a:t> </a:t>
            </a:r>
            <a:r>
              <a:rPr lang="en-US" sz="1400" b="1" dirty="0" err="1"/>
              <a:t>penjualan</a:t>
            </a:r>
            <a:r>
              <a:rPr lang="en-US" sz="1400" b="1" dirty="0"/>
              <a:t>?</a:t>
            </a:r>
            <a:endParaRPr lang="en-US" sz="1400" dirty="0"/>
          </a:p>
          <a:p>
            <a:r>
              <a:rPr lang="en-US" sz="1400" dirty="0" err="1"/>
              <a:t>Insentif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imbalan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insentif</a:t>
            </a:r>
            <a:r>
              <a:rPr lang="en-US" sz="1400" dirty="0"/>
              <a:t> yang </a:t>
            </a:r>
            <a:r>
              <a:rPr lang="en-US" sz="1400" dirty="0" err="1"/>
              <a:t>ditawarkan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memotivasi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. </a:t>
            </a:r>
            <a:r>
              <a:rPr lang="en-US" sz="1400" dirty="0" err="1"/>
              <a:t>Berikut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ide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insentif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 smtClean="0"/>
              <a:t>:</a:t>
            </a:r>
          </a:p>
          <a:p>
            <a:endParaRPr lang="en-US" sz="1400" dirty="0"/>
          </a:p>
          <a:p>
            <a:pPr lvl="0"/>
            <a:r>
              <a:rPr lang="en-US" sz="1400" b="1" dirty="0" smtClean="0"/>
              <a:t>1. Bonus </a:t>
            </a:r>
            <a:r>
              <a:rPr lang="en-US" sz="1400" b="1" dirty="0" err="1"/>
              <a:t>berbasis</a:t>
            </a:r>
            <a:r>
              <a:rPr lang="en-US" sz="1400" b="1" dirty="0"/>
              <a:t> </a:t>
            </a:r>
            <a:r>
              <a:rPr lang="en-US" sz="1400" b="1" dirty="0" err="1"/>
              <a:t>komisi</a:t>
            </a:r>
            <a:r>
              <a:rPr lang="en-US" sz="1400" dirty="0"/>
              <a:t>: </a:t>
            </a:r>
            <a:r>
              <a:rPr lang="en-US" sz="1400" dirty="0" err="1"/>
              <a:t>Tawarkan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persentase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yang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lakukan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bonus.</a:t>
            </a:r>
          </a:p>
          <a:p>
            <a:pPr lvl="0"/>
            <a:r>
              <a:rPr lang="en-US" sz="1400" b="1" dirty="0" smtClean="0"/>
              <a:t>2. </a:t>
            </a:r>
            <a:r>
              <a:rPr lang="en-US" sz="1400" b="1" dirty="0" err="1" smtClean="0"/>
              <a:t>Diskon</a:t>
            </a:r>
            <a:r>
              <a:rPr lang="en-US" sz="1400" b="1" dirty="0" smtClean="0"/>
              <a:t> </a:t>
            </a:r>
            <a:r>
              <a:rPr lang="en-US" sz="1400" b="1" dirty="0" err="1"/>
              <a:t>produk</a:t>
            </a:r>
            <a:r>
              <a:rPr lang="en-US" sz="1400" dirty="0"/>
              <a:t>: </a:t>
            </a:r>
            <a:r>
              <a:rPr lang="en-US" sz="1400" dirty="0" err="1"/>
              <a:t>Tawarkan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potongan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membantu</a:t>
            </a:r>
            <a:r>
              <a:rPr lang="en-US" sz="1400" dirty="0"/>
              <a:t> </a:t>
            </a:r>
            <a:r>
              <a:rPr lang="en-US" sz="1400" dirty="0" err="1"/>
              <a:t>mereka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lebih</a:t>
            </a:r>
            <a:r>
              <a:rPr lang="en-US" sz="1400" dirty="0"/>
              <a:t> </a:t>
            </a:r>
            <a:r>
              <a:rPr lang="en-US" sz="1400" dirty="0" err="1"/>
              <a:t>banyak</a:t>
            </a:r>
            <a:r>
              <a:rPr lang="en-US" sz="1400" dirty="0"/>
              <a:t>.</a:t>
            </a:r>
          </a:p>
          <a:p>
            <a:pPr lvl="0"/>
            <a:r>
              <a:rPr lang="en-US" sz="1400" b="1" dirty="0" smtClean="0"/>
              <a:t>3. </a:t>
            </a:r>
            <a:r>
              <a:rPr lang="en-US" sz="1400" b="1" dirty="0" err="1" smtClean="0"/>
              <a:t>Insentif</a:t>
            </a:r>
            <a:r>
              <a:rPr lang="en-US" sz="1400" b="1" dirty="0" smtClean="0"/>
              <a:t> </a:t>
            </a:r>
            <a:r>
              <a:rPr lang="en-US" sz="1400" b="1" dirty="0" err="1"/>
              <a:t>perjalanan</a:t>
            </a:r>
            <a:r>
              <a:rPr lang="en-US" sz="1400" dirty="0"/>
              <a:t>: </a:t>
            </a:r>
            <a:r>
              <a:rPr lang="en-US" sz="1400" dirty="0" err="1"/>
              <a:t>Tawarkan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perjalanan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insentif</a:t>
            </a:r>
            <a:r>
              <a:rPr lang="en-US" sz="1400" dirty="0"/>
              <a:t> </a:t>
            </a:r>
            <a:r>
              <a:rPr lang="en-US" sz="1400" dirty="0" err="1"/>
              <a:t>perjalanan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memenuhi</a:t>
            </a:r>
            <a:r>
              <a:rPr lang="en-US" sz="1400" dirty="0"/>
              <a:t> target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r>
              <a:rPr lang="en-US" sz="1400" dirty="0"/>
              <a:t>.</a:t>
            </a:r>
          </a:p>
          <a:p>
            <a:pPr lvl="0"/>
            <a:r>
              <a:rPr lang="en-US" sz="1400" b="1" dirty="0" smtClean="0"/>
              <a:t>4. Program </a:t>
            </a:r>
            <a:r>
              <a:rPr lang="en-US" sz="1400" b="1" dirty="0" err="1"/>
              <a:t>pengakuan</a:t>
            </a:r>
            <a:r>
              <a:rPr lang="en-US" sz="1400" dirty="0"/>
              <a:t>: </a:t>
            </a:r>
            <a:r>
              <a:rPr lang="en-US" sz="1400" dirty="0" err="1"/>
              <a:t>Mengakui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berkinerja</a:t>
            </a:r>
            <a:r>
              <a:rPr lang="en-US" sz="1400" dirty="0"/>
              <a:t> </a:t>
            </a:r>
            <a:r>
              <a:rPr lang="en-US" sz="1400" dirty="0" err="1"/>
              <a:t>terbaik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penghargaan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pengakuan</a:t>
            </a:r>
            <a:r>
              <a:rPr lang="en-US" sz="1400" dirty="0"/>
              <a:t> </a:t>
            </a:r>
            <a:r>
              <a:rPr lang="en-US" sz="1400" dirty="0" err="1"/>
              <a:t>lainnya</a:t>
            </a:r>
            <a:r>
              <a:rPr lang="en-US" sz="1400" dirty="0"/>
              <a:t>.</a:t>
            </a:r>
          </a:p>
          <a:p>
            <a:pPr lvl="0"/>
            <a:r>
              <a:rPr lang="en-US" sz="1400" dirty="0" smtClean="0"/>
              <a:t>5. </a:t>
            </a:r>
            <a:r>
              <a:rPr lang="en-US" sz="1400" dirty="0" err="1" smtClean="0"/>
              <a:t>Fasilitas</a:t>
            </a:r>
            <a:r>
              <a:rPr lang="en-US" sz="1400" dirty="0"/>
              <a:t> </a:t>
            </a:r>
            <a:r>
              <a:rPr lang="en-US" sz="1400" b="1" dirty="0" err="1"/>
              <a:t>mitra</a:t>
            </a:r>
            <a:r>
              <a:rPr lang="en-US" sz="1400" dirty="0"/>
              <a:t>: </a:t>
            </a:r>
            <a:r>
              <a:rPr lang="en-US" sz="1400" dirty="0" err="1"/>
              <a:t>Tawarkan</a:t>
            </a:r>
            <a:r>
              <a:rPr lang="en-US" sz="1400" dirty="0"/>
              <a:t> </a:t>
            </a:r>
            <a:r>
              <a:rPr lang="en-US" sz="1400" dirty="0" err="1"/>
              <a:t>fasilitas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manfaat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saluran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bekerja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akses</a:t>
            </a:r>
            <a:r>
              <a:rPr lang="en-US" sz="1400" dirty="0"/>
              <a:t> </a:t>
            </a:r>
            <a:r>
              <a:rPr lang="en-US" sz="1400" dirty="0" err="1"/>
              <a:t>eksklusif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baru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harga</a:t>
            </a:r>
            <a:r>
              <a:rPr lang="en-US" sz="1400" dirty="0"/>
              <a:t> </a:t>
            </a:r>
            <a:r>
              <a:rPr lang="en-US" sz="1400" dirty="0" err="1"/>
              <a:t>awal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140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510248"/>
            <a:ext cx="792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4. </a:t>
            </a: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Penawaran</a:t>
            </a:r>
            <a:r>
              <a:rPr lang="en-US" sz="1600" dirty="0" smtClean="0"/>
              <a:t> </a:t>
            </a:r>
            <a:r>
              <a:rPr lang="en-US" sz="1600" dirty="0" err="1" smtClean="0"/>
              <a:t>Penjualan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AIDAS</a:t>
            </a:r>
          </a:p>
          <a:p>
            <a:r>
              <a:rPr lang="en-US" sz="1600" dirty="0" smtClean="0"/>
              <a:t>AIDAS </a:t>
            </a:r>
            <a:r>
              <a:rPr lang="en-US" sz="1600" dirty="0" err="1"/>
              <a:t>adalah</a:t>
            </a:r>
            <a:r>
              <a:rPr lang="en-US" sz="1600" dirty="0"/>
              <a:t> model </a:t>
            </a:r>
            <a:r>
              <a:rPr lang="en-US" sz="1600" i="1" dirty="0"/>
              <a:t>marketing</a:t>
            </a:r>
            <a:r>
              <a:rPr lang="en-US" sz="1600" dirty="0"/>
              <a:t> 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mengidentifikasi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kognitif</a:t>
            </a:r>
            <a:r>
              <a:rPr lang="en-US" sz="1600" dirty="0"/>
              <a:t> yang </a:t>
            </a:r>
            <a:r>
              <a:rPr lang="en-US" sz="1600" dirty="0" err="1"/>
              <a:t>dialami</a:t>
            </a:r>
            <a:r>
              <a:rPr lang="en-US" sz="1600" dirty="0"/>
              <a:t> </a:t>
            </a:r>
            <a:r>
              <a:rPr lang="en-US" sz="1600" dirty="0" err="1"/>
              <a:t>seseorang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proses pembelian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</a:t>
            </a:r>
          </a:p>
          <a:p>
            <a:r>
              <a:rPr lang="en-US" sz="1600" dirty="0"/>
              <a:t>Model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menjelaskan</a:t>
            </a:r>
            <a:r>
              <a:rPr lang="en-US" sz="1600" dirty="0"/>
              <a:t> </a:t>
            </a:r>
            <a:r>
              <a:rPr lang="en-US" sz="1600" dirty="0" err="1"/>
              <a:t>bagaimana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proses yang </a:t>
            </a:r>
            <a:r>
              <a:rPr lang="en-US" sz="1600" dirty="0" err="1"/>
              <a:t>terdiri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sebelum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ia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pembelian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/>
              <a:t>AIDAS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singkatan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Attention, Interest, Desire, Action, </a:t>
            </a:r>
            <a:r>
              <a:rPr lang="en-US" sz="1600" dirty="0" err="1"/>
              <a:t>Satisfication</a:t>
            </a:r>
            <a:r>
              <a:rPr lang="en-US" sz="1600" dirty="0"/>
              <a:t>. </a:t>
            </a:r>
            <a:r>
              <a:rPr lang="en-US" sz="1600" dirty="0" err="1"/>
              <a:t>Berikut</a:t>
            </a:r>
            <a:r>
              <a:rPr lang="en-US" sz="1600" dirty="0"/>
              <a:t> </a:t>
            </a:r>
            <a:r>
              <a:rPr lang="en-US" sz="1600" dirty="0" err="1"/>
              <a:t>penjelasannya</a:t>
            </a:r>
            <a:r>
              <a:rPr lang="en-US" sz="1600" dirty="0"/>
              <a:t>: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A. Attention </a:t>
            </a:r>
            <a:r>
              <a:rPr lang="en-US" sz="1600" dirty="0" err="1"/>
              <a:t>Dilansir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situs Corporate Finance Institute, attention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di mana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upaya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, </a:t>
            </a:r>
            <a:r>
              <a:rPr lang="en-US" sz="1600" dirty="0" err="1"/>
              <a:t>supaya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kesan</a:t>
            </a:r>
            <a:r>
              <a:rPr lang="en-US" sz="1600" dirty="0"/>
              <a:t> </a:t>
            </a:r>
            <a:r>
              <a:rPr lang="en-US" sz="1600" dirty="0" err="1"/>
              <a:t>pertama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smtClean="0"/>
              <a:t>Attention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lewat</a:t>
            </a:r>
            <a:r>
              <a:rPr lang="en-US" sz="1600" dirty="0"/>
              <a:t> </a:t>
            </a:r>
            <a:r>
              <a:rPr lang="en-US" sz="1600" dirty="0" err="1"/>
              <a:t>iklan</a:t>
            </a:r>
            <a:r>
              <a:rPr lang="en-US" sz="1600" dirty="0"/>
              <a:t> media </a:t>
            </a:r>
            <a:r>
              <a:rPr lang="en-US" sz="1600" dirty="0" err="1"/>
              <a:t>sosial</a:t>
            </a:r>
            <a:r>
              <a:rPr lang="en-US" sz="1600" dirty="0"/>
              <a:t>, </a:t>
            </a:r>
            <a:r>
              <a:rPr lang="en-US" sz="1600" dirty="0" err="1"/>
              <a:t>iklan</a:t>
            </a:r>
            <a:r>
              <a:rPr lang="en-US" sz="1600" dirty="0"/>
              <a:t> di </a:t>
            </a:r>
            <a:r>
              <a:rPr lang="en-US" sz="1600" dirty="0" err="1"/>
              <a:t>televisi</a:t>
            </a:r>
            <a:r>
              <a:rPr lang="en-US" sz="1600" dirty="0"/>
              <a:t>,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calon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2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</a:t>
            </a:r>
            <a:r>
              <a:rPr lang="en-US" sz="1600" dirty="0" smtClean="0"/>
              <a:t>. Interest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diri</a:t>
            </a:r>
            <a:r>
              <a:rPr lang="en-US" sz="1600" dirty="0"/>
              <a:t> </a:t>
            </a:r>
            <a:r>
              <a:rPr lang="en-US" sz="1600" dirty="0" err="1"/>
              <a:t>konsumennya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khalayak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memakainya</a:t>
            </a:r>
            <a:r>
              <a:rPr lang="en-US" sz="1600" dirty="0"/>
              <a:t>. </a:t>
            </a:r>
            <a:endParaRPr lang="en-US" sz="1600" dirty="0" smtClean="0"/>
          </a:p>
          <a:p>
            <a:r>
              <a:rPr lang="en-US" sz="1600" dirty="0" err="1" smtClean="0"/>
              <a:t>Penciptaan</a:t>
            </a:r>
            <a:r>
              <a:rPr lang="en-US" sz="1600" dirty="0" smtClean="0"/>
              <a:t> </a:t>
            </a:r>
            <a:r>
              <a:rPr lang="en-US" sz="1600" dirty="0"/>
              <a:t>interest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intensif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. Agar </a:t>
            </a:r>
            <a:r>
              <a:rPr lang="en-US" sz="1600" dirty="0" err="1"/>
              <a:t>minat</a:t>
            </a:r>
            <a:r>
              <a:rPr lang="en-US" sz="1600" dirty="0"/>
              <a:t> </a:t>
            </a:r>
            <a:r>
              <a:rPr lang="en-US" sz="1600" dirty="0" err="1"/>
              <a:t>pembeli</a:t>
            </a:r>
            <a:r>
              <a:rPr lang="en-US" sz="1600" dirty="0"/>
              <a:t> </a:t>
            </a:r>
            <a:r>
              <a:rPr lang="en-US" sz="1600" dirty="0" err="1"/>
              <a:t>semakin</a:t>
            </a:r>
            <a:r>
              <a:rPr lang="en-US" sz="1600" dirty="0"/>
              <a:t> </a:t>
            </a:r>
            <a:r>
              <a:rPr lang="en-US" sz="1600" dirty="0" err="1"/>
              <a:t>kuat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fokus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target </a:t>
            </a:r>
            <a:r>
              <a:rPr lang="en-US" sz="1600" dirty="0" err="1"/>
              <a:t>pasar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yang </a:t>
            </a:r>
            <a:r>
              <a:rPr lang="en-US" sz="1600" dirty="0" err="1"/>
              <a:t>dirasa</a:t>
            </a:r>
            <a:r>
              <a:rPr lang="en-US" sz="1600" dirty="0"/>
              <a:t> pas. </a:t>
            </a:r>
            <a:r>
              <a:rPr lang="en-US" sz="1600" dirty="0" err="1"/>
              <a:t>Misalnya</a:t>
            </a:r>
            <a:r>
              <a:rPr lang="en-US" sz="1600" dirty="0"/>
              <a:t> yang </a:t>
            </a:r>
            <a:r>
              <a:rPr lang="en-US" sz="1600" dirty="0" err="1"/>
              <a:t>ditargetkan</a:t>
            </a:r>
            <a:r>
              <a:rPr lang="en-US" sz="1600" dirty="0"/>
              <a:t> </a:t>
            </a:r>
            <a:r>
              <a:rPr lang="en-US" sz="1600" dirty="0" err="1"/>
              <a:t>remaja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bertanya</a:t>
            </a:r>
            <a:r>
              <a:rPr lang="en-US" sz="1600" dirty="0"/>
              <a:t> </a:t>
            </a:r>
            <a:r>
              <a:rPr lang="en-US" sz="1600" dirty="0" err="1"/>
              <a:t>soal</a:t>
            </a:r>
            <a:r>
              <a:rPr lang="en-US" sz="1600" dirty="0"/>
              <a:t>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kesukaannya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dihubungkan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dijual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. Desire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tahap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ditolak</a:t>
            </a:r>
            <a:r>
              <a:rPr lang="en-US" sz="1600" dirty="0"/>
              <a:t>.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terus</a:t>
            </a:r>
            <a:r>
              <a:rPr lang="en-US" sz="1600" dirty="0"/>
              <a:t> </a:t>
            </a:r>
            <a:r>
              <a:rPr lang="en-US" sz="1600" dirty="0" err="1"/>
              <a:t>merangsang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hingga</a:t>
            </a:r>
            <a:r>
              <a:rPr lang="en-US" sz="1600" dirty="0"/>
              <a:t> </a:t>
            </a:r>
            <a:r>
              <a:rPr lang="en-US" sz="1600" dirty="0" err="1"/>
              <a:t>akhirnya</a:t>
            </a:r>
            <a:r>
              <a:rPr lang="en-US" sz="1600" dirty="0"/>
              <a:t> </a:t>
            </a:r>
            <a:r>
              <a:rPr lang="en-US" sz="1600" dirty="0" err="1"/>
              <a:t>berniat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.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berusaha</a:t>
            </a:r>
            <a:r>
              <a:rPr lang="en-US" sz="1600" dirty="0"/>
              <a:t> </a:t>
            </a:r>
            <a:r>
              <a:rPr lang="en-US" sz="1600" dirty="0" err="1"/>
              <a:t>menyingkirkan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penghalang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penolakan</a:t>
            </a:r>
            <a:r>
              <a:rPr lang="en-US" sz="1600" dirty="0"/>
              <a:t>, </a:t>
            </a:r>
            <a:r>
              <a:rPr lang="en-US" sz="1600" dirty="0" err="1"/>
              <a:t>interupsi</a:t>
            </a:r>
            <a:r>
              <a:rPr lang="en-US" sz="1600" dirty="0"/>
              <a:t> </a:t>
            </a:r>
            <a:r>
              <a:rPr lang="en-US" sz="1600" dirty="0" err="1"/>
              <a:t>ataupun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, </a:t>
            </a:r>
            <a:r>
              <a:rPr lang="en-US" sz="1600" dirty="0" err="1"/>
              <a:t>penawaran</a:t>
            </a:r>
            <a:r>
              <a:rPr lang="en-US" sz="1600" dirty="0"/>
              <a:t> </a:t>
            </a:r>
            <a:r>
              <a:rPr lang="en-US" sz="1600" dirty="0" err="1"/>
              <a:t>harga</a:t>
            </a:r>
            <a:r>
              <a:rPr lang="en-US" sz="1600" dirty="0"/>
              <a:t> </a:t>
            </a:r>
            <a:r>
              <a:rPr lang="en-US" sz="1600" dirty="0" err="1"/>
              <a:t>terbaik</a:t>
            </a:r>
            <a:r>
              <a:rPr lang="en-US" sz="1600" dirty="0"/>
              <a:t>, </a:t>
            </a:r>
            <a:r>
              <a:rPr lang="en-US" sz="1600" dirty="0" err="1"/>
              <a:t>diskon</a:t>
            </a:r>
            <a:r>
              <a:rPr lang="en-US" sz="1600" dirty="0"/>
              <a:t>,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menarik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373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dirty="0" smtClean="0"/>
              <a:t>. Action </a:t>
            </a:r>
            <a:r>
              <a:rPr lang="en-US" sz="1600" dirty="0" err="1"/>
              <a:t>Action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mengambil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pembelian.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apabila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ditawarkan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mengajak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produknya</a:t>
            </a:r>
            <a:r>
              <a:rPr lang="en-US" sz="1600" dirty="0"/>
              <a:t>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E</a:t>
            </a:r>
            <a:r>
              <a:rPr lang="en-US" sz="1600" dirty="0" smtClean="0"/>
              <a:t>. </a:t>
            </a:r>
            <a:r>
              <a:rPr lang="en-US" sz="1600" dirty="0" err="1" smtClean="0"/>
              <a:t>Satisfication</a:t>
            </a:r>
            <a:r>
              <a:rPr lang="en-US" sz="1600" dirty="0" smtClean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tahapan</a:t>
            </a:r>
            <a:r>
              <a:rPr lang="en-US" sz="1600" dirty="0"/>
              <a:t> di mana </a:t>
            </a:r>
            <a:r>
              <a:rPr lang="en-US" sz="1600" dirty="0" err="1"/>
              <a:t>penjual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memastikan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.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hanya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segi</a:t>
            </a:r>
            <a:r>
              <a:rPr lang="en-US" sz="1600" dirty="0"/>
              <a:t> </a:t>
            </a:r>
            <a:r>
              <a:rPr lang="en-US" sz="1600" dirty="0" err="1"/>
              <a:t>promosi</a:t>
            </a:r>
            <a:r>
              <a:rPr lang="en-US" sz="1600" dirty="0"/>
              <a:t> </a:t>
            </a:r>
            <a:r>
              <a:rPr lang="en-US" sz="1600" dirty="0" err="1"/>
              <a:t>saja</a:t>
            </a:r>
            <a:r>
              <a:rPr lang="en-US" sz="1600" dirty="0"/>
              <a:t>, </a:t>
            </a:r>
            <a:r>
              <a:rPr lang="en-US" sz="1600" dirty="0" err="1"/>
              <a:t>tetapi</a:t>
            </a:r>
            <a:r>
              <a:rPr lang="en-US" sz="1600" dirty="0"/>
              <a:t> juga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penggunaan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keputusan</a:t>
            </a:r>
            <a:r>
              <a:rPr lang="en-US" sz="1600" dirty="0"/>
              <a:t> yang </a:t>
            </a:r>
            <a:r>
              <a:rPr lang="en-US" sz="1600" dirty="0" err="1"/>
              <a:t>diambil</a:t>
            </a:r>
            <a:r>
              <a:rPr lang="en-US" sz="1600" dirty="0"/>
              <a:t>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mengucapkan</a:t>
            </a:r>
            <a:r>
              <a:rPr lang="en-US" sz="1600" dirty="0"/>
              <a:t> </a:t>
            </a:r>
            <a:r>
              <a:rPr lang="en-US" sz="1600" dirty="0" err="1"/>
              <a:t>terima</a:t>
            </a:r>
            <a:r>
              <a:rPr lang="en-US" sz="1600" dirty="0"/>
              <a:t> </a:t>
            </a:r>
            <a:r>
              <a:rPr lang="en-US" sz="1600" dirty="0" err="1"/>
              <a:t>kasih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setelah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produknya</a:t>
            </a:r>
            <a:r>
              <a:rPr lang="en-US" sz="1600" dirty="0"/>
              <a:t>, </a:t>
            </a:r>
            <a:r>
              <a:rPr lang="en-US" sz="1600" dirty="0" err="1"/>
              <a:t>menjaga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menanggapi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2576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SALURAN PENJUALAN:</a:t>
            </a:r>
          </a:p>
          <a:p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1400" dirty="0" smtClean="0"/>
              <a:t>1.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teknik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para target market. </a:t>
            </a:r>
            <a:r>
              <a:rPr lang="en-US" sz="1400" dirty="0" err="1"/>
              <a:t>Dengan</a:t>
            </a:r>
            <a:r>
              <a:rPr lang="en-US" sz="1400" dirty="0"/>
              <a:t> kata lain, para salesman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mendatangi</a:t>
            </a:r>
            <a:r>
              <a:rPr lang="en-US" sz="1400" dirty="0"/>
              <a:t> target </a:t>
            </a:r>
            <a:r>
              <a:rPr lang="en-US" sz="1400" dirty="0" err="1"/>
              <a:t>pasar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calon</a:t>
            </a:r>
            <a:r>
              <a:rPr lang="en-US" sz="1400" dirty="0"/>
              <a:t> </a:t>
            </a:r>
            <a:r>
              <a:rPr lang="en-US" sz="1400" dirty="0" err="1"/>
              <a:t>konsumennya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menawarkan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 smtClean="0"/>
              <a:t>. </a:t>
            </a:r>
            <a:r>
              <a:rPr lang="en-US" sz="1400" dirty="0" err="1" smtClean="0"/>
              <a:t>Dengan</a:t>
            </a:r>
            <a:r>
              <a:rPr lang="en-US" sz="1400" dirty="0"/>
              <a:t> </a:t>
            </a:r>
            <a:r>
              <a:rPr lang="en-US" sz="1400" dirty="0" err="1" smtClean="0"/>
              <a:t>berkembangnya</a:t>
            </a:r>
            <a:r>
              <a:rPr lang="en-US" sz="1400" dirty="0" smtClean="0"/>
              <a:t> </a:t>
            </a:r>
            <a:r>
              <a:rPr lang="en-US" sz="1400" dirty="0" err="1" smtClean="0"/>
              <a:t>teknologi</a:t>
            </a:r>
            <a:r>
              <a:rPr lang="en-US" sz="1400" dirty="0" smtClean="0"/>
              <a:t>,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dilakukan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secara</a:t>
            </a:r>
            <a:r>
              <a:rPr lang="en-US" sz="1400" dirty="0" smtClean="0"/>
              <a:t> Online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Offline.</a:t>
            </a:r>
          </a:p>
          <a:p>
            <a:endParaRPr lang="en-US" sz="1400" dirty="0" smtClean="0"/>
          </a:p>
          <a:p>
            <a:r>
              <a:rPr lang="en-US" sz="1400" dirty="0" err="1" smtClean="0"/>
              <a:t>Macam-macam</a:t>
            </a:r>
            <a:r>
              <a:rPr lang="en-US" sz="1400" dirty="0" smtClean="0"/>
              <a:t>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endParaRPr lang="en-US" sz="1400" dirty="0" smtClean="0"/>
          </a:p>
          <a:p>
            <a:r>
              <a:rPr lang="en-US" sz="1400" dirty="0" smtClean="0"/>
              <a:t>A.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/>
              <a:t> </a:t>
            </a:r>
            <a:r>
              <a:rPr lang="en-US" sz="1400" dirty="0" smtClean="0"/>
              <a:t>Personal: </a:t>
            </a:r>
            <a:r>
              <a:rPr lang="en-US" sz="1400" dirty="0" err="1"/>
              <a:t>yaitu</a:t>
            </a:r>
            <a:r>
              <a:rPr lang="en-US" sz="1400" dirty="0"/>
              <a:t>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strategi</a:t>
            </a:r>
            <a:r>
              <a:rPr lang="en-US" sz="1400" dirty="0"/>
              <a:t> direct sales yang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</a:t>
            </a:r>
            <a:r>
              <a:rPr lang="en-US" sz="1400" dirty="0" err="1"/>
              <a:t>tatap</a:t>
            </a:r>
            <a:r>
              <a:rPr lang="en-US" sz="1400" dirty="0"/>
              <a:t> </a:t>
            </a:r>
            <a:r>
              <a:rPr lang="en-US" sz="1400" dirty="0" err="1"/>
              <a:t>muka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</a:t>
            </a:r>
            <a:r>
              <a:rPr lang="en-US" sz="1400" dirty="0" err="1"/>
              <a:t>ke</a:t>
            </a:r>
            <a:r>
              <a:rPr lang="en-US" sz="1400" dirty="0"/>
              <a:t> </a:t>
            </a:r>
            <a:r>
              <a:rPr lang="en-US" sz="1400" dirty="0" err="1"/>
              <a:t>pintu</a:t>
            </a:r>
            <a:r>
              <a:rPr lang="en-US" sz="1400" dirty="0"/>
              <a:t> (door to door).</a:t>
            </a:r>
          </a:p>
          <a:p>
            <a:r>
              <a:rPr lang="en-US" sz="1400" dirty="0" err="1"/>
              <a:t>Konsep</a:t>
            </a:r>
            <a:r>
              <a:rPr lang="en-US" sz="1400" dirty="0"/>
              <a:t> door to door </a:t>
            </a:r>
            <a:r>
              <a:rPr lang="en-US" sz="1400" dirty="0" err="1"/>
              <a:t>memang</a:t>
            </a:r>
            <a:r>
              <a:rPr lang="en-US" sz="1400" dirty="0"/>
              <a:t> </a:t>
            </a:r>
            <a:r>
              <a:rPr lang="en-US" sz="1400" dirty="0" err="1"/>
              <a:t>masih</a:t>
            </a:r>
            <a:r>
              <a:rPr lang="en-US" sz="1400" dirty="0"/>
              <a:t> </a:t>
            </a:r>
            <a:r>
              <a:rPr lang="en-US" sz="1400" dirty="0" err="1"/>
              <a:t>dilakukan</a:t>
            </a:r>
            <a:r>
              <a:rPr lang="en-US" sz="1400" dirty="0"/>
              <a:t>, </a:t>
            </a:r>
            <a:r>
              <a:rPr lang="en-US" sz="1400" dirty="0" err="1"/>
              <a:t>namun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sebanyak</a:t>
            </a:r>
            <a:r>
              <a:rPr lang="en-US" sz="1400" dirty="0"/>
              <a:t> </a:t>
            </a:r>
            <a:r>
              <a:rPr lang="en-US" sz="1400" dirty="0" err="1"/>
              <a:t>dulu</a:t>
            </a:r>
            <a:r>
              <a:rPr lang="en-US" sz="1400" dirty="0"/>
              <a:t> </a:t>
            </a:r>
            <a:r>
              <a:rPr lang="en-US" sz="1400" dirty="0" err="1"/>
              <a:t>karena</a:t>
            </a:r>
            <a:r>
              <a:rPr lang="en-US" sz="1400" dirty="0"/>
              <a:t> </a:t>
            </a:r>
            <a:r>
              <a:rPr lang="en-US" sz="1400" dirty="0" err="1"/>
              <a:t>saat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berkembangnya</a:t>
            </a:r>
            <a:r>
              <a:rPr lang="en-US" sz="1400" dirty="0"/>
              <a:t> </a:t>
            </a:r>
            <a:r>
              <a:rPr lang="en-US" sz="1400" dirty="0" err="1"/>
              <a:t>teknologi</a:t>
            </a:r>
            <a:r>
              <a:rPr lang="en-US" sz="1400" dirty="0"/>
              <a:t>, </a:t>
            </a:r>
            <a:r>
              <a:rPr lang="en-US" sz="1400" dirty="0" err="1"/>
              <a:t>banyak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salesman yang </a:t>
            </a:r>
            <a:r>
              <a:rPr lang="en-US" sz="1400" dirty="0" err="1"/>
              <a:t>melakukannya</a:t>
            </a:r>
            <a:r>
              <a:rPr lang="en-US" sz="1400" dirty="0"/>
              <a:t> </a:t>
            </a:r>
            <a:r>
              <a:rPr lang="en-US" sz="1400" dirty="0" err="1"/>
              <a:t>secara</a:t>
            </a:r>
            <a:r>
              <a:rPr lang="en-US" sz="1400" dirty="0"/>
              <a:t> online.</a:t>
            </a:r>
          </a:p>
          <a:p>
            <a:r>
              <a:rPr lang="en-US" sz="1400" dirty="0" smtClean="0"/>
              <a:t>B. </a:t>
            </a:r>
            <a:r>
              <a:rPr lang="en-US" sz="1400" dirty="0" err="1" smtClean="0"/>
              <a:t>Penjualan</a:t>
            </a:r>
            <a:r>
              <a:rPr lang="en-US" sz="1400" dirty="0" smtClean="0"/>
              <a:t> </a:t>
            </a:r>
            <a:r>
              <a:rPr lang="en-US" sz="1400" dirty="0" err="1" smtClean="0"/>
              <a:t>Grup</a:t>
            </a:r>
            <a:r>
              <a:rPr lang="en-US" sz="1400" dirty="0" smtClean="0"/>
              <a:t>: </a:t>
            </a:r>
            <a:r>
              <a:rPr lang="en-US" sz="1400" dirty="0" err="1"/>
              <a:t>Jenis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terjadi</a:t>
            </a:r>
            <a:r>
              <a:rPr lang="en-US" sz="1400" dirty="0"/>
              <a:t>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pengaturan</a:t>
            </a:r>
            <a:r>
              <a:rPr lang="en-US" sz="1400" dirty="0"/>
              <a:t> </a:t>
            </a:r>
            <a:r>
              <a:rPr lang="en-US" sz="1400" dirty="0" err="1"/>
              <a:t>grup</a:t>
            </a:r>
            <a:r>
              <a:rPr lang="en-US" sz="1400" dirty="0"/>
              <a:t>.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menghasilkan</a:t>
            </a:r>
            <a:r>
              <a:rPr lang="en-US" sz="1400" dirty="0"/>
              <a:t> </a:t>
            </a:r>
            <a:r>
              <a:rPr lang="en-US" sz="1400" dirty="0" err="1"/>
              <a:t>prospek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mengadakan</a:t>
            </a:r>
            <a:r>
              <a:rPr lang="en-US" sz="1400" dirty="0"/>
              <a:t> acara </a:t>
            </a:r>
            <a:r>
              <a:rPr lang="en-US" sz="1400" dirty="0" err="1"/>
              <a:t>sosial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menawarkan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dijual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C. Multi-level Marketing: </a:t>
            </a:r>
            <a:r>
              <a:rPr lang="en-US" sz="1400" dirty="0" err="1"/>
              <a:t>Jika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dirty="0" err="1"/>
              <a:t>penjual</a:t>
            </a:r>
            <a:r>
              <a:rPr lang="en-US" sz="1400" dirty="0"/>
              <a:t> </a:t>
            </a:r>
            <a:r>
              <a:rPr lang="en-US" sz="1400" dirty="0" err="1"/>
              <a:t>bisnis</a:t>
            </a:r>
            <a:r>
              <a:rPr lang="en-US" sz="1400" dirty="0"/>
              <a:t> multi-level, </a:t>
            </a:r>
            <a:r>
              <a:rPr lang="en-US" sz="1400" dirty="0" err="1"/>
              <a:t>fokus</a:t>
            </a:r>
            <a:r>
              <a:rPr lang="en-US" sz="1400" dirty="0"/>
              <a:t> </a:t>
            </a:r>
            <a:r>
              <a:rPr lang="en-US" sz="1400" dirty="0" err="1"/>
              <a:t>utama</a:t>
            </a:r>
            <a:r>
              <a:rPr lang="en-US" sz="1400" dirty="0"/>
              <a:t> </a:t>
            </a:r>
            <a:r>
              <a:rPr lang="en-US" sz="1400" dirty="0" err="1"/>
              <a:t>Anda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merekrut</a:t>
            </a:r>
            <a:r>
              <a:rPr lang="en-US" sz="1400" dirty="0"/>
              <a:t> </a:t>
            </a:r>
            <a:r>
              <a:rPr lang="en-US" sz="1400" dirty="0" err="1"/>
              <a:t>anggota</a:t>
            </a:r>
            <a:r>
              <a:rPr lang="en-US" sz="1400" dirty="0"/>
              <a:t>,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produk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sendiri</a:t>
            </a:r>
            <a:r>
              <a:rPr lang="en-US" sz="1400" dirty="0" smtClean="0"/>
              <a:t>. </a:t>
            </a:r>
            <a:r>
              <a:rPr lang="en-US" sz="1400" dirty="0" err="1"/>
              <a:t>P</a:t>
            </a:r>
            <a:r>
              <a:rPr lang="en-US" sz="1400" dirty="0" err="1" smtClean="0"/>
              <a:t>endapatan</a:t>
            </a:r>
            <a:r>
              <a:rPr lang="en-US" sz="1400" dirty="0" smtClean="0"/>
              <a:t> </a:t>
            </a:r>
            <a:r>
              <a:rPr lang="en-US" sz="1400" dirty="0"/>
              <a:t>yang </a:t>
            </a:r>
            <a:r>
              <a:rPr lang="en-US" sz="1400" dirty="0" err="1"/>
              <a:t>diperoleh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itu</a:t>
            </a:r>
            <a:r>
              <a:rPr lang="en-US" sz="1400" dirty="0"/>
              <a:t> </a:t>
            </a:r>
            <a:r>
              <a:rPr lang="en-US" sz="1400" dirty="0" err="1"/>
              <a:t>didasarkan</a:t>
            </a:r>
            <a:r>
              <a:rPr lang="en-US" sz="1400" dirty="0"/>
              <a:t>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komisi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yang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lain yang </a:t>
            </a:r>
            <a:r>
              <a:rPr lang="en-US" sz="1400" dirty="0" err="1" smtClean="0"/>
              <a:t>direkrut</a:t>
            </a:r>
            <a:r>
              <a:rPr lang="en-US" sz="1400" dirty="0" smtClean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565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168" y="1485900"/>
            <a:ext cx="85872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SALURAN PENJUALAN:</a:t>
            </a:r>
          </a:p>
          <a:p>
            <a:endParaRPr lang="en-US" sz="1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en-US" sz="1400" dirty="0"/>
              <a:t>2</a:t>
            </a:r>
            <a:r>
              <a:rPr lang="en-US" sz="1400" dirty="0" smtClean="0"/>
              <a:t>.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Langsung</a:t>
            </a:r>
            <a:r>
              <a:rPr lang="en-US" sz="1400" dirty="0" smtClean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ketiga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mitra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afiliasi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bukan</a:t>
            </a:r>
            <a:r>
              <a:rPr lang="en-US" sz="1400" dirty="0"/>
              <a:t> </a:t>
            </a:r>
            <a:r>
              <a:rPr lang="en-US" sz="1400" dirty="0" err="1"/>
              <a:t>oleh</a:t>
            </a:r>
            <a:r>
              <a:rPr lang="en-US" sz="1400" dirty="0"/>
              <a:t> </a:t>
            </a:r>
            <a:r>
              <a:rPr lang="en-US" sz="1400" dirty="0" err="1"/>
              <a:t>personel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.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bersamaan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upaya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perusahaan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digunakan</a:t>
            </a:r>
            <a:r>
              <a:rPr lang="en-US" sz="1400" dirty="0"/>
              <a:t> </a:t>
            </a:r>
            <a:r>
              <a:rPr lang="en-US" sz="1400" dirty="0" err="1"/>
              <a:t>sebagai</a:t>
            </a:r>
            <a:r>
              <a:rPr lang="en-US" sz="1400" dirty="0"/>
              <a:t> </a:t>
            </a:r>
            <a:r>
              <a:rPr lang="en-US" sz="1400" dirty="0" err="1"/>
              <a:t>pengganti</a:t>
            </a:r>
            <a:r>
              <a:rPr lang="en-US" sz="1400" dirty="0"/>
              <a:t> </a:t>
            </a:r>
            <a:r>
              <a:rPr lang="en-US" sz="1400" dirty="0" err="1"/>
              <a:t>perekrutan</a:t>
            </a:r>
            <a:r>
              <a:rPr lang="en-US" sz="1400" dirty="0"/>
              <a:t> </a:t>
            </a:r>
            <a:r>
              <a:rPr lang="en-US" sz="1400" dirty="0" err="1"/>
              <a:t>staf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.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sering</a:t>
            </a:r>
            <a:r>
              <a:rPr lang="en-US" sz="1400" dirty="0"/>
              <a:t> kali </a:t>
            </a:r>
            <a:r>
              <a:rPr lang="en-US" sz="1400" dirty="0" err="1"/>
              <a:t>dilakukan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pengecer</a:t>
            </a:r>
            <a:r>
              <a:rPr lang="en-US" sz="1400" dirty="0"/>
              <a:t>, </a:t>
            </a:r>
            <a:r>
              <a:rPr lang="en-US" sz="1400" dirty="0" err="1"/>
              <a:t>seperti</a:t>
            </a:r>
            <a:r>
              <a:rPr lang="en-US" sz="1400" dirty="0"/>
              <a:t> </a:t>
            </a:r>
            <a:r>
              <a:rPr lang="en-US" sz="1400" dirty="0" err="1"/>
              <a:t>toko</a:t>
            </a:r>
            <a:r>
              <a:rPr lang="en-US" sz="1400" dirty="0"/>
              <a:t> </a:t>
            </a:r>
            <a:r>
              <a:rPr lang="en-US" sz="1400" dirty="0" err="1"/>
              <a:t>khusus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pengecer</a:t>
            </a:r>
            <a:r>
              <a:rPr lang="en-US" sz="1400" dirty="0"/>
              <a:t> </a:t>
            </a:r>
            <a:r>
              <a:rPr lang="en-US" sz="1400" dirty="0" err="1"/>
              <a:t>besar</a:t>
            </a:r>
            <a:r>
              <a:rPr lang="en-US" sz="1400" dirty="0" smtClean="0"/>
              <a:t>.</a:t>
            </a:r>
          </a:p>
          <a:p>
            <a:endParaRPr lang="en-US" sz="1400" dirty="0"/>
          </a:p>
          <a:p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penggunaan</a:t>
            </a:r>
            <a:r>
              <a:rPr lang="en-US" sz="1400" dirty="0"/>
              <a:t> </a:t>
            </a:r>
            <a:r>
              <a:rPr lang="en-US" sz="1400" dirty="0" err="1"/>
              <a:t>pihak</a:t>
            </a:r>
            <a:r>
              <a:rPr lang="en-US" sz="1400" dirty="0"/>
              <a:t> </a:t>
            </a:r>
            <a:r>
              <a:rPr lang="en-US" sz="1400" dirty="0" err="1"/>
              <a:t>ketiga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memasarkan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menjual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jasa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dirty="0" err="1"/>
              <a:t>konsumen</a:t>
            </a:r>
            <a:r>
              <a:rPr lang="en-US" sz="1400" dirty="0"/>
              <a:t> </a:t>
            </a:r>
            <a:r>
              <a:rPr lang="en-US" sz="1400" dirty="0" err="1"/>
              <a:t>pengguna</a:t>
            </a:r>
            <a:r>
              <a:rPr lang="en-US" sz="1400" dirty="0"/>
              <a:t> </a:t>
            </a:r>
            <a:r>
              <a:rPr lang="en-US" sz="1400" dirty="0" err="1"/>
              <a:t>akhir</a:t>
            </a:r>
            <a:r>
              <a:rPr lang="en-US" sz="1400" dirty="0" smtClean="0"/>
              <a:t>. </a:t>
            </a:r>
            <a:r>
              <a:rPr lang="en-US" sz="1400" dirty="0" err="1" smtClean="0"/>
              <a:t>Jaringan</a:t>
            </a:r>
            <a:r>
              <a:rPr lang="en-US" sz="1400" dirty="0" smtClean="0"/>
              <a:t> </a:t>
            </a:r>
            <a:r>
              <a:rPr lang="en-US" sz="1400" dirty="0" err="1"/>
              <a:t>afiliasi</a:t>
            </a:r>
            <a:r>
              <a:rPr lang="en-US" sz="1400" dirty="0"/>
              <a:t>, </a:t>
            </a:r>
            <a:r>
              <a:rPr lang="en-US" sz="1400" dirty="0" err="1"/>
              <a:t>penjual</a:t>
            </a:r>
            <a:r>
              <a:rPr lang="en-US" sz="1400" dirty="0"/>
              <a:t> </a:t>
            </a:r>
            <a:r>
              <a:rPr lang="en-US" sz="1400" dirty="0" err="1"/>
              <a:t>ulang</a:t>
            </a:r>
            <a:r>
              <a:rPr lang="en-US" sz="1400" dirty="0"/>
              <a:t>, </a:t>
            </a:r>
            <a:r>
              <a:rPr lang="en-US" sz="1400" dirty="0" err="1"/>
              <a:t>tenaga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independen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eceran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contoh</a:t>
            </a:r>
            <a:r>
              <a:rPr lang="en-US" sz="1400" dirty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 smtClean="0"/>
              <a:t>.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/>
              <a:t>penjualan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langsung</a:t>
            </a:r>
            <a:r>
              <a:rPr lang="en-US" sz="1400" dirty="0"/>
              <a:t> </a:t>
            </a:r>
            <a:r>
              <a:rPr lang="en-US" sz="1400" dirty="0" err="1"/>
              <a:t>melibatkan</a:t>
            </a:r>
            <a:r>
              <a:rPr lang="en-US" sz="1400" dirty="0"/>
              <a:t> </a:t>
            </a:r>
            <a:r>
              <a:rPr lang="en-US" sz="1400" dirty="0" err="1"/>
              <a:t>perantara</a:t>
            </a:r>
            <a:r>
              <a:rPr lang="en-US" sz="1400" dirty="0"/>
              <a:t>, </a:t>
            </a:r>
            <a:r>
              <a:rPr lang="en-US" sz="1400" dirty="0" err="1"/>
              <a:t>biaya</a:t>
            </a:r>
            <a:r>
              <a:rPr lang="en-US" sz="1400" dirty="0"/>
              <a:t> </a:t>
            </a:r>
            <a:r>
              <a:rPr lang="en-US" sz="1400" dirty="0" err="1"/>
              <a:t>tambahan</a:t>
            </a:r>
            <a:r>
              <a:rPr lang="en-US" sz="1400" dirty="0"/>
              <a:t>, </a:t>
            </a:r>
            <a:r>
              <a:rPr lang="en-US" sz="1400" dirty="0" err="1"/>
              <a:t>berkurangnya</a:t>
            </a:r>
            <a:r>
              <a:rPr lang="en-US" sz="1400" dirty="0"/>
              <a:t> </a:t>
            </a:r>
            <a:r>
              <a:rPr lang="en-US" sz="1400" dirty="0" err="1"/>
              <a:t>kendali</a:t>
            </a:r>
            <a:r>
              <a:rPr lang="en-US" sz="1400" dirty="0"/>
              <a:t> </a:t>
            </a:r>
            <a:r>
              <a:rPr lang="en-US" sz="1400" dirty="0" err="1"/>
              <a:t>atas</a:t>
            </a:r>
            <a:r>
              <a:rPr lang="en-US" sz="1400" dirty="0"/>
              <a:t> </a:t>
            </a:r>
            <a:r>
              <a:rPr lang="en-US" sz="1400" dirty="0" err="1"/>
              <a:t>citra</a:t>
            </a:r>
            <a:r>
              <a:rPr lang="en-US" sz="1400" dirty="0"/>
              <a:t> </a:t>
            </a:r>
            <a:r>
              <a:rPr lang="en-US" sz="1400" dirty="0" err="1"/>
              <a:t>merek</a:t>
            </a:r>
            <a:r>
              <a:rPr lang="en-US" sz="1400" dirty="0"/>
              <a:t>,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layanan</a:t>
            </a:r>
            <a:r>
              <a:rPr lang="en-US" sz="1400" dirty="0"/>
              <a:t> </a:t>
            </a:r>
            <a:r>
              <a:rPr lang="en-US" sz="1400" dirty="0" err="1"/>
              <a:t>pelanggan</a:t>
            </a:r>
            <a:r>
              <a:rPr lang="en-US" sz="1400" dirty="0"/>
              <a:t> yang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konsisten</a:t>
            </a:r>
            <a:r>
              <a:rPr lang="en-US" sz="1400" dirty="0"/>
              <a:t> </a:t>
            </a:r>
            <a:r>
              <a:rPr lang="en-US" sz="1400" dirty="0" err="1"/>
              <a:t>merupakan</a:t>
            </a:r>
            <a:r>
              <a:rPr lang="en-US" sz="1400" dirty="0"/>
              <a:t> </a:t>
            </a:r>
            <a:r>
              <a:rPr lang="en-US" sz="1400" dirty="0" err="1"/>
              <a:t>risiko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produsen</a:t>
            </a:r>
            <a:r>
              <a:rPr lang="en-US" sz="1400" dirty="0"/>
              <a:t>.</a:t>
            </a:r>
            <a:endParaRPr lang="en-US" sz="1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990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168" y="1196489"/>
            <a:ext cx="4639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cs typeface="Arial" panose="020B0604020202020204" pitchFamily="34" charset="0"/>
              </a:rPr>
              <a:t>CONVERT CUSTOMER </a:t>
            </a:r>
            <a:r>
              <a:rPr lang="en-US" sz="1600" dirty="0">
                <a:cs typeface="Arial" panose="020B0604020202020204" pitchFamily="34" charset="0"/>
              </a:rPr>
              <a:t>(MENGKONVERSI PELANGGAN</a:t>
            </a:r>
            <a:r>
              <a:rPr lang="en-US" sz="1600" dirty="0" smtClean="0">
                <a:cs typeface="Arial" panose="020B0604020202020204" pitchFamily="34" charset="0"/>
              </a:rPr>
              <a:t>)</a:t>
            </a:r>
            <a:endParaRPr lang="id-ID" sz="1600" dirty="0"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59" y="1867651"/>
            <a:ext cx="8504801" cy="24516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168" y="1485900"/>
            <a:ext cx="8587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SALURAN PENJUALAN:</a:t>
            </a:r>
          </a:p>
        </p:txBody>
      </p:sp>
    </p:spTree>
    <p:extLst>
      <p:ext uri="{BB962C8B-B14F-4D97-AF65-F5344CB8AC3E}">
        <p14:creationId xmlns:p14="http://schemas.microsoft.com/office/powerpoint/2010/main" val="27339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457199" y="1333500"/>
            <a:ext cx="830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Hubungan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Pelanggan</a:t>
            </a:r>
            <a:r>
              <a:rPr lang="en-US" sz="1600" dirty="0" smtClean="0">
                <a:solidFill>
                  <a:prstClr val="black"/>
                </a:solidFill>
              </a:rPr>
              <a:t>: Convert/ </a:t>
            </a:r>
            <a:r>
              <a:rPr lang="en-US" sz="1600" dirty="0" err="1" smtClean="0">
                <a:solidFill>
                  <a:prstClr val="black"/>
                </a:solidFill>
              </a:rPr>
              <a:t>Mengubah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Calon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menjadi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Pembeli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Sales Framework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7316" y="1914049"/>
            <a:ext cx="1495284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6200916" y="1914049"/>
            <a:ext cx="2333484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Value/ 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7" idx="3"/>
            <a:endCxn id="8" idx="1"/>
          </p:cNvCxnSpPr>
          <p:nvPr/>
        </p:nvCxnSpPr>
        <p:spPr>
          <a:xfrm>
            <a:off x="1752600" y="2218849"/>
            <a:ext cx="44483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65883" y="2241561"/>
            <a:ext cx="4335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err="1" smtClean="0"/>
              <a:t>Bagaimana</a:t>
            </a:r>
            <a:r>
              <a:rPr lang="en-US" sz="1400" dirty="0" smtClean="0"/>
              <a:t> </a:t>
            </a:r>
            <a:r>
              <a:rPr lang="en-US" sz="1400" dirty="0" err="1" smtClean="0"/>
              <a:t>Menawarkan</a:t>
            </a:r>
            <a:r>
              <a:rPr lang="en-US" sz="1400" dirty="0" smtClean="0"/>
              <a:t> </a:t>
            </a:r>
            <a:r>
              <a:rPr lang="en-US" sz="1400" dirty="0" err="1" smtClean="0"/>
              <a:t>Produk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Halangan</a:t>
            </a:r>
            <a:r>
              <a:rPr lang="en-US" sz="1400" dirty="0" smtClean="0"/>
              <a:t>/ </a:t>
            </a:r>
            <a:r>
              <a:rPr lang="en-US" sz="1400" dirty="0" err="1" smtClean="0"/>
              <a:t>Rintangan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Membeli</a:t>
            </a:r>
            <a:endParaRPr lang="en-US" sz="1400" dirty="0" smtClean="0"/>
          </a:p>
          <a:p>
            <a:pPr marL="342900" indent="-342900">
              <a:buAutoNum type="arabicPeriod"/>
            </a:pPr>
            <a:r>
              <a:rPr lang="en-US" sz="1400" dirty="0" err="1" smtClean="0"/>
              <a:t>Solusi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Tim </a:t>
            </a:r>
            <a:r>
              <a:rPr lang="en-US" sz="1400" dirty="0" err="1" smtClean="0"/>
              <a:t>Penjualan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797036" y="3033236"/>
            <a:ext cx="2962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Value/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/>
              <a:t> </a:t>
            </a:r>
            <a:r>
              <a:rPr lang="en-US" sz="1400" dirty="0" smtClean="0"/>
              <a:t>Dari </a:t>
            </a:r>
            <a:r>
              <a:rPr lang="en-US" sz="1400" dirty="0" err="1" smtClean="0"/>
              <a:t>Keunggulan</a:t>
            </a:r>
            <a:r>
              <a:rPr lang="en-US" sz="1400" dirty="0" smtClean="0"/>
              <a:t> Dan </a:t>
            </a:r>
            <a:r>
              <a:rPr lang="en-US" sz="1400" dirty="0" err="1"/>
              <a:t>Spesifikasi</a:t>
            </a:r>
            <a:r>
              <a:rPr lang="en-US" sz="1400" dirty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063537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Keunggulan</a:t>
            </a:r>
            <a:r>
              <a:rPr lang="en-US" sz="1400" dirty="0" smtClean="0"/>
              <a:t> Dan </a:t>
            </a:r>
            <a:r>
              <a:rPr lang="en-US" sz="1400" dirty="0" err="1" smtClean="0"/>
              <a:t>Spesifikasi</a:t>
            </a:r>
            <a:r>
              <a:rPr lang="en-US" sz="1400" dirty="0" smtClean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3146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2791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Sales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634501" y="1172721"/>
              <a:ext cx="1451252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Sales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0504380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683" y="3306840"/>
            <a:ext cx="67527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Penghasil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 Promot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e</a:t>
            </a:r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r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/>
            <a:r>
              <a:rPr lang="id-ID" dirty="0" smtClean="0">
                <a:solidFill>
                  <a:prstClr val="black"/>
                </a:solidFill>
                <a:cs typeface="Arial" panose="020B0604020202020204" pitchFamily="34" charset="0"/>
              </a:rPr>
              <a:t>Terus </a:t>
            </a:r>
            <a:r>
              <a:rPr lang="id-ID" dirty="0">
                <a:solidFill>
                  <a:prstClr val="black"/>
                </a:solidFill>
                <a:cs typeface="Arial" panose="020B0604020202020204" pitchFamily="34" charset="0"/>
              </a:rPr>
              <a:t>terlibat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untuk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memuaskan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agar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Pelanggan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tersebut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turut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serta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dalam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mempromosikan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(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Menjadi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Promoter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Produk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anda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).</a:t>
            </a:r>
            <a:endParaRPr kumimoji="0" lang="id-ID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76600" y="1718549"/>
            <a:ext cx="1371600" cy="762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</a:p>
        </p:txBody>
      </p:sp>
      <p:sp>
        <p:nvSpPr>
          <p:cNvPr id="20" name="Oval 19"/>
          <p:cNvSpPr/>
          <p:nvPr/>
        </p:nvSpPr>
        <p:spPr>
          <a:xfrm>
            <a:off x="4876800" y="1688069"/>
            <a:ext cx="1295400" cy="762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>
                <a:latin typeface="Arial" panose="020B0604020202020204" pitchFamily="34" charset="0"/>
                <a:cs typeface="Arial" panose="020B0604020202020204" pitchFamily="34" charset="0"/>
              </a:rPr>
              <a:t>Promoter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4648200" y="1985249"/>
            <a:ext cx="3048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6200000" flipH="1">
            <a:off x="4709160" y="1680449"/>
            <a:ext cx="30480" cy="1600200"/>
          </a:xfrm>
          <a:prstGeom prst="bentConnector3">
            <a:avLst>
              <a:gd name="adj1" fmla="val 850000"/>
            </a:avLst>
          </a:prstGeom>
          <a:ln>
            <a:solidFill>
              <a:srgbClr val="00B05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21080" y="2716768"/>
            <a:ext cx="200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cs typeface="Arial" panose="020B0604020202020204" pitchFamily="34" charset="0"/>
              </a:rPr>
              <a:t>Service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dirty="0" err="1" smtClean="0">
                <a:cs typeface="Arial" panose="020B0604020202020204" pitchFamily="34" charset="0"/>
              </a:rPr>
              <a:t>Pelayanan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9683" y="1214735"/>
            <a:ext cx="483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DELIGHT CUSTOMER (MEMUASKAN PELANGGAN)</a:t>
            </a:r>
            <a:endParaRPr lang="id-ID" dirty="0"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440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MACAM-MACAM STRATEGI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1668" y="831086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Strategi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Persaingan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Generik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Mintzberg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Diferensiasi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melalui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harga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Diferensiasi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melalui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citra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pasar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Diferensiasi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melalui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desain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produk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Diferensiasi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melalui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kualitas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produk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Diferensiasi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melalui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pendukung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produk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en-US" altLang="en-US" sz="1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Strategi</a:t>
            </a:r>
            <a:r>
              <a:rPr lang="en-US" altLang="en-US" sz="18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tidak</a:t>
            </a:r>
            <a:r>
              <a:rPr lang="en-US" altLang="en-US" sz="1800" b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terdiferensiasi</a:t>
            </a:r>
            <a:endParaRPr lang="en-US" altLang="en-US" sz="1800" b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Service (</a:t>
            </a:r>
            <a:r>
              <a:rPr lang="en-US" sz="1600" dirty="0" err="1" smtClean="0">
                <a:solidFill>
                  <a:prstClr val="black"/>
                </a:solidFill>
              </a:rPr>
              <a:t>Pelayanan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610590" y="330016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PASAR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7827" y="2264735"/>
            <a:ext cx="3484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Strategi</a:t>
            </a:r>
            <a:r>
              <a:rPr lang="en-US" sz="1600" dirty="0" smtClean="0"/>
              <a:t> </a:t>
            </a:r>
            <a:r>
              <a:rPr lang="en-US" sz="1600" dirty="0" err="1" smtClean="0"/>
              <a:t>Pelayanan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r>
              <a:rPr lang="en-US" sz="1600" dirty="0" smtClean="0"/>
              <a:t> Dan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Langsung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Dimensi</a:t>
            </a:r>
            <a:r>
              <a:rPr lang="en-US" sz="1600" dirty="0" smtClean="0"/>
              <a:t> </a:t>
            </a:r>
            <a:r>
              <a:rPr lang="en-US" sz="1600" dirty="0" err="1" smtClean="0"/>
              <a:t>Kualitas</a:t>
            </a:r>
            <a:r>
              <a:rPr lang="en-US" sz="1600" dirty="0" smtClean="0"/>
              <a:t> </a:t>
            </a:r>
            <a:r>
              <a:rPr lang="en-US" sz="1600" dirty="0" err="1" smtClean="0"/>
              <a:t>Pelayanan</a:t>
            </a:r>
            <a:r>
              <a:rPr lang="en-US" sz="16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Tangibility (</a:t>
            </a:r>
            <a:r>
              <a:rPr lang="en-US" sz="1600" dirty="0" err="1" smtClean="0"/>
              <a:t>Bukti</a:t>
            </a:r>
            <a:r>
              <a:rPr lang="en-US" sz="1600" dirty="0" smtClean="0"/>
              <a:t> </a:t>
            </a:r>
            <a:r>
              <a:rPr lang="en-US" sz="1600" dirty="0" err="1"/>
              <a:t>fisik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Realibility</a:t>
            </a:r>
            <a:r>
              <a:rPr lang="en-US" sz="1600" dirty="0" smtClean="0"/>
              <a:t> (</a:t>
            </a:r>
            <a:r>
              <a:rPr lang="en-US" sz="1600" dirty="0" err="1" smtClean="0"/>
              <a:t>Kehandalan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Responsiveness (</a:t>
            </a:r>
            <a:r>
              <a:rPr lang="en-US" sz="1600" dirty="0" err="1" smtClean="0"/>
              <a:t>Ketanggapan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Assurance (</a:t>
            </a:r>
            <a:r>
              <a:rPr lang="en-US" sz="1600" dirty="0" err="1" smtClean="0"/>
              <a:t>Jaminan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Kepastian</a:t>
            </a:r>
            <a:r>
              <a:rPr lang="en-US" sz="16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Empathy </a:t>
            </a:r>
            <a:r>
              <a:rPr lang="en-US" sz="1600" dirty="0" smtClean="0"/>
              <a:t>(</a:t>
            </a:r>
            <a:r>
              <a:rPr lang="en-US" sz="1600" dirty="0" err="1" smtClean="0"/>
              <a:t>Empati</a:t>
            </a:r>
            <a:r>
              <a:rPr lang="en-US" sz="16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Efek</a:t>
            </a:r>
            <a:r>
              <a:rPr lang="en-US" sz="1600" dirty="0" smtClean="0"/>
              <a:t> Service: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AIDAS</a:t>
            </a:r>
            <a:endParaRPr lang="en-US" sz="1600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76969"/>
            <a:ext cx="1676400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2976" y="2276969"/>
            <a:ext cx="1676400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28224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2276969"/>
            <a:ext cx="1689411" cy="24384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9611" y="2276969"/>
            <a:ext cx="1689411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051" y="1721748"/>
            <a:ext cx="16962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6196" y="1721748"/>
            <a:ext cx="17299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Pengenalan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2638" y="1721748"/>
            <a:ext cx="1141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Pertumbuhan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3740" y="1721748"/>
            <a:ext cx="124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MATURITY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Jenuh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6923" y="1721748"/>
            <a:ext cx="1059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DECLINE</a:t>
            </a:r>
          </a:p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Penurunan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1000" y="4715369"/>
            <a:ext cx="8458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" y="2276969"/>
            <a:ext cx="0" cy="2438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8367" y="4715369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211099" y="320795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6400" y="2697386"/>
            <a:ext cx="7112622" cy="2017983"/>
          </a:xfrm>
          <a:custGeom>
            <a:avLst/>
            <a:gdLst>
              <a:gd name="connsiteX0" fmla="*/ 0 w 7128698"/>
              <a:gd name="connsiteY0" fmla="*/ 2356537 h 2356537"/>
              <a:gd name="connsiteX1" fmla="*/ 4594302 w 7128698"/>
              <a:gd name="connsiteY1" fmla="*/ 3630 h 2356537"/>
              <a:gd name="connsiteX2" fmla="*/ 6902605 w 7128698"/>
              <a:gd name="connsiteY2" fmla="*/ 1821279 h 2356537"/>
              <a:gd name="connsiteX3" fmla="*/ 7081024 w 7128698"/>
              <a:gd name="connsiteY3" fmla="*/ 1955093 h 235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8698" h="2356537">
                <a:moveTo>
                  <a:pt x="0" y="2356537"/>
                </a:moveTo>
                <a:cubicBezTo>
                  <a:pt x="1721934" y="1224688"/>
                  <a:pt x="3443868" y="92840"/>
                  <a:pt x="4594302" y="3630"/>
                </a:cubicBezTo>
                <a:cubicBezTo>
                  <a:pt x="5744736" y="-85580"/>
                  <a:pt x="6488151" y="1496035"/>
                  <a:pt x="6902605" y="1821279"/>
                </a:cubicBezTo>
                <a:cubicBezTo>
                  <a:pt x="7317059" y="2146523"/>
                  <a:pt x="7023409" y="1962527"/>
                  <a:pt x="7081024" y="195509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42451" y="1286709"/>
            <a:ext cx="533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SIKLUS HIDUP SERVICE – SERVICE ACTIVATION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300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</a:t>
            </a:r>
            <a:r>
              <a:rPr lang="en-US" dirty="0" smtClean="0">
                <a:solidFill>
                  <a:prstClr val="black"/>
                </a:solidFill>
              </a:rPr>
              <a:t>(STRATEGI PENETRASI </a:t>
            </a:r>
            <a:r>
              <a:rPr lang="en-US" dirty="0">
                <a:solidFill>
                  <a:prstClr val="black"/>
                </a:solidFill>
              </a:rPr>
              <a:t>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58855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914400" y="1239874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melayani</a:t>
            </a:r>
            <a:r>
              <a:rPr lang="en-US" sz="1600" dirty="0"/>
              <a:t>, </a:t>
            </a:r>
            <a:r>
              <a:rPr lang="en-US" sz="1600" dirty="0" err="1"/>
              <a:t>membantu</a:t>
            </a:r>
            <a:r>
              <a:rPr lang="en-US" sz="1600" dirty="0"/>
              <a:t>, </a:t>
            </a:r>
            <a:r>
              <a:rPr lang="en-US" sz="1600" dirty="0" err="1"/>
              <a:t>menyiapkan</a:t>
            </a:r>
            <a:r>
              <a:rPr lang="en-US" sz="1600" dirty="0"/>
              <a:t>, </a:t>
            </a:r>
            <a:r>
              <a:rPr lang="en-US" sz="1600" dirty="0" err="1"/>
              <a:t>mengurus</a:t>
            </a:r>
            <a:r>
              <a:rPr lang="en-US" sz="1600" dirty="0"/>
              <a:t>,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keperluan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individu</a:t>
            </a:r>
            <a:r>
              <a:rPr lang="en-US" sz="1600" dirty="0"/>
              <a:t> </a:t>
            </a:r>
            <a:r>
              <a:rPr lang="en-US" sz="1600" dirty="0" err="1"/>
              <a:t>maupun</a:t>
            </a:r>
            <a:r>
              <a:rPr lang="en-US" sz="1600" dirty="0"/>
              <a:t> </a:t>
            </a:r>
            <a:r>
              <a:rPr lang="en-US" sz="1600" dirty="0" err="1"/>
              <a:t>berkelompok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harapan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melebihi</a:t>
            </a:r>
            <a:r>
              <a:rPr lang="en-US" sz="1600" dirty="0"/>
              <a:t> </a:t>
            </a:r>
            <a:r>
              <a:rPr lang="en-US" sz="1600" dirty="0" err="1"/>
              <a:t>harapan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dimulai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berakhir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persepsi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 smtClean="0"/>
          </a:p>
          <a:p>
            <a:pPr defTabSz="685800">
              <a:defRPr/>
            </a:pP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tentu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mempunyai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pemberian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.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berkualitas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r>
              <a:rPr lang="en-US" sz="1600" dirty="0"/>
              <a:t>: </a:t>
            </a:r>
          </a:p>
          <a:p>
            <a:pPr marL="342900" indent="-342900" defTabSz="685800">
              <a:buAutoNum type="alphaLcPeriod"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menumbuhkan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 yang </a:t>
            </a:r>
            <a:r>
              <a:rPr lang="en-US" sz="1600" dirty="0" err="1"/>
              <a:t>ditawarkan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lphaLcPeriod"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menghindari</a:t>
            </a:r>
            <a:r>
              <a:rPr lang="en-US" sz="1600" dirty="0"/>
              <a:t> </a:t>
            </a:r>
            <a:r>
              <a:rPr lang="en-US" sz="1600" dirty="0" err="1"/>
              <a:t>terjadinya</a:t>
            </a:r>
            <a:r>
              <a:rPr lang="en-US" sz="1600" dirty="0"/>
              <a:t> </a:t>
            </a:r>
            <a:r>
              <a:rPr lang="en-US" sz="1600" dirty="0" err="1"/>
              <a:t>tuntutan-tuntutan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lphaLcPeriod"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lphaLcPeriod"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menjaga</a:t>
            </a:r>
            <a:r>
              <a:rPr lang="en-US" sz="1600" dirty="0"/>
              <a:t> agar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merasa</a:t>
            </a:r>
            <a:r>
              <a:rPr lang="en-US" sz="1600" dirty="0"/>
              <a:t> </a:t>
            </a:r>
            <a:r>
              <a:rPr lang="en-US" sz="1600" dirty="0" err="1"/>
              <a:t>diperhatikan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kebutuhannya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lphaLcPeriod"/>
              <a:defRPr/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/>
              <a:t>mempertahankan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167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914400" y="1239874"/>
            <a:ext cx="7315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Parasuraman</a:t>
            </a:r>
            <a:r>
              <a:rPr lang="en-US" sz="1600" dirty="0"/>
              <a:t> (1988) </a:t>
            </a:r>
            <a:r>
              <a:rPr lang="en-US" sz="1600" dirty="0" err="1"/>
              <a:t>menyimpulkan</a:t>
            </a:r>
            <a:r>
              <a:rPr lang="en-US" sz="1600" dirty="0"/>
              <a:t> </a:t>
            </a:r>
            <a:r>
              <a:rPr lang="en-US" sz="1600" dirty="0" err="1"/>
              <a:t>terdapat</a:t>
            </a:r>
            <a:r>
              <a:rPr lang="en-US" sz="1600" dirty="0"/>
              <a:t> lima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kualitas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kepuasan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,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 smtClean="0"/>
              <a:t>berikut</a:t>
            </a:r>
            <a:r>
              <a:rPr lang="en-US" sz="1600" dirty="0" smtClean="0"/>
              <a:t>:</a:t>
            </a:r>
          </a:p>
          <a:p>
            <a:pPr defTabSz="685800">
              <a:defRPr/>
            </a:pPr>
            <a:r>
              <a:rPr lang="en-US" sz="1600" dirty="0"/>
              <a:t>1</a:t>
            </a:r>
            <a:r>
              <a:rPr lang="en-US" sz="1600" dirty="0" smtClean="0"/>
              <a:t>. Tangibility (</a:t>
            </a:r>
            <a:r>
              <a:rPr lang="en-US" sz="1600" dirty="0" err="1" smtClean="0"/>
              <a:t>Bukti</a:t>
            </a:r>
            <a:r>
              <a:rPr lang="en-US" sz="1600" dirty="0" smtClean="0"/>
              <a:t> </a:t>
            </a:r>
            <a:r>
              <a:rPr lang="en-US" sz="1600" dirty="0" err="1"/>
              <a:t>fisik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/>
              <a:t>Tangibility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pihak</a:t>
            </a:r>
            <a:r>
              <a:rPr lang="en-US" sz="1600" dirty="0"/>
              <a:t> </a:t>
            </a:r>
            <a:r>
              <a:rPr lang="en-US" sz="1600" dirty="0" err="1"/>
              <a:t>eksternal</a:t>
            </a:r>
            <a:r>
              <a:rPr lang="en-US" sz="1600" dirty="0"/>
              <a:t>. </a:t>
            </a:r>
            <a:r>
              <a:rPr lang="en-US" sz="1600" dirty="0" err="1"/>
              <a:t>Penampilan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sarana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prasarana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diandalkan</a:t>
            </a:r>
            <a:r>
              <a:rPr lang="en-US" sz="1600" dirty="0"/>
              <a:t>, </a:t>
            </a:r>
            <a:r>
              <a:rPr lang="en-US" sz="1600" dirty="0" err="1"/>
              <a:t>keadaan</a:t>
            </a:r>
            <a:r>
              <a:rPr lang="en-US" sz="1600" dirty="0"/>
              <a:t>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sekitarnya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bukti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pemberi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/>
              <a:t>. Hal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fasilitas</a:t>
            </a:r>
            <a:r>
              <a:rPr lang="en-US" sz="1600" dirty="0"/>
              <a:t> </a:t>
            </a:r>
            <a:r>
              <a:rPr lang="en-US" sz="1600" dirty="0" err="1"/>
              <a:t>fisik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gedung</a:t>
            </a:r>
            <a:r>
              <a:rPr lang="en-US" sz="1600" dirty="0"/>
              <a:t>, </a:t>
            </a:r>
            <a:r>
              <a:rPr lang="en-US" sz="1600" dirty="0" err="1"/>
              <a:t>kerapian</a:t>
            </a:r>
            <a:r>
              <a:rPr lang="en-US" sz="1600" dirty="0"/>
              <a:t>, </a:t>
            </a:r>
            <a:r>
              <a:rPr lang="en-US" sz="1600" dirty="0" err="1"/>
              <a:t>perlengkapan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peralatan</a:t>
            </a:r>
            <a:r>
              <a:rPr lang="en-US" sz="1600" dirty="0"/>
              <a:t> yang </a:t>
            </a:r>
            <a:r>
              <a:rPr lang="en-US" sz="1600" dirty="0" err="1"/>
              <a:t>digunakan</a:t>
            </a:r>
            <a:r>
              <a:rPr lang="en-US" sz="1600" dirty="0"/>
              <a:t>, </a:t>
            </a:r>
            <a:r>
              <a:rPr lang="en-US" sz="1600" dirty="0" err="1"/>
              <a:t>kebersihan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penampilan</a:t>
            </a:r>
            <a:r>
              <a:rPr lang="en-US" sz="1600" dirty="0"/>
              <a:t> </a:t>
            </a:r>
            <a:r>
              <a:rPr lang="en-US" sz="1600" dirty="0" err="1"/>
              <a:t>pegawainya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/>
              <a:t>2</a:t>
            </a:r>
            <a:r>
              <a:rPr lang="en-US" sz="1600" dirty="0" smtClean="0"/>
              <a:t>. </a:t>
            </a:r>
            <a:r>
              <a:rPr lang="en-US" sz="1600" dirty="0" err="1" smtClean="0"/>
              <a:t>Realibility</a:t>
            </a:r>
            <a:r>
              <a:rPr lang="en-US" sz="1600" dirty="0" smtClean="0"/>
              <a:t> (</a:t>
            </a:r>
            <a:r>
              <a:rPr lang="en-US" sz="1600" dirty="0" err="1" smtClean="0"/>
              <a:t>Kehandalan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 err="1"/>
              <a:t>Realibility</a:t>
            </a:r>
            <a:r>
              <a:rPr lang="en-US" sz="1600" dirty="0"/>
              <a:t>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yang </a:t>
            </a:r>
            <a:r>
              <a:rPr lang="en-US" sz="1600" dirty="0" err="1"/>
              <a:t>dijanjikan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akurat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terpercaya</a:t>
            </a:r>
            <a:r>
              <a:rPr lang="en-US" sz="1600" dirty="0"/>
              <a:t>.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sesuai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harapan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yang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ketepatan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semua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tanpa</a:t>
            </a:r>
            <a:r>
              <a:rPr lang="en-US" sz="1600" dirty="0"/>
              <a:t> </a:t>
            </a:r>
            <a:r>
              <a:rPr lang="en-US" sz="1600" dirty="0" err="1"/>
              <a:t>kesalahan</a:t>
            </a:r>
            <a:r>
              <a:rPr lang="en-US" sz="1600" dirty="0"/>
              <a:t>. 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25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914400" y="1239874"/>
            <a:ext cx="7315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/>
              <a:t>3</a:t>
            </a:r>
            <a:r>
              <a:rPr lang="en-US" sz="1600" dirty="0" smtClean="0"/>
              <a:t>. </a:t>
            </a:r>
            <a:r>
              <a:rPr lang="en-US" sz="1600" dirty="0"/>
              <a:t>Responsiveness </a:t>
            </a:r>
            <a:r>
              <a:rPr lang="en-US" sz="1600" dirty="0" smtClean="0"/>
              <a:t>(</a:t>
            </a:r>
            <a:r>
              <a:rPr lang="en-US" sz="1600" dirty="0" err="1" smtClean="0"/>
              <a:t>Ketanggapan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/>
              <a:t>Responsiveness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tindakan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tepat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Karyawan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sigap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 smtClean="0"/>
              <a:t>yaitu</a:t>
            </a:r>
            <a:r>
              <a:rPr lang="en-US" sz="1600" dirty="0"/>
              <a:t>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kesigapan</a:t>
            </a:r>
            <a:r>
              <a:rPr lang="en-US" sz="1600" dirty="0"/>
              <a:t> </a:t>
            </a:r>
            <a:r>
              <a:rPr lang="en-US" sz="1600" dirty="0" err="1"/>
              <a:t>melayani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cepat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bantuan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menangani</a:t>
            </a:r>
            <a:r>
              <a:rPr lang="en-US" sz="1600" dirty="0"/>
              <a:t> </a:t>
            </a:r>
            <a:r>
              <a:rPr lang="en-US" sz="1600" dirty="0" err="1"/>
              <a:t>keluhan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>
                <a:solidFill>
                  <a:prstClr val="black"/>
                </a:solidFill>
              </a:rPr>
              <a:t>4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r>
              <a:rPr lang="en-US" sz="1600" dirty="0"/>
              <a:t>Assurance </a:t>
            </a:r>
            <a:r>
              <a:rPr lang="en-US" sz="1600" dirty="0" smtClean="0"/>
              <a:t>(</a:t>
            </a:r>
            <a:r>
              <a:rPr lang="en-US" sz="1600" dirty="0" err="1" smtClean="0"/>
              <a:t>Jaminan</a:t>
            </a:r>
            <a:r>
              <a:rPr lang="en-US" sz="1600" dirty="0" smtClean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 smtClean="0"/>
              <a:t>Kepastian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/>
              <a:t>Assurance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, </a:t>
            </a:r>
            <a:r>
              <a:rPr lang="en-US" sz="1600" dirty="0" err="1"/>
              <a:t>sopan</a:t>
            </a:r>
            <a:r>
              <a:rPr lang="en-US" sz="1600" dirty="0"/>
              <a:t> </a:t>
            </a:r>
            <a:r>
              <a:rPr lang="en-US" sz="1600" dirty="0" err="1"/>
              <a:t>santun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kemampuan</a:t>
            </a:r>
            <a:r>
              <a:rPr lang="en-US" sz="1600" dirty="0"/>
              <a:t> </a:t>
            </a:r>
            <a:r>
              <a:rPr lang="en-US" sz="1600" dirty="0" err="1"/>
              <a:t>pegawai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menumbuhkan</a:t>
            </a:r>
            <a:r>
              <a:rPr lang="en-US" sz="1600" dirty="0"/>
              <a:t> rasa </a:t>
            </a:r>
            <a:r>
              <a:rPr lang="en-US" sz="1600" dirty="0" err="1"/>
              <a:t>percaya</a:t>
            </a:r>
            <a:r>
              <a:rPr lang="en-US" sz="1600" dirty="0"/>
              <a:t> para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jaminan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kepastian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gabungan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dimensi</a:t>
            </a:r>
            <a:r>
              <a:rPr lang="en-US" sz="1600" dirty="0"/>
              <a:t> </a:t>
            </a:r>
            <a:r>
              <a:rPr lang="en-US" sz="1600" dirty="0" err="1"/>
              <a:t>kompetensi</a:t>
            </a:r>
            <a:r>
              <a:rPr lang="en-US" sz="1600" dirty="0"/>
              <a:t> (competence) </a:t>
            </a:r>
            <a:r>
              <a:rPr lang="en-US" sz="1600" dirty="0" err="1"/>
              <a:t>artinya</a:t>
            </a:r>
            <a:r>
              <a:rPr lang="en-US" sz="1600" dirty="0"/>
              <a:t> </a:t>
            </a:r>
            <a:r>
              <a:rPr lang="en-US" sz="1600" dirty="0" err="1"/>
              <a:t>keterampilan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yang </a:t>
            </a:r>
            <a:r>
              <a:rPr lang="en-US" sz="1600" dirty="0" err="1"/>
              <a:t>dimiliki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para </a:t>
            </a:r>
            <a:r>
              <a:rPr lang="en-US" sz="1600" dirty="0" err="1"/>
              <a:t>karyawan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, </a:t>
            </a:r>
            <a:r>
              <a:rPr lang="en-US" sz="1600" dirty="0" err="1"/>
              <a:t>kesopanan</a:t>
            </a:r>
            <a:r>
              <a:rPr lang="en-US" sz="1600" dirty="0"/>
              <a:t> (courtesy) yang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keramahan</a:t>
            </a:r>
            <a:r>
              <a:rPr lang="en-US" sz="1600" dirty="0"/>
              <a:t>, </a:t>
            </a:r>
            <a:r>
              <a:rPr lang="en-US" sz="1600" dirty="0" err="1"/>
              <a:t>perhatian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sikap</a:t>
            </a:r>
            <a:r>
              <a:rPr lang="en-US" sz="1600" dirty="0"/>
              <a:t> para </a:t>
            </a:r>
            <a:r>
              <a:rPr lang="en-US" sz="1600" dirty="0" err="1"/>
              <a:t>karyawan</a:t>
            </a:r>
            <a:r>
              <a:rPr lang="en-US" sz="1600" dirty="0"/>
              <a:t>, </a:t>
            </a:r>
            <a:r>
              <a:rPr lang="en-US" sz="1600" dirty="0" err="1"/>
              <a:t>kredibilitas</a:t>
            </a:r>
            <a:r>
              <a:rPr lang="en-US" sz="1600" dirty="0"/>
              <a:t> (credibility) </a:t>
            </a:r>
            <a:r>
              <a:rPr lang="en-US" sz="1600" dirty="0" err="1"/>
              <a:t>meliputi</a:t>
            </a:r>
            <a:r>
              <a:rPr lang="en-US" sz="1600" dirty="0"/>
              <a:t> </a:t>
            </a:r>
            <a:r>
              <a:rPr lang="en-US" sz="1600" dirty="0" err="1"/>
              <a:t>hal-hal</a:t>
            </a:r>
            <a:r>
              <a:rPr lang="en-US" sz="1600" dirty="0"/>
              <a:t> yang </a:t>
            </a:r>
            <a:r>
              <a:rPr lang="en-US" sz="1600" dirty="0" err="1"/>
              <a:t>berhubungan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kepercayaan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reputasi</a:t>
            </a:r>
            <a:r>
              <a:rPr lang="en-US" sz="1600" dirty="0"/>
              <a:t>, </a:t>
            </a:r>
            <a:r>
              <a:rPr lang="en-US" sz="1600" dirty="0" err="1"/>
              <a:t>prestasi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lain </a:t>
            </a:r>
            <a:r>
              <a:rPr lang="en-US" sz="1600" dirty="0" err="1"/>
              <a:t>sebagainya</a:t>
            </a:r>
            <a:r>
              <a:rPr lang="en-US" sz="1600" dirty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5181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64015"/>
            <a:ext cx="637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1. MARKET PENETRATION STRATEGY (STRATEGI PENETRASI PASAR)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914400" y="1239874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/>
              <a:t>5</a:t>
            </a:r>
            <a:r>
              <a:rPr lang="en-US" sz="1600" dirty="0" smtClean="0"/>
              <a:t>. </a:t>
            </a:r>
            <a:r>
              <a:rPr lang="en-US" sz="1600" dirty="0"/>
              <a:t>Empathy </a:t>
            </a:r>
            <a:r>
              <a:rPr lang="en-US" sz="1600" dirty="0" smtClean="0"/>
              <a:t>(</a:t>
            </a:r>
            <a:r>
              <a:rPr lang="en-US" sz="1600" dirty="0" err="1" smtClean="0"/>
              <a:t>Empati</a:t>
            </a:r>
            <a:r>
              <a:rPr lang="en-US" sz="1600" dirty="0" smtClean="0"/>
              <a:t>)</a:t>
            </a:r>
          </a:p>
          <a:p>
            <a:pPr defTabSz="685800">
              <a:defRPr/>
            </a:pPr>
            <a:r>
              <a:rPr lang="en-US" sz="1600" dirty="0"/>
              <a:t>Empathy </a:t>
            </a:r>
            <a:r>
              <a:rPr lang="en-US" sz="1600" dirty="0" err="1"/>
              <a:t>ialah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yang </a:t>
            </a:r>
            <a:r>
              <a:rPr lang="en-US" sz="1600" dirty="0" err="1"/>
              <a:t>tulus</a:t>
            </a:r>
            <a:r>
              <a:rPr lang="en-US" sz="1600" dirty="0"/>
              <a:t> yang </a:t>
            </a:r>
            <a:r>
              <a:rPr lang="en-US" sz="1600" dirty="0" err="1"/>
              <a:t>bersifat</a:t>
            </a:r>
            <a:r>
              <a:rPr lang="en-US" sz="1600" dirty="0"/>
              <a:t> individual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pribadi</a:t>
            </a:r>
            <a:r>
              <a:rPr lang="en-US" sz="1600" dirty="0"/>
              <a:t> yang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berupaya</a:t>
            </a:r>
            <a:r>
              <a:rPr lang="en-US" sz="1600" dirty="0"/>
              <a:t>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keinginan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Dimana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diharapkan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pengertian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memahami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spesifik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pengoperasian</a:t>
            </a:r>
            <a:r>
              <a:rPr lang="en-US" sz="1600" dirty="0"/>
              <a:t> yang </a:t>
            </a:r>
            <a:r>
              <a:rPr lang="en-US" sz="1600" dirty="0" err="1"/>
              <a:t>nyaman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konsumen</a:t>
            </a:r>
            <a:r>
              <a:rPr lang="en-US" sz="1600" dirty="0"/>
              <a:t>. </a:t>
            </a:r>
            <a:r>
              <a:rPr lang="en-US" sz="1600" dirty="0" err="1"/>
              <a:t>Intinya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pelayanan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diperlukan</a:t>
            </a:r>
            <a:r>
              <a:rPr lang="en-US" sz="1600" dirty="0"/>
              <a:t> </a:t>
            </a:r>
            <a:r>
              <a:rPr lang="en-US" sz="1600" dirty="0" err="1"/>
              <a:t>adanya</a:t>
            </a:r>
            <a:r>
              <a:rPr lang="en-US" sz="1600" dirty="0"/>
              <a:t> </a:t>
            </a:r>
            <a:r>
              <a:rPr lang="en-US" sz="1600" dirty="0" err="1"/>
              <a:t>kehadiran</a:t>
            </a:r>
            <a:r>
              <a:rPr lang="en-US" sz="1600" dirty="0"/>
              <a:t> </a:t>
            </a:r>
            <a:r>
              <a:rPr lang="en-US" sz="1600" dirty="0" err="1"/>
              <a:t>empati</a:t>
            </a:r>
            <a:r>
              <a:rPr lang="en-US" sz="1600" dirty="0"/>
              <a:t> </a:t>
            </a:r>
            <a:r>
              <a:rPr lang="en-US" sz="1600" dirty="0" err="1"/>
              <a:t>terhadap</a:t>
            </a:r>
            <a:r>
              <a:rPr lang="en-US" sz="1600" dirty="0"/>
              <a:t> </a:t>
            </a:r>
            <a:r>
              <a:rPr lang="en-US" sz="1600" dirty="0" err="1"/>
              <a:t>segala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didalamnya</a:t>
            </a:r>
            <a:r>
              <a:rPr lang="en-US" sz="1600" dirty="0"/>
              <a:t>. 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7483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58334" y="980536"/>
            <a:ext cx="413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Kanvas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Model 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Strategi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 Service (</a:t>
            </a:r>
            <a:r>
              <a:rPr lang="en-US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Pelayanan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  <a:endParaRPr lang="en-ID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658334" y="1354731"/>
            <a:ext cx="7826145" cy="4306912"/>
            <a:chOff x="699250" y="1125139"/>
            <a:chExt cx="10988609" cy="5021267"/>
          </a:xfrm>
        </p:grpSpPr>
        <p:sp>
          <p:nvSpPr>
            <p:cNvPr id="62" name="Rectangle 61"/>
            <p:cNvSpPr/>
            <p:nvPr/>
          </p:nvSpPr>
          <p:spPr>
            <a:xfrm>
              <a:off x="699250" y="1142996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6638" y="1142997"/>
              <a:ext cx="2187388" cy="1855695"/>
            </a:xfrm>
            <a:prstGeom prst="rect">
              <a:avLst/>
            </a:prstGeom>
            <a:solidFill>
              <a:srgbClr val="C0504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6638" y="2998693"/>
              <a:ext cx="2187388" cy="176156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074026" y="1142996"/>
              <a:ext cx="2187388" cy="3617259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261414" y="1142997"/>
              <a:ext cx="2187388" cy="1609335"/>
            </a:xfrm>
            <a:prstGeom prst="rect">
              <a:avLst/>
            </a:prstGeom>
            <a:solidFill>
              <a:srgbClr val="C0504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261414" y="2752332"/>
              <a:ext cx="2187388" cy="2007926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448802" y="1142997"/>
              <a:ext cx="2187388" cy="3617259"/>
            </a:xfrm>
            <a:prstGeom prst="rect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9250" y="4760256"/>
              <a:ext cx="5492000" cy="1386150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91250" y="4760255"/>
              <a:ext cx="5444940" cy="1386151"/>
            </a:xfrm>
            <a:prstGeom prst="rect">
              <a:avLst/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id-ID" sz="1350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547" y="1288472"/>
              <a:ext cx="409030" cy="409030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1250577" y="1164528"/>
              <a:ext cx="1492624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Mitra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447114" y="1162623"/>
              <a:ext cx="1608806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Aktivitas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4" name="Picture 2" descr="Image result for activities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383" y="1232715"/>
              <a:ext cx="464788" cy="46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Image result for resources icon 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176" y="3088410"/>
              <a:ext cx="285695" cy="285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/>
            <p:cNvSpPr txBox="1"/>
            <p:nvPr/>
          </p:nvSpPr>
          <p:spPr>
            <a:xfrm>
              <a:off x="3299801" y="2968811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Sumber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Daya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Utama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7" name="Picture 6" descr="Image result for value proposi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771" y="1288472"/>
              <a:ext cx="327901" cy="327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5634501" y="1172721"/>
              <a:ext cx="1786071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Strategi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Service Yang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Dipilih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79" name="Picture 10" descr="Image result for love black icon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2390" y="1323710"/>
              <a:ext cx="303316" cy="303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TextBox 79"/>
            <p:cNvSpPr txBox="1"/>
            <p:nvPr/>
          </p:nvSpPr>
          <p:spPr>
            <a:xfrm>
              <a:off x="7718618" y="1161362"/>
              <a:ext cx="1730182" cy="753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Hubungan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Dengan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Pelanggan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1" name="Picture 12" descr="Image result for partner icon blac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32" y="2757395"/>
              <a:ext cx="457205" cy="457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7837399" y="2803585"/>
              <a:ext cx="1492624" cy="53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Saluran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/ Channels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3" name="Picture 14" descr="Image result for customer icon blac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4544" y="1238193"/>
              <a:ext cx="424071" cy="424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TextBox 83"/>
            <p:cNvSpPr txBox="1"/>
            <p:nvPr/>
          </p:nvSpPr>
          <p:spPr>
            <a:xfrm>
              <a:off x="9923604" y="1125139"/>
              <a:ext cx="1764255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smtClean="0">
                  <a:solidFill>
                    <a:prstClr val="black"/>
                  </a:solidFill>
                </a:rPr>
                <a:t>Target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Pasar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5" name="Picture 16" descr="Image result for cost structure icon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00" y="4836394"/>
              <a:ext cx="487282" cy="48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TextBox 85"/>
            <p:cNvSpPr txBox="1"/>
            <p:nvPr/>
          </p:nvSpPr>
          <p:spPr>
            <a:xfrm>
              <a:off x="1158802" y="4910759"/>
              <a:ext cx="25193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Struktur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Biaya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  <p:pic>
          <p:nvPicPr>
            <p:cNvPr id="87" name="Picture 18" descr="Image result for dollar black ico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2674" y="4860703"/>
              <a:ext cx="388609" cy="388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6697789" y="4885779"/>
              <a:ext cx="2215930" cy="32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200" kern="0" dirty="0" err="1" smtClean="0">
                  <a:solidFill>
                    <a:prstClr val="black"/>
                  </a:solidFill>
                </a:rPr>
                <a:t>Indikator</a:t>
              </a:r>
              <a:r>
                <a:rPr lang="en-US" sz="1200" kern="0" dirty="0" smtClean="0">
                  <a:solidFill>
                    <a:prstClr val="black"/>
                  </a:solidFill>
                </a:rPr>
                <a:t> </a:t>
              </a:r>
              <a:r>
                <a:rPr lang="en-US" sz="1200" kern="0" dirty="0" err="1" smtClean="0">
                  <a:solidFill>
                    <a:prstClr val="black"/>
                  </a:solidFill>
                </a:rPr>
                <a:t>Kesuksesan</a:t>
              </a:r>
              <a:endParaRPr lang="id-ID" sz="12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827687" y="1983354"/>
            <a:ext cx="13131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en-US" sz="750" kern="0" dirty="0">
              <a:solidFill>
                <a:prstClr val="black"/>
              </a:solidFill>
            </a:endParaRPr>
          </a:p>
          <a:p>
            <a:pPr marL="214313" indent="-214313" defTabSz="685800">
              <a:buFont typeface="Wingdings" panose="05000000000000000000" pitchFamily="2" charset="2"/>
              <a:buChar char="v"/>
              <a:defRPr/>
            </a:pPr>
            <a:endParaRPr lang="id-ID" sz="750" kern="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3983154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857402" y="1257300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9746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609599" y="1252159"/>
            <a:ext cx="7924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Kerangka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Kerja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Strategi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Pengembangan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2171700"/>
            <a:ext cx="3551723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015631" y="22071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Hubungan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Pelanggan</a:t>
            </a:r>
            <a:endParaRPr lang="en-US" sz="1600" dirty="0"/>
          </a:p>
        </p:txBody>
      </p:sp>
      <p:sp>
        <p:nvSpPr>
          <p:cNvPr id="14" name="Right Arrow 13"/>
          <p:cNvSpPr/>
          <p:nvPr/>
        </p:nvSpPr>
        <p:spPr>
          <a:xfrm>
            <a:off x="4015630" y="3578754"/>
            <a:ext cx="2209801" cy="1350243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Saluran</a:t>
            </a:r>
            <a:r>
              <a:rPr lang="en-US" sz="1600" dirty="0" smtClean="0"/>
              <a:t> (Channel)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6384538" y="2171700"/>
            <a:ext cx="2007019" cy="2626254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10590" y="3300161"/>
            <a:ext cx="15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PASAR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2231680"/>
            <a:ext cx="32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STRATEGI PENGEMBANGAN PRODUK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Pengelolaan</a:t>
            </a:r>
            <a:r>
              <a:rPr lang="en-US" sz="1600" dirty="0" smtClean="0"/>
              <a:t> </a:t>
            </a:r>
            <a:r>
              <a:rPr lang="en-US" sz="1600" dirty="0" err="1" smtClean="0"/>
              <a:t>Siklus</a:t>
            </a:r>
            <a:r>
              <a:rPr lang="en-US" sz="1600" dirty="0" smtClean="0"/>
              <a:t> </a:t>
            </a:r>
            <a:r>
              <a:rPr lang="en-US" sz="1600" dirty="0" err="1" smtClean="0"/>
              <a:t>Hidup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Visibilitas</a:t>
            </a:r>
            <a:r>
              <a:rPr lang="en-US" sz="1600" dirty="0" smtClean="0"/>
              <a:t> Dan </a:t>
            </a:r>
            <a:r>
              <a:rPr lang="en-US" sz="1600" dirty="0" err="1" smtClean="0"/>
              <a:t>Availabilitas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err="1" smtClean="0"/>
              <a:t>Efek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: </a:t>
            </a:r>
            <a:r>
              <a:rPr lang="en-US" sz="1600" dirty="0" err="1" smtClean="0"/>
              <a:t>Konsep</a:t>
            </a:r>
            <a:r>
              <a:rPr lang="en-US" sz="1600" dirty="0" smtClean="0"/>
              <a:t> AIDAS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2848" y="1795041"/>
            <a:ext cx="20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Strategi</a:t>
            </a:r>
            <a:r>
              <a:rPr lang="en-US" dirty="0" smtClean="0"/>
              <a:t> Yang </a:t>
            </a:r>
            <a:r>
              <a:rPr lang="en-US" dirty="0" err="1" smtClean="0"/>
              <a:t>Dipilih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56523" y="1791690"/>
            <a:ext cx="3576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Target </a:t>
            </a:r>
            <a:r>
              <a:rPr lang="en-US" dirty="0" err="1" smtClean="0"/>
              <a:t>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2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Definisi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80593822"/>
              </p:ext>
            </p:extLst>
          </p:nvPr>
        </p:nvGraphicFramePr>
        <p:xfrm>
          <a:off x="1488275" y="1591346"/>
          <a:ext cx="5938850" cy="3840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035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6CACE1-FB88-434E-847E-70A10478C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A6CACE1-FB88-434E-847E-70A10478C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E70EF5-8772-4543-8586-CFC98A557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BE70EF5-8772-4543-8586-CFC98A557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9F925F-A322-4245-8CC9-C978653D03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EB9F925F-A322-4245-8CC9-C978653D03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27587D-8D99-4B59-9B8E-DF74478F4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0627587D-8D99-4B59-9B8E-DF74478F47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3C4BDB-0A8C-41EB-9D08-86DE3BD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63C4BDB-0A8C-41EB-9D08-86DE3BDCA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FAD9A1-57B1-4C4C-9533-3BB9C479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43FAD9A1-57B1-4C4C-9533-3BB9C479A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FRAMEWORK PENYUSUNAN STRATEGI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00400" y="1257300"/>
            <a:ext cx="2209800" cy="5334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Visualisasi</a:t>
            </a:r>
            <a:r>
              <a:rPr lang="en-US" sz="1400" dirty="0" smtClean="0"/>
              <a:t> </a:t>
            </a:r>
            <a:r>
              <a:rPr lang="en-US" sz="1400" dirty="0" err="1" smtClean="0"/>
              <a:t>Strategi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BalanceScorecard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3200400" y="2181708"/>
            <a:ext cx="2209800" cy="533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Memetakan</a:t>
            </a:r>
            <a:r>
              <a:rPr lang="en-US" sz="1400" dirty="0" smtClean="0"/>
              <a:t> Proses </a:t>
            </a:r>
            <a:r>
              <a:rPr lang="en-US" sz="1400" dirty="0" err="1" smtClean="0"/>
              <a:t>Bisnis</a:t>
            </a:r>
            <a:r>
              <a:rPr lang="en-US" sz="1400" dirty="0" smtClean="0"/>
              <a:t> Perusahaan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203294" y="3106116"/>
            <a:ext cx="2209800" cy="66578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Memetakan</a:t>
            </a:r>
            <a:r>
              <a:rPr lang="en-US" sz="1400" dirty="0"/>
              <a:t> </a:t>
            </a:r>
            <a:r>
              <a:rPr lang="en-US" sz="1400" dirty="0" smtClean="0"/>
              <a:t>Actor (Stakeholder) - Strategy – Target Yang </a:t>
            </a:r>
            <a:r>
              <a:rPr lang="en-US" sz="1400" dirty="0" err="1" smtClean="0"/>
              <a:t>Tepat</a:t>
            </a:r>
            <a:endParaRPr lang="en-US" sz="1400" dirty="0"/>
          </a:p>
        </p:txBody>
      </p:sp>
      <p:cxnSp>
        <p:nvCxnSpPr>
          <p:cNvPr id="9" name="Straight Arrow Connector 8"/>
          <p:cNvCxnSpPr>
            <a:stCxn id="3" idx="2"/>
            <a:endCxn id="7" idx="0"/>
          </p:cNvCxnSpPr>
          <p:nvPr/>
        </p:nvCxnSpPr>
        <p:spPr>
          <a:xfrm>
            <a:off x="4305300" y="1790700"/>
            <a:ext cx="0" cy="391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4305300" y="2715108"/>
            <a:ext cx="2894" cy="391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218727" y="4162908"/>
            <a:ext cx="2209800" cy="533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Memetakan</a:t>
            </a:r>
            <a:r>
              <a:rPr lang="en-US" sz="1400" dirty="0" smtClean="0"/>
              <a:t> </a:t>
            </a:r>
            <a:r>
              <a:rPr lang="en-US" sz="1400" dirty="0" err="1" smtClean="0"/>
              <a:t>Alat</a:t>
            </a:r>
            <a:r>
              <a:rPr lang="en-US" sz="1400" dirty="0" smtClean="0"/>
              <a:t> Bantu </a:t>
            </a:r>
            <a:r>
              <a:rPr lang="en-US" sz="1400" dirty="0" err="1" smtClean="0"/>
              <a:t>Pencapaian</a:t>
            </a:r>
            <a:r>
              <a:rPr lang="en-US" sz="1400" dirty="0" smtClean="0"/>
              <a:t> Target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323627" y="3771900"/>
            <a:ext cx="2894" cy="391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/>
              <a:t>Tujuannya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meluncurkan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r>
              <a:rPr lang="en-US" sz="1600" dirty="0"/>
              <a:t> di </a:t>
            </a:r>
            <a:r>
              <a:rPr lang="en-US" sz="1600" dirty="0" err="1"/>
              <a:t>pasar</a:t>
            </a:r>
            <a:r>
              <a:rPr lang="en-US" sz="1600" dirty="0"/>
              <a:t> yang </a:t>
            </a:r>
            <a:r>
              <a:rPr lang="en-US" sz="1600" dirty="0" err="1"/>
              <a:t>sudah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.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memperluas</a:t>
            </a:r>
            <a:r>
              <a:rPr lang="en-US" sz="1600" dirty="0"/>
              <a:t> </a:t>
            </a:r>
            <a:r>
              <a:rPr lang="en-US" sz="1600" dirty="0" err="1"/>
              <a:t>penawaran</a:t>
            </a:r>
            <a:r>
              <a:rPr lang="en-US" sz="1600" dirty="0"/>
              <a:t> yang </a:t>
            </a:r>
            <a:r>
              <a:rPr lang="en-US" sz="1600" dirty="0" err="1"/>
              <a:t>diajukan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omset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</a:t>
            </a:r>
          </a:p>
          <a:p>
            <a:pPr fontAlgn="base"/>
            <a:r>
              <a:rPr lang="en-US" sz="1600" dirty="0" err="1"/>
              <a:t>Produk-produk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diperoleh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: </a:t>
            </a:r>
            <a:r>
              <a:rPr lang="en-US" sz="1600" dirty="0" err="1"/>
              <a:t>Investasi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penelitian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tambahan</a:t>
            </a:r>
            <a:r>
              <a:rPr lang="en-US" sz="1600" dirty="0"/>
              <a:t>; </a:t>
            </a:r>
            <a:r>
              <a:rPr lang="en-US" sz="1600" dirty="0" err="1"/>
              <a:t>Perolehan</a:t>
            </a:r>
            <a:r>
              <a:rPr lang="en-US" sz="1600" dirty="0"/>
              <a:t> </a:t>
            </a:r>
            <a:r>
              <a:rPr lang="en-US" sz="1600" dirty="0" err="1"/>
              <a:t>hak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memproduksi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orang lain;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“</a:t>
            </a:r>
            <a:r>
              <a:rPr lang="en-US" sz="1600" dirty="0" err="1"/>
              <a:t>memberi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” </a:t>
            </a:r>
            <a:r>
              <a:rPr lang="en-US" sz="1600" dirty="0" err="1"/>
              <a:t>itu</a:t>
            </a:r>
            <a:r>
              <a:rPr lang="en-US" sz="1600" dirty="0"/>
              <a:t>; </a:t>
            </a: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bersama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kepemilikan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lain yang </a:t>
            </a:r>
            <a:r>
              <a:rPr lang="en-US" sz="1600" dirty="0" err="1"/>
              <a:t>membutuhkan</a:t>
            </a:r>
            <a:r>
              <a:rPr lang="en-US" sz="1600" dirty="0"/>
              <a:t> </a:t>
            </a:r>
            <a:r>
              <a:rPr lang="en-US" sz="1600" dirty="0" err="1"/>
              <a:t>akses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saluran</a:t>
            </a:r>
            <a:r>
              <a:rPr lang="en-US" sz="1600" dirty="0"/>
              <a:t> </a:t>
            </a:r>
            <a:r>
              <a:rPr lang="en-US" sz="1600" dirty="0" err="1"/>
              <a:t>distribusi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merek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225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id-ID" sz="1600" dirty="0"/>
              <a:t>Penciptaan produk dengan karakteristik baru atau berbeda yang menawarkan manfaat baru atau tambahan bagi </a:t>
            </a:r>
            <a:r>
              <a:rPr lang="id-ID" sz="1600" dirty="0" smtClean="0"/>
              <a:t>pelanggan.</a:t>
            </a:r>
            <a:r>
              <a:rPr lang="en-US" sz="1600" dirty="0" smtClean="0"/>
              <a:t> </a:t>
            </a:r>
            <a:r>
              <a:rPr lang="id-ID" sz="1600" dirty="0" smtClean="0"/>
              <a:t>Pengembangan </a:t>
            </a:r>
            <a:r>
              <a:rPr lang="id-ID" sz="1600" dirty="0"/>
              <a:t>produk mungkin melibatkan modifikasi produk yang sudah ada atau penyajiannya, atau perumusan produk yang sama sekali baru yang memenuhi keinginan pelanggan atau ceruk pasar yang baru ditentukan.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620D50-A0FB-4854-8AF9-C48977A8290C}"/>
              </a:ext>
            </a:extLst>
          </p:cNvPr>
          <p:cNvSpPr txBox="1"/>
          <p:nvPr/>
        </p:nvSpPr>
        <p:spPr>
          <a:xfrm>
            <a:off x="914400" y="2565618"/>
            <a:ext cx="51181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Kategori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 err="1" smtClean="0"/>
              <a:t>Baru</a:t>
            </a:r>
            <a:r>
              <a:rPr lang="en-US" sz="1600" dirty="0" smtClean="0"/>
              <a:t>: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eksplorasi</a:t>
            </a:r>
            <a:r>
              <a:rPr lang="en-US" sz="1600" dirty="0" smtClean="0"/>
              <a:t> Customer Journey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New-to-the-world Products (really new Products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New-to-the-firm Products (new Product Lines</a:t>
            </a:r>
            <a:r>
              <a:rPr lang="en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Additions to existing Product </a:t>
            </a:r>
            <a:r>
              <a:rPr lang="en-US" sz="1600" dirty="0" smtClean="0"/>
              <a:t>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and Revisions to existing </a:t>
            </a:r>
            <a:r>
              <a:rPr lang="en-US" sz="1600" dirty="0" smtClean="0"/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Cost Reductions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42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/>
              <a:t>Value proposition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istilah</a:t>
            </a:r>
            <a:r>
              <a:rPr lang="en-US" sz="1600" dirty="0"/>
              <a:t> yang </a:t>
            </a:r>
            <a:r>
              <a:rPr lang="en-US" sz="1600" dirty="0" err="1"/>
              <a:t>sering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bisnis</a:t>
            </a:r>
            <a:r>
              <a:rPr lang="en-US" sz="1600" dirty="0"/>
              <a:t>. </a:t>
            </a:r>
            <a:r>
              <a:rPr lang="en-US" sz="1600" dirty="0" err="1"/>
              <a:t>Istilah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memengaruhi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jasa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/>
              <a:t>Value proposition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dijanjikan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diberikan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. Value proposition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proposisi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disebut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jurus</a:t>
            </a:r>
            <a:r>
              <a:rPr lang="en-US" sz="1600" dirty="0"/>
              <a:t> </a:t>
            </a:r>
            <a:r>
              <a:rPr lang="en-US" sz="1600" dirty="0" err="1"/>
              <a:t>ampuh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loyalitas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685800">
              <a:defRPr/>
            </a:pP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disimpulkan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value proposition </a:t>
            </a:r>
            <a:r>
              <a:rPr lang="en-US" sz="1600" dirty="0" err="1"/>
              <a:t>inilah</a:t>
            </a:r>
            <a:r>
              <a:rPr lang="en-US" sz="1600" dirty="0"/>
              <a:t> </a:t>
            </a:r>
            <a:r>
              <a:rPr lang="en-US" sz="1600" dirty="0" err="1"/>
              <a:t>perusahaan</a:t>
            </a:r>
            <a:r>
              <a:rPr lang="en-US" sz="1600" dirty="0"/>
              <a:t> </a:t>
            </a:r>
            <a:r>
              <a:rPr lang="en-US" sz="1600" dirty="0" err="1"/>
              <a:t>menunjukkan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yang </a:t>
            </a:r>
            <a:r>
              <a:rPr lang="en-US" sz="1600" dirty="0" err="1"/>
              <a:t>membedakan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kompetitor</a:t>
            </a:r>
            <a:r>
              <a:rPr lang="en-US" sz="1600" dirty="0"/>
              <a:t>,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patut</a:t>
            </a:r>
            <a:r>
              <a:rPr lang="en-US" sz="1600" dirty="0"/>
              <a:t> </a:t>
            </a:r>
            <a:r>
              <a:rPr lang="en-US" sz="1600" dirty="0" err="1"/>
              <a:t>dipilih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4060806"/>
            <a:ext cx="1495284" cy="6096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endParaRPr lang="en-US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6400800" y="4060806"/>
            <a:ext cx="2333484" cy="6096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Nilai</a:t>
            </a:r>
            <a:r>
              <a:rPr lang="en-US" sz="1400" dirty="0" smtClean="0"/>
              <a:t>/ 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1952484" y="4365606"/>
            <a:ext cx="444831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6920" y="4686300"/>
            <a:ext cx="2962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400" dirty="0" smtClean="0"/>
              <a:t>Value/ </a:t>
            </a:r>
            <a:r>
              <a:rPr lang="en-US" sz="1400" dirty="0" err="1" smtClean="0"/>
              <a:t>Manfaat</a:t>
            </a:r>
            <a:r>
              <a:rPr lang="en-US" sz="1400" dirty="0" smtClean="0"/>
              <a:t> yang </a:t>
            </a:r>
            <a:r>
              <a:rPr lang="en-US" sz="1400" dirty="0" err="1" smtClean="0"/>
              <a:t>Bisa</a:t>
            </a:r>
            <a:r>
              <a:rPr lang="en-US" sz="1400" dirty="0" smtClean="0"/>
              <a:t> </a:t>
            </a:r>
            <a:r>
              <a:rPr lang="en-US" sz="1400" dirty="0" err="1" smtClean="0"/>
              <a:t>didapat</a:t>
            </a:r>
            <a:r>
              <a:rPr lang="en-US" sz="1400" dirty="0" smtClean="0"/>
              <a:t> </a:t>
            </a:r>
            <a:r>
              <a:rPr lang="en-US" sz="1400" dirty="0" err="1" smtClean="0"/>
              <a:t>oleh</a:t>
            </a:r>
            <a:r>
              <a:rPr lang="en-US" sz="1400" dirty="0" smtClean="0"/>
              <a:t> </a:t>
            </a:r>
            <a:r>
              <a:rPr lang="en-US" sz="1400" dirty="0" err="1" smtClean="0"/>
              <a:t>Pelanggan</a:t>
            </a:r>
            <a:r>
              <a:rPr lang="en-US" sz="1400" dirty="0"/>
              <a:t> </a:t>
            </a:r>
            <a:r>
              <a:rPr lang="en-US" sz="1400" dirty="0" smtClean="0"/>
              <a:t>Dari </a:t>
            </a:r>
            <a:r>
              <a:rPr lang="en-US" sz="1400" dirty="0" err="1" smtClean="0"/>
              <a:t>Fasilitas</a:t>
            </a:r>
            <a:r>
              <a:rPr lang="en-US" sz="1400" dirty="0" smtClean="0"/>
              <a:t> </a:t>
            </a:r>
            <a:r>
              <a:rPr lang="en-US" sz="1400" dirty="0"/>
              <a:t>Dan </a:t>
            </a:r>
            <a:r>
              <a:rPr lang="en-US" sz="1400" dirty="0" err="1"/>
              <a:t>Spesifikasi</a:t>
            </a:r>
            <a:r>
              <a:rPr lang="en-US" sz="1400" dirty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4684" y="46863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Keunggulan</a:t>
            </a:r>
            <a:r>
              <a:rPr lang="en-US" sz="1400" dirty="0" smtClean="0"/>
              <a:t> Dan </a:t>
            </a:r>
            <a:r>
              <a:rPr lang="en-US" sz="1400" dirty="0" err="1" smtClean="0"/>
              <a:t>Spesifikasi</a:t>
            </a:r>
            <a:r>
              <a:rPr lang="en-US" sz="1400" dirty="0" smtClean="0"/>
              <a:t> Dari </a:t>
            </a:r>
            <a:r>
              <a:rPr lang="en-US" sz="1400" dirty="0" err="1" smtClean="0"/>
              <a:t>Produk</a:t>
            </a:r>
            <a:r>
              <a:rPr lang="en-US" sz="1400" dirty="0" smtClean="0"/>
              <a:t>/</a:t>
            </a:r>
            <a:r>
              <a:rPr lang="en-US" sz="1400" dirty="0" err="1" smtClean="0"/>
              <a:t>Jasa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Dibuat</a:t>
            </a:r>
            <a:r>
              <a:rPr lang="en-US" sz="1400" dirty="0" smtClean="0"/>
              <a:t> </a:t>
            </a:r>
            <a:r>
              <a:rPr lang="en-US" sz="1400" dirty="0" err="1" smtClean="0"/>
              <a:t>Apa</a:t>
            </a:r>
            <a:r>
              <a:rPr lang="en-US" sz="1400" dirty="0" smtClean="0"/>
              <a:t> </a:t>
            </a:r>
            <a:r>
              <a:rPr lang="en-US" sz="1400" dirty="0" err="1" smtClean="0"/>
              <a:t>Saja</a:t>
            </a:r>
            <a:r>
              <a:rPr lang="en-US" sz="14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10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Komponen</a:t>
            </a:r>
            <a:r>
              <a:rPr lang="en-US" sz="1600" dirty="0"/>
              <a:t>/</a:t>
            </a:r>
            <a:r>
              <a:rPr lang="en-US" sz="1600" dirty="0" err="1"/>
              <a:t>Elemen</a:t>
            </a:r>
            <a:r>
              <a:rPr lang="en-US" sz="1600" dirty="0"/>
              <a:t> Value </a:t>
            </a:r>
            <a:r>
              <a:rPr lang="en-US" sz="1600" dirty="0" smtClean="0"/>
              <a:t>Proposition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smtClean="0"/>
              <a:t>Agar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value proposition </a:t>
            </a:r>
            <a:r>
              <a:rPr lang="en-US" sz="1600" dirty="0" err="1"/>
              <a:t>sampai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,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menciptakan</a:t>
            </a:r>
            <a:r>
              <a:rPr lang="en-US" sz="1600" dirty="0"/>
              <a:t> </a:t>
            </a:r>
            <a:r>
              <a:rPr lang="en-US" sz="1600" dirty="0" err="1"/>
              <a:t>kalimat</a:t>
            </a:r>
            <a:r>
              <a:rPr lang="en-US" sz="1600" dirty="0"/>
              <a:t> yang </a:t>
            </a:r>
            <a:r>
              <a:rPr lang="en-US" sz="1600" dirty="0" err="1"/>
              <a:t>sebisa</a:t>
            </a:r>
            <a:r>
              <a:rPr lang="en-US" sz="1600" dirty="0"/>
              <a:t> </a:t>
            </a:r>
            <a:r>
              <a:rPr lang="en-US" sz="1600" dirty="0" err="1"/>
              <a:t>mungkin</a:t>
            </a:r>
            <a:r>
              <a:rPr lang="en-US" sz="1600" dirty="0"/>
              <a:t> </a:t>
            </a:r>
            <a:r>
              <a:rPr lang="en-US" sz="1600" dirty="0" err="1"/>
              <a:t>mendorong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agar </a:t>
            </a:r>
            <a:r>
              <a:rPr lang="en-US" sz="1600" dirty="0" err="1"/>
              <a:t>mencoba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membeli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tawarkan</a:t>
            </a:r>
            <a:r>
              <a:rPr lang="en-US" sz="1600" dirty="0"/>
              <a:t>. </a:t>
            </a:r>
            <a:endParaRPr lang="en-US" sz="1600" dirty="0" smtClean="0"/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Setidaknya</a:t>
            </a:r>
            <a:r>
              <a:rPr lang="en-US" sz="1600" dirty="0" smtClean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tiga</a:t>
            </a:r>
            <a:r>
              <a:rPr lang="en-US" sz="1600" dirty="0"/>
              <a:t> </a:t>
            </a:r>
            <a:r>
              <a:rPr lang="en-US" sz="1600" dirty="0" err="1"/>
              <a:t>komponen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penting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pesan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,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Kelebihan</a:t>
            </a:r>
            <a:r>
              <a:rPr lang="en-US" sz="1600" dirty="0" smtClean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keunggulan</a:t>
            </a:r>
            <a:r>
              <a:rPr lang="en-US" sz="1600" dirty="0"/>
              <a:t> yang </a:t>
            </a:r>
            <a:r>
              <a:rPr lang="en-US" sz="1600" dirty="0" err="1"/>
              <a:t>ditawarkan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jadi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berupa</a:t>
            </a:r>
            <a:r>
              <a:rPr lang="en-US" sz="1600" dirty="0"/>
              <a:t> </a:t>
            </a:r>
            <a:r>
              <a:rPr lang="en-US" sz="1600" dirty="0" err="1"/>
              <a:t>inovasi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, </a:t>
            </a:r>
            <a:r>
              <a:rPr lang="en-US" sz="1600" dirty="0" err="1"/>
              <a:t>kinerja</a:t>
            </a:r>
            <a:r>
              <a:rPr lang="en-US" sz="1600" dirty="0"/>
              <a:t>, </a:t>
            </a:r>
            <a:r>
              <a:rPr lang="en-US" sz="1600" dirty="0" err="1"/>
              <a:t>fleksibilitas</a:t>
            </a:r>
            <a:r>
              <a:rPr lang="en-US" sz="1600" dirty="0"/>
              <a:t>, </a:t>
            </a:r>
            <a:r>
              <a:rPr lang="en-US" sz="1600" dirty="0" err="1"/>
              <a:t>harga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Manfaat</a:t>
            </a:r>
            <a:r>
              <a:rPr lang="en-US" sz="1600" dirty="0" smtClean="0"/>
              <a:t> </a:t>
            </a:r>
            <a:r>
              <a:rPr lang="en-US" sz="1600" dirty="0"/>
              <a:t>yang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dapatkan</a:t>
            </a:r>
            <a:r>
              <a:rPr lang="en-US" sz="1600" dirty="0"/>
              <a:t>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. </a:t>
            </a:r>
            <a:r>
              <a:rPr lang="en-US" sz="1600" dirty="0" err="1"/>
              <a:t>Misalnya</a:t>
            </a:r>
            <a:r>
              <a:rPr lang="en-US" sz="1600" dirty="0"/>
              <a:t>, </a:t>
            </a:r>
            <a:r>
              <a:rPr lang="en-US" sz="1600" dirty="0" err="1"/>
              <a:t>apakah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tawarkan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menyelesaikan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yang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hadapi</a:t>
            </a:r>
            <a:r>
              <a:rPr lang="en-US" sz="1600" dirty="0"/>
              <a:t>. </a:t>
            </a:r>
            <a:endParaRPr lang="en-US" sz="1600" dirty="0" smtClean="0"/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Alasan</a:t>
            </a:r>
            <a:r>
              <a:rPr lang="en-US" sz="1600" dirty="0" smtClean="0"/>
              <a:t> </a:t>
            </a:r>
            <a:r>
              <a:rPr lang="en-US" sz="1600" dirty="0" err="1"/>
              <a:t>mengapa</a:t>
            </a:r>
            <a:r>
              <a:rPr lang="en-US" sz="1600" dirty="0"/>
              <a:t> </a:t>
            </a:r>
            <a:r>
              <a:rPr lang="en-US" sz="1600" dirty="0" err="1"/>
              <a:t>pelanggan</a:t>
            </a:r>
            <a:r>
              <a:rPr lang="en-US" sz="1600" dirty="0"/>
              <a:t>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memilih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dibanding</a:t>
            </a:r>
            <a:r>
              <a:rPr lang="en-US" sz="1600" dirty="0"/>
              <a:t> </a:t>
            </a:r>
            <a:r>
              <a:rPr lang="en-US" sz="1600" dirty="0" err="1"/>
              <a:t>kompetitor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hal</a:t>
            </a:r>
            <a:r>
              <a:rPr lang="en-US" sz="1600" dirty="0"/>
              <a:t> yang </a:t>
            </a:r>
            <a:r>
              <a:rPr lang="en-US" sz="1600" dirty="0" err="1"/>
              <a:t>membedakannya</a:t>
            </a:r>
            <a:r>
              <a:rPr lang="en-US" sz="1600" dirty="0" smtClean="0"/>
              <a:t>.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3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5621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/>
              <a:t>Contoh</a:t>
            </a:r>
            <a:r>
              <a:rPr lang="en-US" sz="1600" dirty="0"/>
              <a:t> Value </a:t>
            </a:r>
            <a:r>
              <a:rPr lang="en-US" sz="1600" dirty="0" smtClean="0"/>
              <a:t>Proposition</a:t>
            </a:r>
          </a:p>
          <a:p>
            <a:pPr defTabSz="685800">
              <a:defRPr/>
            </a:pPr>
            <a:endParaRPr lang="en-US" sz="1600" dirty="0"/>
          </a:p>
          <a:p>
            <a:pPr defTabSz="685800">
              <a:defRPr/>
            </a:pPr>
            <a:r>
              <a:rPr lang="en-US" sz="1600" dirty="0" err="1" smtClean="0"/>
              <a:t>Komponen</a:t>
            </a:r>
            <a:r>
              <a:rPr lang="en-US" sz="1600" dirty="0" smtClean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elemen</a:t>
            </a:r>
            <a:r>
              <a:rPr lang="en-US" sz="1600" dirty="0"/>
              <a:t> </a:t>
            </a:r>
            <a:r>
              <a:rPr lang="en-US" sz="1600" dirty="0" err="1"/>
              <a:t>tadi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Anda</a:t>
            </a:r>
            <a:r>
              <a:rPr lang="en-US" sz="1600" dirty="0"/>
              <a:t> </a:t>
            </a:r>
            <a:r>
              <a:rPr lang="en-US" sz="1600" dirty="0" err="1"/>
              <a:t>olah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sejumlah</a:t>
            </a:r>
            <a:r>
              <a:rPr lang="en-US" sz="1600" dirty="0"/>
              <a:t> value proposition yang </a:t>
            </a:r>
            <a:r>
              <a:rPr lang="en-US" sz="1600" dirty="0" err="1"/>
              <a:t>menarik</a:t>
            </a:r>
            <a:r>
              <a:rPr lang="en-US" sz="1600" dirty="0"/>
              <a:t>.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contoh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yang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ditiru</a:t>
            </a:r>
            <a:r>
              <a:rPr lang="en-US" sz="1600" dirty="0"/>
              <a:t> </a:t>
            </a:r>
            <a:r>
              <a:rPr lang="en-US" sz="1600" dirty="0" err="1"/>
              <a:t>jika</a:t>
            </a:r>
            <a:r>
              <a:rPr lang="en-US" sz="1600" dirty="0"/>
              <a:t>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membuat</a:t>
            </a:r>
            <a:r>
              <a:rPr lang="en-US" sz="1600" dirty="0"/>
              <a:t> value proposition </a:t>
            </a:r>
            <a:r>
              <a:rPr lang="en-US" sz="1600" dirty="0" err="1"/>
              <a:t>adalah</a:t>
            </a:r>
            <a:r>
              <a:rPr lang="en-US" sz="1600" dirty="0" smtClean="0"/>
              <a:t>:</a:t>
            </a:r>
          </a:p>
          <a:p>
            <a:pPr defTabSz="685800"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/>
              <a:t>Paling </a:t>
            </a:r>
            <a:r>
              <a:rPr lang="en-US" sz="1600" dirty="0" err="1"/>
              <a:t>Baru</a:t>
            </a:r>
            <a:r>
              <a:rPr lang="en-US" sz="1600" dirty="0"/>
              <a:t> (Newness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 smtClean="0"/>
              <a:t>Produk</a:t>
            </a:r>
            <a:r>
              <a:rPr lang="en-US" sz="1600" dirty="0" smtClean="0"/>
              <a:t> </a:t>
            </a:r>
            <a:r>
              <a:rPr lang="en-US" sz="1600" dirty="0"/>
              <a:t>Paling </a:t>
            </a:r>
            <a:r>
              <a:rPr lang="en-US" sz="1600" dirty="0" err="1"/>
              <a:t>Murah</a:t>
            </a:r>
            <a:r>
              <a:rPr lang="en-US" sz="1600" dirty="0"/>
              <a:t> (Price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Produk</a:t>
            </a:r>
            <a:r>
              <a:rPr lang="en-US" sz="1600" dirty="0"/>
              <a:t> Paling </a:t>
            </a:r>
            <a:r>
              <a:rPr lang="en-US" sz="1600" dirty="0" err="1"/>
              <a:t>Unik</a:t>
            </a:r>
            <a:r>
              <a:rPr lang="en-US" sz="1600" dirty="0"/>
              <a:t> (Uniqueness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Kinerja</a:t>
            </a:r>
            <a:r>
              <a:rPr lang="en-US" sz="1600" dirty="0"/>
              <a:t> (Performance</a:t>
            </a:r>
            <a:r>
              <a:rPr lang="en-US" sz="1600" dirty="0" smtClean="0"/>
              <a:t>)</a:t>
            </a:r>
          </a:p>
          <a:p>
            <a:pPr marL="342900" indent="-342900" defTabSz="685800">
              <a:buAutoNum type="arabicPeriod"/>
              <a:defRPr/>
            </a:pPr>
            <a:r>
              <a:rPr lang="en-US" sz="1600" dirty="0" err="1"/>
              <a:t>Faktor</a:t>
            </a:r>
            <a:r>
              <a:rPr lang="en-US" sz="1600" dirty="0"/>
              <a:t> </a:t>
            </a:r>
            <a:r>
              <a:rPr lang="en-US" sz="1600" dirty="0" err="1"/>
              <a:t>Kemudahan</a:t>
            </a:r>
            <a:r>
              <a:rPr lang="en-US" sz="1600" dirty="0"/>
              <a:t> (Accessibility</a:t>
            </a:r>
            <a:r>
              <a:rPr lang="en-US" sz="16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3070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 smtClean="0">
                <a:solidFill>
                  <a:prstClr val="black"/>
                </a:solidFill>
              </a:rPr>
              <a:t>VALUE PROPOSITION PRODUK</a:t>
            </a:r>
            <a:endParaRPr lang="en-ID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Tingkatan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Definisi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Kita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79515"/>
              </p:ext>
            </p:extLst>
          </p:nvPr>
        </p:nvGraphicFramePr>
        <p:xfrm>
          <a:off x="1214414" y="1714488"/>
          <a:ext cx="5900750" cy="326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6DA528-3E3F-4F62-BDA0-3D1649042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8ADEBD-BE1B-48D6-B5FC-2EE410509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699BD9-DA2D-43F5-89CC-28D903FF6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 rev="1"/>
        </p:bldSub>
      </p:bldGraphic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Tingkatan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Atribut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233161"/>
              </p:ext>
            </p:extLst>
          </p:nvPr>
        </p:nvGraphicFramePr>
        <p:xfrm>
          <a:off x="1214414" y="1714488"/>
          <a:ext cx="5900750" cy="326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18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6DA528-3E3F-4F62-BDA0-3D1649042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58ADEBD-BE1B-48D6-B5FC-2EE410509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699BD9-DA2D-43F5-89CC-28D903FF6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 rev="1"/>
        </p:bldSub>
      </p:bldGraphic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Tingkatan</a:t>
            </a:r>
            <a:r>
              <a:rPr lang="en-US" sz="1600" dirty="0" smtClean="0"/>
              <a:t> </a:t>
            </a:r>
            <a:r>
              <a:rPr lang="en-US" sz="1600" dirty="0" err="1" smtClean="0"/>
              <a:t>Atribut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10003019"/>
              </p:ext>
            </p:extLst>
          </p:nvPr>
        </p:nvGraphicFramePr>
        <p:xfrm>
          <a:off x="1826926" y="1661533"/>
          <a:ext cx="5848376" cy="366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614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D3CF1D-25F3-4954-B3BD-CBA9C1836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7EBC8B-D553-4894-9B46-4D5703B36A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8A7FFF-9718-4EC4-A8AA-8CDF2653E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A32E72-D6D2-4E0A-BD3C-31C2E8BD6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DC61B9-ADA2-4058-9CC4-49D41AC1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26FEBC-FEDC-42B7-9994-C890F0176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17E6F9-BECF-4179-9538-D839B8886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61A190-E524-4232-89BB-4766E605D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C53956-8A88-42B3-B04B-DEF6E62A4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988832-D165-42AD-A4F5-A3B577D85EFE}"/>
              </a:ext>
            </a:extLst>
          </p:cNvPr>
          <p:cNvSpPr txBox="1"/>
          <p:nvPr/>
        </p:nvSpPr>
        <p:spPr>
          <a:xfrm>
            <a:off x="228600" y="125279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1600" dirty="0" err="1" smtClean="0"/>
              <a:t>Pengembangan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Produk</a:t>
            </a:r>
            <a:r>
              <a:rPr lang="en-US" sz="1600" dirty="0" smtClean="0"/>
              <a:t> Dan </a:t>
            </a:r>
            <a:r>
              <a:rPr lang="en-US" sz="1600" dirty="0" err="1" smtClean="0"/>
              <a:t>Jasa</a:t>
            </a:r>
            <a:r>
              <a:rPr lang="en-US" sz="1600" dirty="0" smtClean="0"/>
              <a:t> </a:t>
            </a:r>
            <a:r>
              <a:rPr lang="en-US" sz="1600" dirty="0" err="1" smtClean="0"/>
              <a:t>Individu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965257633"/>
              </p:ext>
            </p:extLst>
          </p:nvPr>
        </p:nvGraphicFramePr>
        <p:xfrm>
          <a:off x="1070610" y="1257300"/>
          <a:ext cx="7039956" cy="136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65299651"/>
              </p:ext>
            </p:extLst>
          </p:nvPr>
        </p:nvGraphicFramePr>
        <p:xfrm>
          <a:off x="914400" y="2705100"/>
          <a:ext cx="7410480" cy="272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80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C027B6-822C-4D1B-A665-D4642F3AD1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B4C027B6-822C-4D1B-A665-D4642F3AD1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CC38A58-D696-4929-A1FA-0303278B1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CC38A58-D696-4929-A1FA-0303278B1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C060EC5-8D99-4486-99B2-70B61F01E9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5C060EC5-8D99-4486-99B2-70B61F01E9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59B9E8-B70A-4876-A4BA-15670ECD7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4659B9E8-B70A-4876-A4BA-15670ECD7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CEAA67-A84E-4CC9-ABB1-1CF4F72026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B2CEAA67-A84E-4CC9-ABB1-1CF4F72026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CD9C373-5EA7-4D20-8FC8-4EE273575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4CD9C373-5EA7-4D20-8FC8-4EE273575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2109A23-550C-45C9-85F7-A2291EE9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graphicEl>
                                              <a:dgm id="{12109A23-550C-45C9-85F7-A2291EE9F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3FE1E8B-B1DB-41DB-9470-DCCEFD067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93FE1E8B-B1DB-41DB-9470-DCCEFD067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1CDFF2-774D-4B2D-A448-0000BDF89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graphicEl>
                                              <a:dgm id="{FA1CDFF2-774D-4B2D-A448-0000BDF89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7202F21-8135-48B0-B86E-9A146276B4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graphicEl>
                                              <a:dgm id="{97202F21-8135-48B0-B86E-9A146276B4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5591943-6EC2-4C6D-8C97-7684C84FC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>
                                            <p:graphicEl>
                                              <a:dgm id="{B5591943-6EC2-4C6D-8C97-7684C84FC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6169DDC-D8D1-448F-BEFE-1C6FA9697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graphicEl>
                                              <a:dgm id="{16169DDC-D8D1-448F-BEFE-1C6FA9697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B9DE41-B75D-408C-8197-260F9A070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graphicEl>
                                              <a:dgm id="{1FB9DE41-B75D-408C-8197-260F9A070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A4B9E15-0833-4AE8-8E65-DD7DD7F4CE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">
                                            <p:graphicEl>
                                              <a:dgm id="{CA4B9E15-0833-4AE8-8E65-DD7DD7F4CE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46CCCCF-C330-4151-81B6-FCFCA12279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>
                                            <p:graphicEl>
                                              <a:dgm id="{B46CCCCF-C330-4151-81B6-FCFCA12279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D16CCE-4C92-4B13-87CF-758098D02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2">
                                            <p:graphicEl>
                                              <a:dgm id="{5AD16CCE-4C92-4B13-87CF-758098D02E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ADE16C-DAE0-4AB9-BAE0-2CA96F2584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2">
                                            <p:graphicEl>
                                              <a:dgm id="{CDADE16C-DAE0-4AB9-BAE0-2CA96F2584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E7C707-27B2-4927-BAE4-1B71C0AA2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2">
                                            <p:graphicEl>
                                              <a:dgm id="{A0E7C707-27B2-4927-BAE4-1B71C0AA2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766E97-61BF-4E4F-998E-A4AB512392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>
                                            <p:graphicEl>
                                              <a:dgm id="{7D766E97-61BF-4E4F-998E-A4AB512392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71C6AE-E1D8-4A28-8CC7-90601DE39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2">
                                            <p:graphicEl>
                                              <a:dgm id="{1F71C6AE-E1D8-4A28-8CC7-90601DE39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  <p:bldGraphic spid="12" grpId="0">
        <p:bldSub>
          <a:bldDgm bld="lvlOne"/>
        </p:bldSub>
      </p:bldGraphic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876933"/>
            <a:ext cx="7458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. PRODUCT DEVELOPMENT STRATEGY </a:t>
            </a:r>
            <a:r>
              <a:rPr lang="en-US" dirty="0">
                <a:solidFill>
                  <a:prstClr val="black"/>
                </a:solidFill>
              </a:rPr>
              <a:t>(STRATEGI PENGEMBANGAN </a:t>
            </a:r>
            <a:r>
              <a:rPr lang="en-US" dirty="0" smtClean="0">
                <a:solidFill>
                  <a:prstClr val="black"/>
                </a:solidFill>
              </a:rPr>
              <a:t>PRODUK)</a:t>
            </a:r>
            <a:endParaRPr lang="en-ID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168" y="466182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spc="300" dirty="0" smtClean="0">
                <a:solidFill>
                  <a:prstClr val="black"/>
                </a:solidFill>
                <a:latin typeface="Roboto"/>
                <a:ea typeface="Roboto Black" pitchFamily="2" charset="0"/>
                <a:cs typeface="Roboto"/>
              </a:rPr>
              <a:t>STRATEGI PERTUMBUHAN BISNIS</a:t>
            </a:r>
            <a:endParaRPr lang="en-US" sz="2000" b="1" spc="300" dirty="0">
              <a:solidFill>
                <a:prstClr val="black"/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68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spc="300" dirty="0" smtClean="0">
                <a:solidFill>
                  <a:schemeClr val="bg1">
                    <a:lumMod val="85000"/>
                  </a:schemeClr>
                </a:solidFill>
                <a:latin typeface="Roboto"/>
                <a:ea typeface="Roboto Black" pitchFamily="2" charset="0"/>
                <a:cs typeface="Roboto"/>
              </a:rPr>
              <a:t>STRATEGI PERTUMBUHAN USAHA</a:t>
            </a:r>
            <a:endParaRPr lang="en-US" sz="2400" b="1" spc="300" dirty="0">
              <a:solidFill>
                <a:schemeClr val="bg1">
                  <a:lumMod val="85000"/>
                </a:schemeClr>
              </a:solidFill>
              <a:latin typeface="Roboto"/>
              <a:ea typeface="Roboto Black" pitchFamily="2" charset="0"/>
              <a:cs typeface="Robot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1223017"/>
            <a:ext cx="8317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Menentukan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Bisnis</a:t>
            </a:r>
            <a:r>
              <a:rPr lang="en-US" sz="1600" dirty="0" smtClean="0">
                <a:solidFill>
                  <a:prstClr val="black"/>
                </a:solidFill>
              </a:rPr>
              <a:t> Inti </a:t>
            </a:r>
            <a:r>
              <a:rPr lang="en-US" sz="1600" dirty="0" err="1" smtClean="0">
                <a:solidFill>
                  <a:prstClr val="black"/>
                </a:solidFill>
              </a:rPr>
              <a:t>Dengan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Memahami</a:t>
            </a:r>
            <a:r>
              <a:rPr lang="en-US" sz="1600" dirty="0" smtClean="0">
                <a:solidFill>
                  <a:prstClr val="black"/>
                </a:solidFill>
              </a:rPr>
              <a:t> Value Chain Dari </a:t>
            </a:r>
            <a:r>
              <a:rPr lang="en-US" sz="1600" dirty="0" err="1" smtClean="0">
                <a:solidFill>
                  <a:prstClr val="black"/>
                </a:solidFill>
              </a:rPr>
              <a:t>Keseluruhan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Industri</a:t>
            </a:r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7988832-D165-42AD-A4F5-A3B577D85EFE}"/>
              </a:ext>
            </a:extLst>
          </p:cNvPr>
          <p:cNvSpPr txBox="1"/>
          <p:nvPr/>
        </p:nvSpPr>
        <p:spPr>
          <a:xfrm>
            <a:off x="217170" y="1864088"/>
            <a:ext cx="74163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sz="1600" dirty="0" err="1" smtClean="0">
                <a:solidFill>
                  <a:prstClr val="black"/>
                </a:solidFill>
              </a:rPr>
              <a:t>Mengeksplore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Pengembangan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Produk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Mulai</a:t>
            </a:r>
            <a:r>
              <a:rPr lang="en-US" sz="1600" dirty="0" smtClean="0">
                <a:solidFill>
                  <a:prstClr val="black"/>
                </a:solidFill>
              </a:rPr>
              <a:t> Dari Hulu </a:t>
            </a:r>
            <a:r>
              <a:rPr lang="en-US" sz="1600" dirty="0" err="1" smtClean="0">
                <a:solidFill>
                  <a:prstClr val="black"/>
                </a:solidFill>
              </a:rPr>
              <a:t>Ke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</a:rPr>
              <a:t>Hilir</a:t>
            </a:r>
            <a:r>
              <a:rPr lang="en-US" sz="1600" dirty="0" smtClean="0">
                <a:solidFill>
                  <a:prstClr val="black"/>
                </a:solidFill>
              </a:rPr>
              <a:t>. </a:t>
            </a:r>
            <a:r>
              <a:rPr lang="en-US" sz="1600" dirty="0" err="1" smtClean="0">
                <a:solidFill>
                  <a:prstClr val="black"/>
                </a:solidFill>
              </a:rPr>
              <a:t>Contoh</a:t>
            </a:r>
            <a:r>
              <a:rPr lang="en-US" sz="1600" dirty="0" smtClean="0">
                <a:solidFill>
                  <a:prstClr val="black"/>
                </a:solidFill>
              </a:rPr>
              <a:t> Usaha </a:t>
            </a:r>
            <a:r>
              <a:rPr lang="en-US" sz="1600" dirty="0" err="1" smtClean="0">
                <a:solidFill>
                  <a:prstClr val="black"/>
                </a:solidFill>
              </a:rPr>
              <a:t>Agribisnis</a:t>
            </a:r>
            <a:endParaRPr lang="en-ID" sz="1600" dirty="0">
              <a:solidFill>
                <a:prstClr val="black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81168" y="2626618"/>
            <a:ext cx="8710432" cy="305028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862189" y="2276053"/>
            <a:ext cx="3682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Kegiatan</a:t>
            </a:r>
            <a:r>
              <a:rPr lang="en-US" sz="1600" dirty="0" smtClean="0"/>
              <a:t> Usaha </a:t>
            </a:r>
            <a:r>
              <a:rPr lang="en-US" sz="1600" dirty="0" err="1" smtClean="0"/>
              <a:t>Penyuluhan</a:t>
            </a:r>
            <a:r>
              <a:rPr lang="en-US" sz="1600" dirty="0" smtClean="0"/>
              <a:t> Dan </a:t>
            </a:r>
            <a:r>
              <a:rPr lang="en-US" sz="1600" dirty="0" err="1" smtClean="0"/>
              <a:t>Pelatihan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42" y="2716602"/>
            <a:ext cx="5245684" cy="25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10892</Words>
  <Application>Microsoft Office PowerPoint</Application>
  <PresentationFormat>On-screen Show (16:10)</PresentationFormat>
  <Paragraphs>1683</Paragraphs>
  <Slides>140</Slides>
  <Notes>119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140</vt:i4>
      </vt:variant>
    </vt:vector>
  </HeadingPairs>
  <TitlesOfParts>
    <vt:vector size="150" baseType="lpstr">
      <vt:lpstr>Arial</vt:lpstr>
      <vt:lpstr>Calibri</vt:lpstr>
      <vt:lpstr>Rage Italic</vt:lpstr>
      <vt:lpstr>Roboto</vt:lpstr>
      <vt:lpstr>Roboto black</vt:lpstr>
      <vt:lpstr>Roboto black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Ika</dc:creator>
  <cp:lastModifiedBy>Asus</cp:lastModifiedBy>
  <cp:revision>1388</cp:revision>
  <dcterms:created xsi:type="dcterms:W3CDTF">2018-09-03T09:51:46Z</dcterms:created>
  <dcterms:modified xsi:type="dcterms:W3CDTF">2026-01-10T08:15:11Z</dcterms:modified>
</cp:coreProperties>
</file>