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25.jpg" ContentType="image/jp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10" r:id="rId3"/>
  </p:sldMasterIdLst>
  <p:notesMasterIdLst>
    <p:notesMasterId r:id="rId70"/>
  </p:notesMasterIdLst>
  <p:sldIdLst>
    <p:sldId id="281" r:id="rId4"/>
    <p:sldId id="487" r:id="rId5"/>
    <p:sldId id="294" r:id="rId6"/>
    <p:sldId id="472" r:id="rId7"/>
    <p:sldId id="421" r:id="rId8"/>
    <p:sldId id="422" r:id="rId9"/>
    <p:sldId id="465" r:id="rId10"/>
    <p:sldId id="433" r:id="rId11"/>
    <p:sldId id="397" r:id="rId12"/>
    <p:sldId id="317" r:id="rId13"/>
    <p:sldId id="390" r:id="rId14"/>
    <p:sldId id="320" r:id="rId15"/>
    <p:sldId id="386" r:id="rId16"/>
    <p:sldId id="466" r:id="rId17"/>
    <p:sldId id="434" r:id="rId18"/>
    <p:sldId id="435" r:id="rId19"/>
    <p:sldId id="436" r:id="rId20"/>
    <p:sldId id="437" r:id="rId21"/>
    <p:sldId id="413" r:id="rId22"/>
    <p:sldId id="438" r:id="rId23"/>
    <p:sldId id="439" r:id="rId24"/>
    <p:sldId id="441" r:id="rId25"/>
    <p:sldId id="444" r:id="rId26"/>
    <p:sldId id="451" r:id="rId27"/>
    <p:sldId id="452" r:id="rId28"/>
    <p:sldId id="467" r:id="rId29"/>
    <p:sldId id="482" r:id="rId30"/>
    <p:sldId id="484" r:id="rId31"/>
    <p:sldId id="485" r:id="rId32"/>
    <p:sldId id="450" r:id="rId33"/>
    <p:sldId id="445" r:id="rId34"/>
    <p:sldId id="446" r:id="rId35"/>
    <p:sldId id="443" r:id="rId36"/>
    <p:sldId id="464" r:id="rId37"/>
    <p:sldId id="483" r:id="rId38"/>
    <p:sldId id="447" r:id="rId39"/>
    <p:sldId id="454" r:id="rId40"/>
    <p:sldId id="324" r:id="rId41"/>
    <p:sldId id="455" r:id="rId42"/>
    <p:sldId id="456" r:id="rId43"/>
    <p:sldId id="468" r:id="rId44"/>
    <p:sldId id="469" r:id="rId45"/>
    <p:sldId id="470" r:id="rId46"/>
    <p:sldId id="473" r:id="rId47"/>
    <p:sldId id="474" r:id="rId48"/>
    <p:sldId id="475" r:id="rId49"/>
    <p:sldId id="476" r:id="rId50"/>
    <p:sldId id="477" r:id="rId51"/>
    <p:sldId id="478" r:id="rId52"/>
    <p:sldId id="479" r:id="rId53"/>
    <p:sldId id="459" r:id="rId54"/>
    <p:sldId id="308" r:id="rId55"/>
    <p:sldId id="326" r:id="rId56"/>
    <p:sldId id="260" r:id="rId57"/>
    <p:sldId id="261" r:id="rId58"/>
    <p:sldId id="293" r:id="rId59"/>
    <p:sldId id="295" r:id="rId60"/>
    <p:sldId id="299" r:id="rId61"/>
    <p:sldId id="298" r:id="rId62"/>
    <p:sldId id="325" r:id="rId63"/>
    <p:sldId id="333" r:id="rId64"/>
    <p:sldId id="486" r:id="rId65"/>
    <p:sldId id="488" r:id="rId66"/>
    <p:sldId id="489" r:id="rId67"/>
    <p:sldId id="493" r:id="rId68"/>
    <p:sldId id="480" r:id="rId69"/>
  </p:sldIdLst>
  <p:sldSz cx="12801600" cy="9601200" type="A3"/>
  <p:notesSz cx="7315200" cy="9601200"/>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50" autoAdjust="0"/>
    <p:restoredTop sz="94799" autoAdjust="0"/>
  </p:normalViewPr>
  <p:slideViewPr>
    <p:cSldViewPr snapToGrid="0">
      <p:cViewPr varScale="1">
        <p:scale>
          <a:sx n="55" d="100"/>
          <a:sy n="55" d="100"/>
        </p:scale>
        <p:origin x="1410" y="7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D"/>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B7C1236-8042-415F-99CF-D1B184731E0F}" type="datetimeFigureOut">
              <a:rPr lang="en-ID" smtClean="0"/>
              <a:t>10/01/2026</a:t>
            </a:fld>
            <a:endParaRPr lang="en-ID"/>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ID"/>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D"/>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1506B08-E91C-450E-A978-52A3E9C0B79E}" type="slidenum">
              <a:rPr lang="en-ID" smtClean="0"/>
              <a:t>‹#›</a:t>
            </a:fld>
            <a:endParaRPr lang="en-ID"/>
          </a:p>
        </p:txBody>
      </p:sp>
    </p:spTree>
    <p:extLst>
      <p:ext uri="{BB962C8B-B14F-4D97-AF65-F5344CB8AC3E}">
        <p14:creationId xmlns:p14="http://schemas.microsoft.com/office/powerpoint/2010/main" val="1126204898"/>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4</a:t>
            </a:fld>
            <a:endParaRPr lang="en-ID">
              <a:solidFill>
                <a:prstClr val="black"/>
              </a:solidFill>
            </a:endParaRPr>
          </a:p>
        </p:txBody>
      </p:sp>
    </p:spTree>
    <p:extLst>
      <p:ext uri="{BB962C8B-B14F-4D97-AF65-F5344CB8AC3E}">
        <p14:creationId xmlns:p14="http://schemas.microsoft.com/office/powerpoint/2010/main" val="321455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Exploration on the implementation of Multi-sided Business Model in various Application and how to optimize it...</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t>21</a:t>
            </a:fld>
            <a:endParaRPr lang="en-ID"/>
          </a:p>
        </p:txBody>
      </p:sp>
    </p:spTree>
    <p:extLst>
      <p:ext uri="{BB962C8B-B14F-4D97-AF65-F5344CB8AC3E}">
        <p14:creationId xmlns:p14="http://schemas.microsoft.com/office/powerpoint/2010/main" val="283631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23</a:t>
            </a:fld>
            <a:endParaRPr lang="en-ID">
              <a:solidFill>
                <a:prstClr val="black"/>
              </a:solidFill>
            </a:endParaRPr>
          </a:p>
        </p:txBody>
      </p:sp>
    </p:spTree>
    <p:extLst>
      <p:ext uri="{BB962C8B-B14F-4D97-AF65-F5344CB8AC3E}">
        <p14:creationId xmlns:p14="http://schemas.microsoft.com/office/powerpoint/2010/main" val="71473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24</a:t>
            </a:fld>
            <a:endParaRPr lang="en-ID">
              <a:solidFill>
                <a:prstClr val="black"/>
              </a:solidFill>
            </a:endParaRPr>
          </a:p>
        </p:txBody>
      </p:sp>
    </p:spTree>
    <p:extLst>
      <p:ext uri="{BB962C8B-B14F-4D97-AF65-F5344CB8AC3E}">
        <p14:creationId xmlns:p14="http://schemas.microsoft.com/office/powerpoint/2010/main" val="3337184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25</a:t>
            </a:fld>
            <a:endParaRPr lang="en-ID">
              <a:solidFill>
                <a:prstClr val="black"/>
              </a:solidFill>
            </a:endParaRPr>
          </a:p>
        </p:txBody>
      </p:sp>
    </p:spTree>
    <p:extLst>
      <p:ext uri="{BB962C8B-B14F-4D97-AF65-F5344CB8AC3E}">
        <p14:creationId xmlns:p14="http://schemas.microsoft.com/office/powerpoint/2010/main" val="347473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36736">
              <a:defRPr/>
            </a:pPr>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26</a:t>
            </a:fld>
            <a:endParaRPr lang="en-ID">
              <a:solidFill>
                <a:prstClr val="black"/>
              </a:solidFill>
            </a:endParaRPr>
          </a:p>
        </p:txBody>
      </p:sp>
    </p:spTree>
    <p:extLst>
      <p:ext uri="{BB962C8B-B14F-4D97-AF65-F5344CB8AC3E}">
        <p14:creationId xmlns:p14="http://schemas.microsoft.com/office/powerpoint/2010/main" val="33641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err="1" smtClean="0"/>
              <a:t>Sudah</a:t>
            </a:r>
            <a:r>
              <a:rPr lang="en-US" sz="1000" dirty="0" smtClean="0"/>
              <a:t> Update</a:t>
            </a:r>
            <a:endParaRPr lang="en-US" sz="1000" dirty="0"/>
          </a:p>
        </p:txBody>
      </p:sp>
      <p:sp>
        <p:nvSpPr>
          <p:cNvPr id="4" name="Slide Number Placeholder 3"/>
          <p:cNvSpPr>
            <a:spLocks noGrp="1"/>
          </p:cNvSpPr>
          <p:nvPr>
            <p:ph type="sldNum" sz="quarter" idx="10"/>
          </p:nvPr>
        </p:nvSpPr>
        <p:spPr/>
        <p:txBody>
          <a:bodyPr/>
          <a:lstStyle/>
          <a:p>
            <a:fld id="{BEA91181-C9E9-4F0C-8B72-B3C9A0E2E14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88483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err="1" smtClean="0"/>
              <a:t>Sudah</a:t>
            </a:r>
            <a:r>
              <a:rPr lang="en-US" sz="1000" dirty="0" smtClean="0"/>
              <a:t> Update</a:t>
            </a:r>
            <a:endParaRPr lang="en-US" sz="1000" dirty="0"/>
          </a:p>
        </p:txBody>
      </p:sp>
      <p:sp>
        <p:nvSpPr>
          <p:cNvPr id="4" name="Slide Number Placeholder 3"/>
          <p:cNvSpPr>
            <a:spLocks noGrp="1"/>
          </p:cNvSpPr>
          <p:nvPr>
            <p:ph type="sldNum" sz="quarter" idx="10"/>
          </p:nvPr>
        </p:nvSpPr>
        <p:spPr/>
        <p:txBody>
          <a:bodyPr/>
          <a:lstStyle/>
          <a:p>
            <a:fld id="{BEA91181-C9E9-4F0C-8B72-B3C9A0E2E14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954672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err="1" smtClean="0"/>
              <a:t>Sudah</a:t>
            </a:r>
            <a:r>
              <a:rPr lang="en-US" sz="1000" dirty="0" smtClean="0"/>
              <a:t> Update</a:t>
            </a:r>
            <a:endParaRPr lang="en-US" sz="1000" dirty="0"/>
          </a:p>
        </p:txBody>
      </p:sp>
      <p:sp>
        <p:nvSpPr>
          <p:cNvPr id="4" name="Slide Number Placeholder 3"/>
          <p:cNvSpPr>
            <a:spLocks noGrp="1"/>
          </p:cNvSpPr>
          <p:nvPr>
            <p:ph type="sldNum" sz="quarter" idx="10"/>
          </p:nvPr>
        </p:nvSpPr>
        <p:spPr/>
        <p:txBody>
          <a:bodyPr/>
          <a:lstStyle/>
          <a:p>
            <a:fld id="{BEA91181-C9E9-4F0C-8B72-B3C9A0E2E14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31373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30</a:t>
            </a:fld>
            <a:endParaRPr lang="en-ID">
              <a:solidFill>
                <a:prstClr val="black"/>
              </a:solidFill>
            </a:endParaRPr>
          </a:p>
        </p:txBody>
      </p:sp>
    </p:spTree>
    <p:extLst>
      <p:ext uri="{BB962C8B-B14F-4D97-AF65-F5344CB8AC3E}">
        <p14:creationId xmlns:p14="http://schemas.microsoft.com/office/powerpoint/2010/main" val="3852262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31</a:t>
            </a:fld>
            <a:endParaRPr lang="en-ID">
              <a:solidFill>
                <a:prstClr val="black"/>
              </a:solidFill>
            </a:endParaRPr>
          </a:p>
        </p:txBody>
      </p:sp>
    </p:spTree>
    <p:extLst>
      <p:ext uri="{BB962C8B-B14F-4D97-AF65-F5344CB8AC3E}">
        <p14:creationId xmlns:p14="http://schemas.microsoft.com/office/powerpoint/2010/main" val="87545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9</a:t>
            </a:fld>
            <a:endParaRPr lang="en-ID">
              <a:solidFill>
                <a:prstClr val="black"/>
              </a:solidFill>
            </a:endParaRPr>
          </a:p>
        </p:txBody>
      </p:sp>
    </p:spTree>
    <p:extLst>
      <p:ext uri="{BB962C8B-B14F-4D97-AF65-F5344CB8AC3E}">
        <p14:creationId xmlns:p14="http://schemas.microsoft.com/office/powerpoint/2010/main" val="3083399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32</a:t>
            </a:fld>
            <a:endParaRPr lang="en-ID">
              <a:solidFill>
                <a:prstClr val="black"/>
              </a:solidFill>
            </a:endParaRPr>
          </a:p>
        </p:txBody>
      </p:sp>
    </p:spTree>
    <p:extLst>
      <p:ext uri="{BB962C8B-B14F-4D97-AF65-F5344CB8AC3E}">
        <p14:creationId xmlns:p14="http://schemas.microsoft.com/office/powerpoint/2010/main" val="2773385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33</a:t>
            </a:fld>
            <a:endParaRPr lang="en-ID">
              <a:solidFill>
                <a:prstClr val="black"/>
              </a:solidFill>
            </a:endParaRPr>
          </a:p>
        </p:txBody>
      </p:sp>
    </p:spTree>
    <p:extLst>
      <p:ext uri="{BB962C8B-B14F-4D97-AF65-F5344CB8AC3E}">
        <p14:creationId xmlns:p14="http://schemas.microsoft.com/office/powerpoint/2010/main" val="2323284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34</a:t>
            </a:fld>
            <a:endParaRPr lang="en-ID">
              <a:solidFill>
                <a:prstClr val="black"/>
              </a:solidFill>
            </a:endParaRPr>
          </a:p>
        </p:txBody>
      </p:sp>
    </p:spTree>
    <p:extLst>
      <p:ext uri="{BB962C8B-B14F-4D97-AF65-F5344CB8AC3E}">
        <p14:creationId xmlns:p14="http://schemas.microsoft.com/office/powerpoint/2010/main" val="354800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err="1" smtClean="0"/>
              <a:t>Sudah</a:t>
            </a:r>
            <a:r>
              <a:rPr lang="en-US" sz="1000" dirty="0" smtClean="0"/>
              <a:t> Update</a:t>
            </a:r>
            <a:endParaRPr lang="en-US" sz="1000" dirty="0"/>
          </a:p>
        </p:txBody>
      </p:sp>
      <p:sp>
        <p:nvSpPr>
          <p:cNvPr id="4" name="Slide Number Placeholder 3"/>
          <p:cNvSpPr>
            <a:spLocks noGrp="1"/>
          </p:cNvSpPr>
          <p:nvPr>
            <p:ph type="sldNum" sz="quarter" idx="10"/>
          </p:nvPr>
        </p:nvSpPr>
        <p:spPr/>
        <p:txBody>
          <a:bodyPr/>
          <a:lstStyle/>
          <a:p>
            <a:fld id="{BEA91181-C9E9-4F0C-8B72-B3C9A0E2E14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73127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err="1" smtClean="0"/>
              <a:t>Sudah</a:t>
            </a:r>
            <a:r>
              <a:rPr lang="en-US" sz="1000" dirty="0" smtClean="0"/>
              <a:t> Update</a:t>
            </a:r>
            <a:endParaRPr lang="en-US" sz="1000" dirty="0"/>
          </a:p>
        </p:txBody>
      </p:sp>
      <p:sp>
        <p:nvSpPr>
          <p:cNvPr id="4" name="Slide Number Placeholder 3"/>
          <p:cNvSpPr>
            <a:spLocks noGrp="1"/>
          </p:cNvSpPr>
          <p:nvPr>
            <p:ph type="sldNum" sz="quarter" idx="10"/>
          </p:nvPr>
        </p:nvSpPr>
        <p:spPr/>
        <p:txBody>
          <a:bodyPr/>
          <a:lstStyle/>
          <a:p>
            <a:fld id="{BEA91181-C9E9-4F0C-8B72-B3C9A0E2E14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050786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38</a:t>
            </a:fld>
            <a:endParaRPr lang="en-ID">
              <a:solidFill>
                <a:prstClr val="black"/>
              </a:solidFill>
            </a:endParaRPr>
          </a:p>
        </p:txBody>
      </p:sp>
    </p:spTree>
    <p:extLst>
      <p:ext uri="{BB962C8B-B14F-4D97-AF65-F5344CB8AC3E}">
        <p14:creationId xmlns:p14="http://schemas.microsoft.com/office/powerpoint/2010/main" val="2690415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39</a:t>
            </a:fld>
            <a:endParaRPr lang="en-ID">
              <a:solidFill>
                <a:prstClr val="black"/>
              </a:solidFill>
            </a:endParaRPr>
          </a:p>
        </p:txBody>
      </p:sp>
    </p:spTree>
    <p:extLst>
      <p:ext uri="{BB962C8B-B14F-4D97-AF65-F5344CB8AC3E}">
        <p14:creationId xmlns:p14="http://schemas.microsoft.com/office/powerpoint/2010/main" val="2659660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Exploration on the implementation of Multi-sided Business Model in various Application and how to optimize it...</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t>40</a:t>
            </a:fld>
            <a:endParaRPr lang="en-ID"/>
          </a:p>
        </p:txBody>
      </p:sp>
    </p:spTree>
    <p:extLst>
      <p:ext uri="{BB962C8B-B14F-4D97-AF65-F5344CB8AC3E}">
        <p14:creationId xmlns:p14="http://schemas.microsoft.com/office/powerpoint/2010/main" val="2460248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exploration on example of E-Commerce ecosystem Partnership in order to have mutual business benefit...</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42</a:t>
            </a:fld>
            <a:endParaRPr lang="en-ID">
              <a:solidFill>
                <a:prstClr val="black"/>
              </a:solidFill>
            </a:endParaRPr>
          </a:p>
        </p:txBody>
      </p:sp>
    </p:spTree>
    <p:extLst>
      <p:ext uri="{BB962C8B-B14F-4D97-AF65-F5344CB8AC3E}">
        <p14:creationId xmlns:p14="http://schemas.microsoft.com/office/powerpoint/2010/main" val="4201560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exploration on example of E-Commerce ecosystem Partnership in order to have mutual business benefit...</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43</a:t>
            </a:fld>
            <a:endParaRPr lang="en-ID">
              <a:solidFill>
                <a:prstClr val="black"/>
              </a:solidFill>
            </a:endParaRPr>
          </a:p>
        </p:txBody>
      </p:sp>
    </p:spTree>
    <p:extLst>
      <p:ext uri="{BB962C8B-B14F-4D97-AF65-F5344CB8AC3E}">
        <p14:creationId xmlns:p14="http://schemas.microsoft.com/office/powerpoint/2010/main" val="183325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10</a:t>
            </a:fld>
            <a:endParaRPr lang="en-ID">
              <a:solidFill>
                <a:prstClr val="black"/>
              </a:solidFill>
            </a:endParaRPr>
          </a:p>
        </p:txBody>
      </p:sp>
    </p:spTree>
    <p:extLst>
      <p:ext uri="{BB962C8B-B14F-4D97-AF65-F5344CB8AC3E}">
        <p14:creationId xmlns:p14="http://schemas.microsoft.com/office/powerpoint/2010/main" val="1992719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exploration on example of E-Commerce ecosystem Partnership in order to have mutual business benefit...</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45</a:t>
            </a:fld>
            <a:endParaRPr lang="en-ID">
              <a:solidFill>
                <a:prstClr val="black"/>
              </a:solidFill>
            </a:endParaRPr>
          </a:p>
        </p:txBody>
      </p:sp>
    </p:spTree>
    <p:extLst>
      <p:ext uri="{BB962C8B-B14F-4D97-AF65-F5344CB8AC3E}">
        <p14:creationId xmlns:p14="http://schemas.microsoft.com/office/powerpoint/2010/main" val="2616080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exploration on example of E-Commerce ecosystem Partnership in order to have mutual business benefit...</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46</a:t>
            </a:fld>
            <a:endParaRPr lang="en-ID">
              <a:solidFill>
                <a:prstClr val="black"/>
              </a:solidFill>
            </a:endParaRPr>
          </a:p>
        </p:txBody>
      </p:sp>
    </p:spTree>
    <p:extLst>
      <p:ext uri="{BB962C8B-B14F-4D97-AF65-F5344CB8AC3E}">
        <p14:creationId xmlns:p14="http://schemas.microsoft.com/office/powerpoint/2010/main" val="1265882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exploration on example of E-Commerce ecosystem Partnership in order to have mutual business benefit...</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48</a:t>
            </a:fld>
            <a:endParaRPr lang="en-ID">
              <a:solidFill>
                <a:prstClr val="black"/>
              </a:solidFill>
            </a:endParaRPr>
          </a:p>
        </p:txBody>
      </p:sp>
    </p:spTree>
    <p:extLst>
      <p:ext uri="{BB962C8B-B14F-4D97-AF65-F5344CB8AC3E}">
        <p14:creationId xmlns:p14="http://schemas.microsoft.com/office/powerpoint/2010/main" val="1273406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exploration on example of E-Commerce ecosystem Partnership in order to have mutual business benefit...</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50</a:t>
            </a:fld>
            <a:endParaRPr lang="en-ID">
              <a:solidFill>
                <a:prstClr val="black"/>
              </a:solidFill>
            </a:endParaRPr>
          </a:p>
        </p:txBody>
      </p:sp>
    </p:spTree>
    <p:extLst>
      <p:ext uri="{BB962C8B-B14F-4D97-AF65-F5344CB8AC3E}">
        <p14:creationId xmlns:p14="http://schemas.microsoft.com/office/powerpoint/2010/main" val="44027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52</a:t>
            </a:fld>
            <a:endParaRPr lang="en-ID">
              <a:solidFill>
                <a:prstClr val="black"/>
              </a:solidFill>
            </a:endParaRPr>
          </a:p>
        </p:txBody>
      </p:sp>
    </p:spTree>
    <p:extLst>
      <p:ext uri="{BB962C8B-B14F-4D97-AF65-F5344CB8AC3E}">
        <p14:creationId xmlns:p14="http://schemas.microsoft.com/office/powerpoint/2010/main" val="1844361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exploration on example of E-Commerce ecosystem Partnership in order to have mutual business benefit...</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53</a:t>
            </a:fld>
            <a:endParaRPr lang="en-ID">
              <a:solidFill>
                <a:prstClr val="black"/>
              </a:solidFill>
            </a:endParaRPr>
          </a:p>
        </p:txBody>
      </p:sp>
    </p:spTree>
    <p:extLst>
      <p:ext uri="{BB962C8B-B14F-4D97-AF65-F5344CB8AC3E}">
        <p14:creationId xmlns:p14="http://schemas.microsoft.com/office/powerpoint/2010/main" val="1806228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Inspired by </a:t>
            </a:r>
            <a:r>
              <a:rPr lang="en-US" dirty="0" err="1" smtClean="0"/>
              <a:t>Ansoff</a:t>
            </a:r>
            <a:r>
              <a:rPr lang="en-US" dirty="0" smtClean="0"/>
              <a:t> Matrix, I make an example of discovering Related-Business Possibility, </a:t>
            </a:r>
            <a:r>
              <a:rPr lang="en-US" dirty="0" err="1" smtClean="0"/>
              <a:t>i</a:t>
            </a:r>
            <a:r>
              <a:rPr lang="en-US" dirty="0" smtClean="0"/>
              <a:t> use Go-</a:t>
            </a:r>
            <a:r>
              <a:rPr lang="en-US" dirty="0" err="1" smtClean="0"/>
              <a:t>jek</a:t>
            </a:r>
            <a:r>
              <a:rPr lang="en-US" dirty="0" smtClean="0"/>
              <a:t> type of business. It can be perfected by added revenue Stream and cost structure...</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t>54</a:t>
            </a:fld>
            <a:endParaRPr lang="en-ID"/>
          </a:p>
        </p:txBody>
      </p:sp>
    </p:spTree>
    <p:extLst>
      <p:ext uri="{BB962C8B-B14F-4D97-AF65-F5344CB8AC3E}">
        <p14:creationId xmlns:p14="http://schemas.microsoft.com/office/powerpoint/2010/main" val="2233624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Inspired by </a:t>
            </a:r>
            <a:r>
              <a:rPr lang="en-US" dirty="0" err="1" smtClean="0"/>
              <a:t>Indosat</a:t>
            </a:r>
            <a:r>
              <a:rPr lang="en-US" dirty="0" smtClean="0"/>
              <a:t> Strategy that choose to focus on their core business again, here is my exploration on the Telecom industry...</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t>55</a:t>
            </a:fld>
            <a:endParaRPr lang="en-ID"/>
          </a:p>
        </p:txBody>
      </p:sp>
    </p:spTree>
    <p:extLst>
      <p:ext uri="{BB962C8B-B14F-4D97-AF65-F5344CB8AC3E}">
        <p14:creationId xmlns:p14="http://schemas.microsoft.com/office/powerpoint/2010/main" val="41766736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exploration on MRT Jakarta as one of Public Transportation in Jakarta, not only to function for moving people, but also to be able to give impact and grow economic ecosystem around MRT Jakarta...</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t>56</a:t>
            </a:fld>
            <a:endParaRPr lang="en-ID"/>
          </a:p>
        </p:txBody>
      </p:sp>
    </p:spTree>
    <p:extLst>
      <p:ext uri="{BB962C8B-B14F-4D97-AF65-F5344CB8AC3E}">
        <p14:creationId xmlns:p14="http://schemas.microsoft.com/office/powerpoint/2010/main" val="939530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Exploration on </a:t>
            </a:r>
            <a:r>
              <a:rPr lang="en-US" dirty="0" err="1" smtClean="0"/>
              <a:t>Fintech</a:t>
            </a:r>
            <a:r>
              <a:rPr lang="en-US" dirty="0" smtClean="0"/>
              <a:t> Industry in Indonesia, especially competition between Indonesia Big </a:t>
            </a:r>
            <a:r>
              <a:rPr lang="en-US" dirty="0" err="1" smtClean="0"/>
              <a:t>Fintech</a:t>
            </a:r>
            <a:r>
              <a:rPr lang="en-US" dirty="0" smtClean="0"/>
              <a:t> Company...</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t>57</a:t>
            </a:fld>
            <a:endParaRPr lang="en-ID"/>
          </a:p>
        </p:txBody>
      </p:sp>
    </p:spTree>
    <p:extLst>
      <p:ext uri="{BB962C8B-B14F-4D97-AF65-F5344CB8AC3E}">
        <p14:creationId xmlns:p14="http://schemas.microsoft.com/office/powerpoint/2010/main" val="166445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11</a:t>
            </a:fld>
            <a:endParaRPr lang="en-ID">
              <a:solidFill>
                <a:prstClr val="black"/>
              </a:solidFill>
            </a:endParaRPr>
          </a:p>
        </p:txBody>
      </p:sp>
    </p:spTree>
    <p:extLst>
      <p:ext uri="{BB962C8B-B14F-4D97-AF65-F5344CB8AC3E}">
        <p14:creationId xmlns:p14="http://schemas.microsoft.com/office/powerpoint/2010/main" val="932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Triggered by many case of Insurance Industry in Indonesia, here my exploration on Insurance Industry...</a:t>
            </a:r>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58</a:t>
            </a:fld>
            <a:endParaRPr lang="en-ID">
              <a:solidFill>
                <a:prstClr val="black"/>
              </a:solidFill>
            </a:endParaRPr>
          </a:p>
        </p:txBody>
      </p:sp>
    </p:spTree>
    <p:extLst>
      <p:ext uri="{BB962C8B-B14F-4D97-AF65-F5344CB8AC3E}">
        <p14:creationId xmlns:p14="http://schemas.microsoft.com/office/powerpoint/2010/main" val="1028164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t>59</a:t>
            </a:fld>
            <a:endParaRPr lang="en-ID"/>
          </a:p>
        </p:txBody>
      </p:sp>
    </p:spTree>
    <p:extLst>
      <p:ext uri="{BB962C8B-B14F-4D97-AF65-F5344CB8AC3E}">
        <p14:creationId xmlns:p14="http://schemas.microsoft.com/office/powerpoint/2010/main" val="3007513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exploration on example of E-Commerce ecosystem Partnership in order to have mutual business benefit...</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60</a:t>
            </a:fld>
            <a:endParaRPr lang="en-ID">
              <a:solidFill>
                <a:prstClr val="black"/>
              </a:solidFill>
            </a:endParaRPr>
          </a:p>
        </p:txBody>
      </p:sp>
    </p:spTree>
    <p:extLst>
      <p:ext uri="{BB962C8B-B14F-4D97-AF65-F5344CB8AC3E}">
        <p14:creationId xmlns:p14="http://schemas.microsoft.com/office/powerpoint/2010/main" val="2230113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61</a:t>
            </a:fld>
            <a:endParaRPr lang="en-ID">
              <a:solidFill>
                <a:prstClr val="black"/>
              </a:solidFill>
            </a:endParaRPr>
          </a:p>
        </p:txBody>
      </p:sp>
    </p:spTree>
    <p:extLst>
      <p:ext uri="{BB962C8B-B14F-4D97-AF65-F5344CB8AC3E}">
        <p14:creationId xmlns:p14="http://schemas.microsoft.com/office/powerpoint/2010/main" val="2504445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62</a:t>
            </a:fld>
            <a:endParaRPr lang="en-ID">
              <a:solidFill>
                <a:prstClr val="black"/>
              </a:solidFill>
            </a:endParaRPr>
          </a:p>
        </p:txBody>
      </p:sp>
    </p:spTree>
    <p:extLst>
      <p:ext uri="{BB962C8B-B14F-4D97-AF65-F5344CB8AC3E}">
        <p14:creationId xmlns:p14="http://schemas.microsoft.com/office/powerpoint/2010/main" val="18085463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63</a:t>
            </a:fld>
            <a:endParaRPr lang="en-ID">
              <a:solidFill>
                <a:prstClr val="black"/>
              </a:solidFill>
            </a:endParaRPr>
          </a:p>
        </p:txBody>
      </p:sp>
    </p:spTree>
    <p:extLst>
      <p:ext uri="{BB962C8B-B14F-4D97-AF65-F5344CB8AC3E}">
        <p14:creationId xmlns:p14="http://schemas.microsoft.com/office/powerpoint/2010/main" val="285992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exploration on example of E-Commerce ecosystem Partnership in order to have mutual business benefit...</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64</a:t>
            </a:fld>
            <a:endParaRPr lang="en-ID">
              <a:solidFill>
                <a:prstClr val="black"/>
              </a:solidFill>
            </a:endParaRPr>
          </a:p>
        </p:txBody>
      </p:sp>
    </p:spTree>
    <p:extLst>
      <p:ext uri="{BB962C8B-B14F-4D97-AF65-F5344CB8AC3E}">
        <p14:creationId xmlns:p14="http://schemas.microsoft.com/office/powerpoint/2010/main" val="2400759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exploration on example of E-Commerce ecosystem Partnership in order to have mutual business benefit...</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65</a:t>
            </a:fld>
            <a:endParaRPr lang="en-ID">
              <a:solidFill>
                <a:prstClr val="black"/>
              </a:solidFill>
            </a:endParaRPr>
          </a:p>
        </p:txBody>
      </p:sp>
    </p:spTree>
    <p:extLst>
      <p:ext uri="{BB962C8B-B14F-4D97-AF65-F5344CB8AC3E}">
        <p14:creationId xmlns:p14="http://schemas.microsoft.com/office/powerpoint/2010/main" val="110605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12</a:t>
            </a:fld>
            <a:endParaRPr lang="en-ID">
              <a:solidFill>
                <a:prstClr val="black"/>
              </a:solidFill>
            </a:endParaRPr>
          </a:p>
        </p:txBody>
      </p:sp>
    </p:spTree>
    <p:extLst>
      <p:ext uri="{BB962C8B-B14F-4D97-AF65-F5344CB8AC3E}">
        <p14:creationId xmlns:p14="http://schemas.microsoft.com/office/powerpoint/2010/main" val="156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Exploration on the frame</a:t>
            </a:r>
            <a:r>
              <a:rPr lang="en-US" baseline="0" dirty="0" smtClean="0"/>
              <a:t>work of Business Analysis by combining Product Life Cycle Element and Stakeholder Perspective Analysis to enhance the clarity </a:t>
            </a:r>
            <a:r>
              <a:rPr lang="en-US" baseline="0" smtClean="0"/>
              <a:t>of analysis</a:t>
            </a:r>
            <a:endParaRPr lang="en-US" dirty="0" smtClean="0"/>
          </a:p>
        </p:txBody>
      </p:sp>
      <p:sp>
        <p:nvSpPr>
          <p:cNvPr id="4" name="Slide Number Placeholder 3"/>
          <p:cNvSpPr>
            <a:spLocks noGrp="1"/>
          </p:cNvSpPr>
          <p:nvPr>
            <p:ph type="sldNum" sz="quarter" idx="10"/>
          </p:nvPr>
        </p:nvSpPr>
        <p:spPr/>
        <p:txBody>
          <a:bodyPr/>
          <a:lstStyle/>
          <a:p>
            <a:fld id="{D1506B08-E91C-450E-A978-52A3E9C0B79E}" type="slidenum">
              <a:rPr lang="en-ID" smtClean="0">
                <a:solidFill>
                  <a:prstClr val="black"/>
                </a:solidFill>
              </a:rPr>
              <a:pPr/>
              <a:t>13</a:t>
            </a:fld>
            <a:endParaRPr lang="en-ID">
              <a:solidFill>
                <a:prstClr val="black"/>
              </a:solidFill>
            </a:endParaRPr>
          </a:p>
        </p:txBody>
      </p:sp>
    </p:spTree>
    <p:extLst>
      <p:ext uri="{BB962C8B-B14F-4D97-AF65-F5344CB8AC3E}">
        <p14:creationId xmlns:p14="http://schemas.microsoft.com/office/powerpoint/2010/main" val="78865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https://katadata.co.id/berita/2019/12/03/fokus-pada-tiga-layanan-ovo-kurangi-bakar-uang-tahun-depan</a:t>
            </a:r>
          </a:p>
          <a:p>
            <a:r>
              <a:rPr lang="en-US" dirty="0" smtClean="0"/>
              <a:t>Exploration on the summary possibility of OVO (Indonesia </a:t>
            </a:r>
            <a:r>
              <a:rPr lang="en-US" dirty="0" err="1" smtClean="0"/>
              <a:t>Fintech</a:t>
            </a:r>
            <a:r>
              <a:rPr lang="en-US" dirty="0" smtClean="0"/>
              <a:t> Industry) Long-Term Strategy, based on their press release...</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t>16</a:t>
            </a:fld>
            <a:endParaRPr lang="en-ID"/>
          </a:p>
        </p:txBody>
      </p:sp>
    </p:spTree>
    <p:extLst>
      <p:ext uri="{BB962C8B-B14F-4D97-AF65-F5344CB8AC3E}">
        <p14:creationId xmlns:p14="http://schemas.microsoft.com/office/powerpoint/2010/main" val="167887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https://katadata.co.id/berita/2019/12/03/fokus-pada-tiga-layanan-ovo-kurangi-bakar-uang-tahun-depan</a:t>
            </a:r>
          </a:p>
          <a:p>
            <a:r>
              <a:rPr lang="en-US" dirty="0" smtClean="0"/>
              <a:t>Exploration on the summary possibility of OVO (Indonesia </a:t>
            </a:r>
            <a:r>
              <a:rPr lang="en-US" dirty="0" err="1" smtClean="0"/>
              <a:t>Fintech</a:t>
            </a:r>
            <a:r>
              <a:rPr lang="en-US" dirty="0" smtClean="0"/>
              <a:t> Industry) Long-Term Strategy, based on their press release...</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t>17</a:t>
            </a:fld>
            <a:endParaRPr lang="en-ID"/>
          </a:p>
        </p:txBody>
      </p:sp>
    </p:spTree>
    <p:extLst>
      <p:ext uri="{BB962C8B-B14F-4D97-AF65-F5344CB8AC3E}">
        <p14:creationId xmlns:p14="http://schemas.microsoft.com/office/powerpoint/2010/main" val="198135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Exploration on the implementation of Multi-sided Business Model in various Application and how to optimize it...</a:t>
            </a:r>
            <a:endParaRPr lang="en-US" dirty="0"/>
          </a:p>
        </p:txBody>
      </p:sp>
      <p:sp>
        <p:nvSpPr>
          <p:cNvPr id="4" name="Slide Number Placeholder 3"/>
          <p:cNvSpPr>
            <a:spLocks noGrp="1"/>
          </p:cNvSpPr>
          <p:nvPr>
            <p:ph type="sldNum" sz="quarter" idx="10"/>
          </p:nvPr>
        </p:nvSpPr>
        <p:spPr/>
        <p:txBody>
          <a:bodyPr/>
          <a:lstStyle/>
          <a:p>
            <a:fld id="{D1506B08-E91C-450E-A978-52A3E9C0B79E}" type="slidenum">
              <a:rPr lang="en-ID" smtClean="0"/>
              <a:t>20</a:t>
            </a:fld>
            <a:endParaRPr lang="en-ID"/>
          </a:p>
        </p:txBody>
      </p:sp>
    </p:spTree>
    <p:extLst>
      <p:ext uri="{BB962C8B-B14F-4D97-AF65-F5344CB8AC3E}">
        <p14:creationId xmlns:p14="http://schemas.microsoft.com/office/powerpoint/2010/main" val="2150690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9"/>
            <a:ext cx="1088136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C692AF-0729-4BC4-B11C-1AD822C4F385}"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50DCF-58C3-4FB8-81CB-53C937674A4E}" type="slidenum">
              <a:rPr lang="en-US" smtClean="0"/>
              <a:t>‹#›</a:t>
            </a:fld>
            <a:endParaRPr lang="en-US"/>
          </a:p>
        </p:txBody>
      </p:sp>
    </p:spTree>
    <p:extLst>
      <p:ext uri="{BB962C8B-B14F-4D97-AF65-F5344CB8AC3E}">
        <p14:creationId xmlns:p14="http://schemas.microsoft.com/office/powerpoint/2010/main" val="59126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692AF-0729-4BC4-B11C-1AD822C4F385}"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50DCF-58C3-4FB8-81CB-53C937674A4E}" type="slidenum">
              <a:rPr lang="en-US" smtClean="0"/>
              <a:t>‹#›</a:t>
            </a:fld>
            <a:endParaRPr lang="en-US"/>
          </a:p>
        </p:txBody>
      </p:sp>
    </p:spTree>
    <p:extLst>
      <p:ext uri="{BB962C8B-B14F-4D97-AF65-F5344CB8AC3E}">
        <p14:creationId xmlns:p14="http://schemas.microsoft.com/office/powerpoint/2010/main" val="176821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288925"/>
            <a:ext cx="2880360" cy="614299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0" y="288925"/>
            <a:ext cx="8427720" cy="61429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692AF-0729-4BC4-B11C-1AD822C4F385}"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50DCF-58C3-4FB8-81CB-53C937674A4E}" type="slidenum">
              <a:rPr lang="en-US" smtClean="0"/>
              <a:t>‹#›</a:t>
            </a:fld>
            <a:endParaRPr lang="en-US"/>
          </a:p>
        </p:txBody>
      </p:sp>
    </p:spTree>
    <p:extLst>
      <p:ext uri="{BB962C8B-B14F-4D97-AF65-F5344CB8AC3E}">
        <p14:creationId xmlns:p14="http://schemas.microsoft.com/office/powerpoint/2010/main" val="88572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smtClean="0"/>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752E64-F5B4-48DA-BDA6-C3EB7509023E}"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F932D-718C-4298-997F-47281D2A2181}" type="slidenum">
              <a:rPr lang="en-US" smtClean="0"/>
              <a:t>‹#›</a:t>
            </a:fld>
            <a:endParaRPr lang="en-US"/>
          </a:p>
        </p:txBody>
      </p:sp>
    </p:spTree>
    <p:extLst>
      <p:ext uri="{BB962C8B-B14F-4D97-AF65-F5344CB8AC3E}">
        <p14:creationId xmlns:p14="http://schemas.microsoft.com/office/powerpoint/2010/main" val="2042311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752E64-F5B4-48DA-BDA6-C3EB7509023E}"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F932D-718C-4298-997F-47281D2A2181}" type="slidenum">
              <a:rPr lang="en-US" smtClean="0"/>
              <a:t>‹#›</a:t>
            </a:fld>
            <a:endParaRPr lang="en-US"/>
          </a:p>
        </p:txBody>
      </p:sp>
    </p:spTree>
    <p:extLst>
      <p:ext uri="{BB962C8B-B14F-4D97-AF65-F5344CB8AC3E}">
        <p14:creationId xmlns:p14="http://schemas.microsoft.com/office/powerpoint/2010/main" val="3367248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smtClean="0"/>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752E64-F5B4-48DA-BDA6-C3EB7509023E}"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F932D-718C-4298-997F-47281D2A2181}" type="slidenum">
              <a:rPr lang="en-US" smtClean="0"/>
              <a:t>‹#›</a:t>
            </a:fld>
            <a:endParaRPr lang="en-US"/>
          </a:p>
        </p:txBody>
      </p:sp>
    </p:spTree>
    <p:extLst>
      <p:ext uri="{BB962C8B-B14F-4D97-AF65-F5344CB8AC3E}">
        <p14:creationId xmlns:p14="http://schemas.microsoft.com/office/powerpoint/2010/main" val="4271824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752E64-F5B4-48DA-BDA6-C3EB7509023E}" type="datetimeFigureOut">
              <a:rPr lang="en-US" smtClean="0"/>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F932D-718C-4298-997F-47281D2A2181}" type="slidenum">
              <a:rPr lang="en-US" smtClean="0"/>
              <a:t>‹#›</a:t>
            </a:fld>
            <a:endParaRPr lang="en-US"/>
          </a:p>
        </p:txBody>
      </p:sp>
    </p:spTree>
    <p:extLst>
      <p:ext uri="{BB962C8B-B14F-4D97-AF65-F5344CB8AC3E}">
        <p14:creationId xmlns:p14="http://schemas.microsoft.com/office/powerpoint/2010/main" val="3077467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752E64-F5B4-48DA-BDA6-C3EB7509023E}" type="datetimeFigureOut">
              <a:rPr lang="en-US" smtClean="0"/>
              <a:t>1/10/2026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F932D-718C-4298-997F-47281D2A2181}" type="slidenum">
              <a:rPr lang="en-US" smtClean="0"/>
              <a:t>‹#›</a:t>
            </a:fld>
            <a:endParaRPr lang="en-US"/>
          </a:p>
        </p:txBody>
      </p:sp>
    </p:spTree>
    <p:extLst>
      <p:ext uri="{BB962C8B-B14F-4D97-AF65-F5344CB8AC3E}">
        <p14:creationId xmlns:p14="http://schemas.microsoft.com/office/powerpoint/2010/main" val="389232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752E64-F5B4-48DA-BDA6-C3EB7509023E}" type="datetimeFigureOut">
              <a:rPr lang="en-US" smtClean="0"/>
              <a:t>1/10/2026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F932D-718C-4298-997F-47281D2A2181}" type="slidenum">
              <a:rPr lang="en-US" smtClean="0"/>
              <a:t>‹#›</a:t>
            </a:fld>
            <a:endParaRPr lang="en-US"/>
          </a:p>
        </p:txBody>
      </p:sp>
    </p:spTree>
    <p:extLst>
      <p:ext uri="{BB962C8B-B14F-4D97-AF65-F5344CB8AC3E}">
        <p14:creationId xmlns:p14="http://schemas.microsoft.com/office/powerpoint/2010/main" val="4190905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52E64-F5B4-48DA-BDA6-C3EB7509023E}" type="datetimeFigureOut">
              <a:rPr lang="en-US" smtClean="0"/>
              <a:t>1/10/2026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F932D-718C-4298-997F-47281D2A2181}" type="slidenum">
              <a:rPr lang="en-US" smtClean="0"/>
              <a:t>‹#›</a:t>
            </a:fld>
            <a:endParaRPr lang="en-US"/>
          </a:p>
        </p:txBody>
      </p:sp>
    </p:spTree>
    <p:extLst>
      <p:ext uri="{BB962C8B-B14F-4D97-AF65-F5344CB8AC3E}">
        <p14:creationId xmlns:p14="http://schemas.microsoft.com/office/powerpoint/2010/main" val="212908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52E64-F5B4-48DA-BDA6-C3EB7509023E}" type="datetimeFigureOut">
              <a:rPr lang="en-US" smtClean="0"/>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F932D-718C-4298-997F-47281D2A2181}" type="slidenum">
              <a:rPr lang="en-US" smtClean="0"/>
              <a:t>‹#›</a:t>
            </a:fld>
            <a:endParaRPr lang="en-US"/>
          </a:p>
        </p:txBody>
      </p:sp>
    </p:spTree>
    <p:extLst>
      <p:ext uri="{BB962C8B-B14F-4D97-AF65-F5344CB8AC3E}">
        <p14:creationId xmlns:p14="http://schemas.microsoft.com/office/powerpoint/2010/main" val="38814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692AF-0729-4BC4-B11C-1AD822C4F385}"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50DCF-58C3-4FB8-81CB-53C937674A4E}" type="slidenum">
              <a:rPr lang="en-US" smtClean="0"/>
              <a:t>‹#›</a:t>
            </a:fld>
            <a:endParaRPr lang="en-US"/>
          </a:p>
        </p:txBody>
      </p:sp>
    </p:spTree>
    <p:extLst>
      <p:ext uri="{BB962C8B-B14F-4D97-AF65-F5344CB8AC3E}">
        <p14:creationId xmlns:p14="http://schemas.microsoft.com/office/powerpoint/2010/main" val="2029367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52E64-F5B4-48DA-BDA6-C3EB7509023E}" type="datetimeFigureOut">
              <a:rPr lang="en-US" smtClean="0"/>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F932D-718C-4298-997F-47281D2A2181}" type="slidenum">
              <a:rPr lang="en-US" smtClean="0"/>
              <a:t>‹#›</a:t>
            </a:fld>
            <a:endParaRPr lang="en-US"/>
          </a:p>
        </p:txBody>
      </p:sp>
    </p:spTree>
    <p:extLst>
      <p:ext uri="{BB962C8B-B14F-4D97-AF65-F5344CB8AC3E}">
        <p14:creationId xmlns:p14="http://schemas.microsoft.com/office/powerpoint/2010/main" val="1286221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752E64-F5B4-48DA-BDA6-C3EB7509023E}"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F932D-718C-4298-997F-47281D2A2181}" type="slidenum">
              <a:rPr lang="en-US" smtClean="0"/>
              <a:t>‹#›</a:t>
            </a:fld>
            <a:endParaRPr lang="en-US"/>
          </a:p>
        </p:txBody>
      </p:sp>
    </p:spTree>
    <p:extLst>
      <p:ext uri="{BB962C8B-B14F-4D97-AF65-F5344CB8AC3E}">
        <p14:creationId xmlns:p14="http://schemas.microsoft.com/office/powerpoint/2010/main" val="1079885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752E64-F5B4-48DA-BDA6-C3EB7509023E}"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F932D-718C-4298-997F-47281D2A2181}" type="slidenum">
              <a:rPr lang="en-US" smtClean="0"/>
              <a:t>‹#›</a:t>
            </a:fld>
            <a:endParaRPr lang="en-US"/>
          </a:p>
        </p:txBody>
      </p:sp>
    </p:spTree>
    <p:extLst>
      <p:ext uri="{BB962C8B-B14F-4D97-AF65-F5344CB8AC3E}">
        <p14:creationId xmlns:p14="http://schemas.microsoft.com/office/powerpoint/2010/main" val="3329716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Title 1"/>
          <p:cNvSpPr>
            <a:spLocks noGrp="1"/>
          </p:cNvSpPr>
          <p:nvPr>
            <p:ph type="title"/>
          </p:nvPr>
        </p:nvSpPr>
        <p:spPr>
          <a:xfrm>
            <a:off x="625930" y="16608"/>
            <a:ext cx="11521440" cy="1600200"/>
          </a:xfrm>
        </p:spPr>
        <p:txBody>
          <a:bodyPr/>
          <a:lstStyle>
            <a:lvl1pPr>
              <a:defRPr>
                <a:solidFill>
                  <a:schemeClr val="bg2">
                    <a:lumMod val="25000"/>
                  </a:schemeClr>
                </a:solidFill>
              </a:defRPr>
            </a:lvl1pPr>
          </a:lstStyle>
          <a:p>
            <a:r>
              <a:rPr lang="en-US" dirty="0" smtClean="0"/>
              <a:t>Click to edit Master title style</a:t>
            </a:r>
            <a:endParaRPr lang="en-US" dirty="0"/>
          </a:p>
        </p:txBody>
      </p:sp>
      <p:sp>
        <p:nvSpPr>
          <p:cNvPr id="2" name="TextBox 1"/>
          <p:cNvSpPr txBox="1"/>
          <p:nvPr userDrawn="1"/>
        </p:nvSpPr>
        <p:spPr>
          <a:xfrm>
            <a:off x="10454007" y="7374777"/>
            <a:ext cx="575385" cy="570721"/>
          </a:xfrm>
          <a:prstGeom prst="rect">
            <a:avLst/>
          </a:prstGeom>
          <a:noFill/>
        </p:spPr>
        <p:txBody>
          <a:bodyPr wrap="none" lIns="113460" tIns="56731" rIns="113460" bIns="56731" rtlCol="0">
            <a:spAutoFit/>
          </a:bodyPr>
          <a:lstStyle/>
          <a:p>
            <a:r>
              <a:rPr lang="en-US" sz="2964" dirty="0" smtClean="0"/>
              <a:t>    </a:t>
            </a:r>
            <a:endParaRPr lang="en-US" sz="2964" dirty="0"/>
          </a:p>
        </p:txBody>
      </p:sp>
    </p:spTree>
    <p:extLst>
      <p:ext uri="{BB962C8B-B14F-4D97-AF65-F5344CB8AC3E}">
        <p14:creationId xmlns:p14="http://schemas.microsoft.com/office/powerpoint/2010/main" val="242212199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7"/>
            <a:ext cx="1088136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C692AF-0729-4BC4-B11C-1AD822C4F385}" type="datetimeFigureOut">
              <a:rPr lang="en-US" smtClean="0">
                <a:solidFill>
                  <a:prstClr val="black">
                    <a:tint val="75000"/>
                  </a:prstClr>
                </a:solidFill>
              </a:rPr>
              <a:pPr/>
              <a:t>1/10/2026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050DCF-58C3-4FB8-81CB-53C937674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011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692AF-0729-4BC4-B11C-1AD822C4F385}" type="datetimeFigureOut">
              <a:rPr lang="en-US" smtClean="0">
                <a:solidFill>
                  <a:prstClr val="black">
                    <a:tint val="75000"/>
                  </a:prstClr>
                </a:solidFill>
              </a:rPr>
              <a:pPr/>
              <a:t>1/10/2026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050DCF-58C3-4FB8-81CB-53C937674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54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2"/>
            <a:ext cx="10881360" cy="1906904"/>
          </a:xfrm>
        </p:spPr>
        <p:txBody>
          <a:bodyPr anchor="t"/>
          <a:lstStyle>
            <a:lvl1pPr algn="l">
              <a:defRPr sz="56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692AF-0729-4BC4-B11C-1AD822C4F385}" type="datetimeFigureOut">
              <a:rPr lang="en-US" smtClean="0">
                <a:solidFill>
                  <a:prstClr val="black">
                    <a:tint val="75000"/>
                  </a:prstClr>
                </a:solidFill>
              </a:rPr>
              <a:pPr/>
              <a:t>1/10/2026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050DCF-58C3-4FB8-81CB-53C937674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789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0" y="1680210"/>
            <a:ext cx="5654040" cy="4751705"/>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0" y="1680210"/>
            <a:ext cx="5654040" cy="4751705"/>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C692AF-0729-4BC4-B11C-1AD822C4F385}" type="datetimeFigureOut">
              <a:rPr lang="en-US" smtClean="0">
                <a:solidFill>
                  <a:prstClr val="black">
                    <a:tint val="75000"/>
                  </a:prstClr>
                </a:solidFill>
              </a:rPr>
              <a:pPr/>
              <a:t>1/10/2026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050DCF-58C3-4FB8-81CB-53C937674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206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5"/>
            <a:ext cx="1152144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2149159"/>
            <a:ext cx="5656263" cy="895668"/>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9" y="2149159"/>
            <a:ext cx="5658485" cy="895668"/>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503039"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C692AF-0729-4BC4-B11C-1AD822C4F385}" type="datetimeFigureOut">
              <a:rPr lang="en-US" smtClean="0">
                <a:solidFill>
                  <a:prstClr val="black">
                    <a:tint val="75000"/>
                  </a:prstClr>
                </a:solidFill>
              </a:rPr>
              <a:pPr/>
              <a:t>1/10/2026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050DCF-58C3-4FB8-81CB-53C937674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69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C692AF-0729-4BC4-B11C-1AD822C4F385}" type="datetimeFigureOut">
              <a:rPr lang="en-US" smtClean="0">
                <a:solidFill>
                  <a:prstClr val="black">
                    <a:tint val="75000"/>
                  </a:prstClr>
                </a:solidFill>
              </a:rPr>
              <a:pPr/>
              <a:t>1/10/2026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050DCF-58C3-4FB8-81CB-53C937674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63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3"/>
            <a:ext cx="10881360" cy="1906904"/>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692AF-0729-4BC4-B11C-1AD822C4F385}"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50DCF-58C3-4FB8-81CB-53C937674A4E}" type="slidenum">
              <a:rPr lang="en-US" smtClean="0"/>
              <a:t>‹#›</a:t>
            </a:fld>
            <a:endParaRPr lang="en-US"/>
          </a:p>
        </p:txBody>
      </p:sp>
    </p:spTree>
    <p:extLst>
      <p:ext uri="{BB962C8B-B14F-4D97-AF65-F5344CB8AC3E}">
        <p14:creationId xmlns:p14="http://schemas.microsoft.com/office/powerpoint/2010/main" val="1518513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692AF-0729-4BC4-B11C-1AD822C4F385}" type="datetimeFigureOut">
              <a:rPr lang="en-US" smtClean="0">
                <a:solidFill>
                  <a:prstClr val="black">
                    <a:tint val="75000"/>
                  </a:prstClr>
                </a:solidFill>
              </a:rPr>
              <a:pPr/>
              <a:t>1/10/2026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050DCF-58C3-4FB8-81CB-53C937674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140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4" y="382269"/>
            <a:ext cx="4211638" cy="1626872"/>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05070" y="382272"/>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4" y="2009143"/>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692AF-0729-4BC4-B11C-1AD822C4F385}" type="datetimeFigureOut">
              <a:rPr lang="en-US" smtClean="0">
                <a:solidFill>
                  <a:prstClr val="black">
                    <a:tint val="75000"/>
                  </a:prstClr>
                </a:solidFill>
              </a:rPr>
              <a:pPr/>
              <a:t>1/10/2026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050DCF-58C3-4FB8-81CB-53C937674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384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4"/>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US"/>
          </a:p>
        </p:txBody>
      </p:sp>
      <p:sp>
        <p:nvSpPr>
          <p:cNvPr id="4" name="Text Placeholder 3"/>
          <p:cNvSpPr>
            <a:spLocks noGrp="1"/>
          </p:cNvSpPr>
          <p:nvPr>
            <p:ph type="body" sz="half" idx="2"/>
          </p:nvPr>
        </p:nvSpPr>
        <p:spPr>
          <a:xfrm>
            <a:off x="2509203" y="7514275"/>
            <a:ext cx="7680960" cy="112680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692AF-0729-4BC4-B11C-1AD822C4F385}" type="datetimeFigureOut">
              <a:rPr lang="en-US" smtClean="0">
                <a:solidFill>
                  <a:prstClr val="black">
                    <a:tint val="75000"/>
                  </a:prstClr>
                </a:solidFill>
              </a:rPr>
              <a:pPr/>
              <a:t>1/10/2026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050DCF-58C3-4FB8-81CB-53C937674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363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692AF-0729-4BC4-B11C-1AD822C4F385}" type="datetimeFigureOut">
              <a:rPr lang="en-US" smtClean="0">
                <a:solidFill>
                  <a:prstClr val="black">
                    <a:tint val="75000"/>
                  </a:prstClr>
                </a:solidFill>
              </a:rPr>
              <a:pPr/>
              <a:t>1/10/2026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050DCF-58C3-4FB8-81CB-53C937674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809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288925"/>
            <a:ext cx="2880360" cy="614299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0" y="288925"/>
            <a:ext cx="8427720" cy="61429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692AF-0729-4BC4-B11C-1AD822C4F385}" type="datetimeFigureOut">
              <a:rPr lang="en-US" smtClean="0">
                <a:solidFill>
                  <a:prstClr val="black">
                    <a:tint val="75000"/>
                  </a:prstClr>
                </a:solidFill>
              </a:rPr>
              <a:pPr/>
              <a:t>1/10/2026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050DCF-58C3-4FB8-81CB-53C937674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468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Title 1"/>
          <p:cNvSpPr>
            <a:spLocks noGrp="1"/>
          </p:cNvSpPr>
          <p:nvPr>
            <p:ph type="title"/>
          </p:nvPr>
        </p:nvSpPr>
        <p:spPr>
          <a:xfrm>
            <a:off x="625930" y="16608"/>
            <a:ext cx="11521440" cy="1600200"/>
          </a:xfrm>
        </p:spPr>
        <p:txBody>
          <a:bodyPr/>
          <a:lstStyle>
            <a:lvl1pPr>
              <a:defRPr>
                <a:solidFill>
                  <a:schemeClr val="bg2">
                    <a:lumMod val="25000"/>
                  </a:schemeClr>
                </a:solidFill>
              </a:defRPr>
            </a:lvl1pPr>
          </a:lstStyle>
          <a:p>
            <a:r>
              <a:rPr lang="en-US" dirty="0" smtClean="0"/>
              <a:t>Click to edit Master title style</a:t>
            </a:r>
            <a:endParaRPr lang="en-US" dirty="0"/>
          </a:p>
        </p:txBody>
      </p:sp>
      <p:sp>
        <p:nvSpPr>
          <p:cNvPr id="2" name="TextBox 1"/>
          <p:cNvSpPr txBox="1"/>
          <p:nvPr userDrawn="1"/>
        </p:nvSpPr>
        <p:spPr>
          <a:xfrm>
            <a:off x="10454008" y="7374777"/>
            <a:ext cx="524089" cy="502368"/>
          </a:xfrm>
          <a:prstGeom prst="rect">
            <a:avLst/>
          </a:prstGeom>
          <a:noFill/>
        </p:spPr>
        <p:txBody>
          <a:bodyPr wrap="none" lIns="113460" tIns="56731" rIns="113460" bIns="56731" rtlCol="0">
            <a:spAutoFit/>
          </a:bodyPr>
          <a:lstStyle/>
          <a:p>
            <a:pPr defTabSz="1280160"/>
            <a:r>
              <a:rPr lang="en-US" sz="2520" dirty="0" smtClean="0">
                <a:solidFill>
                  <a:prstClr val="black"/>
                </a:solidFill>
              </a:rPr>
              <a:t>    </a:t>
            </a:r>
            <a:endParaRPr lang="en-US" sz="2520" dirty="0">
              <a:solidFill>
                <a:prstClr val="black"/>
              </a:solidFill>
            </a:endParaRPr>
          </a:p>
        </p:txBody>
      </p:sp>
    </p:spTree>
    <p:extLst>
      <p:ext uri="{BB962C8B-B14F-4D97-AF65-F5344CB8AC3E}">
        <p14:creationId xmlns:p14="http://schemas.microsoft.com/office/powerpoint/2010/main" val="29865447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pic>
        <p:nvPicPr>
          <p:cNvPr id="11" name="Picture 10" descr="Screen Shot 2016-12-01 at 11.07.49 AM.png"/>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8341293" y="11"/>
            <a:ext cx="4460326" cy="5462139"/>
          </a:xfrm>
          <a:prstGeom prst="rect">
            <a:avLst/>
          </a:prstGeom>
        </p:spPr>
      </p:pic>
      <p:pic>
        <p:nvPicPr>
          <p:cNvPr id="12" name="Picture 11" descr="Screen Shot 2016-12-01 at 11.07.49 AM.png"/>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8774219" y="4605952"/>
            <a:ext cx="4027383" cy="4268104"/>
          </a:xfrm>
          <a:prstGeom prst="rect">
            <a:avLst/>
          </a:prstGeom>
        </p:spPr>
      </p:pic>
      <p:pic>
        <p:nvPicPr>
          <p:cNvPr id="13" name="Picture 12" descr="Screen Shot 2016-12-01 at 11.07.49 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 y="1980552"/>
            <a:ext cx="3712317" cy="7620675"/>
          </a:xfrm>
          <a:prstGeom prst="rect">
            <a:avLst/>
          </a:prstGeom>
        </p:spPr>
      </p:pic>
      <p:sp>
        <p:nvSpPr>
          <p:cNvPr id="15" name="Rectangle 14"/>
          <p:cNvSpPr/>
          <p:nvPr/>
        </p:nvSpPr>
        <p:spPr>
          <a:xfrm>
            <a:off x="1572195" y="3512068"/>
            <a:ext cx="8280602" cy="1548973"/>
          </a:xfrm>
          <a:prstGeom prst="rect">
            <a:avLst/>
          </a:prstGeom>
        </p:spPr>
        <p:txBody>
          <a:bodyPr wrap="square" lIns="111721" tIns="55860" rIns="111721" bIns="55860">
            <a:spAutoFit/>
          </a:bodyPr>
          <a:lstStyle/>
          <a:p>
            <a:pPr algn="ctr" defTabSz="1280160">
              <a:lnSpc>
                <a:spcPct val="80000"/>
              </a:lnSpc>
            </a:pPr>
            <a:r>
              <a:rPr lang="en-US" sz="11666" b="1" i="1" dirty="0" smtClean="0">
                <a:solidFill>
                  <a:prstClr val="black">
                    <a:lumMod val="75000"/>
                    <a:lumOff val="25000"/>
                  </a:prstClr>
                </a:solidFill>
                <a:latin typeface="Rage Italic"/>
                <a:cs typeface="Rage Italic"/>
              </a:rPr>
              <a:t>Thank you</a:t>
            </a:r>
          </a:p>
        </p:txBody>
      </p:sp>
    </p:spTree>
    <p:extLst>
      <p:ext uri="{BB962C8B-B14F-4D97-AF65-F5344CB8AC3E}">
        <p14:creationId xmlns:p14="http://schemas.microsoft.com/office/powerpoint/2010/main" val="1813275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0" y="1680211"/>
            <a:ext cx="5654040" cy="4751705"/>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0" y="1680211"/>
            <a:ext cx="5654040" cy="4751705"/>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C692AF-0729-4BC4-B11C-1AD822C4F385}" type="datetimeFigureOut">
              <a:rPr lang="en-US" smtClean="0"/>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50DCF-58C3-4FB8-81CB-53C937674A4E}" type="slidenum">
              <a:rPr lang="en-US" smtClean="0"/>
              <a:t>‹#›</a:t>
            </a:fld>
            <a:endParaRPr lang="en-US"/>
          </a:p>
        </p:txBody>
      </p:sp>
    </p:spTree>
    <p:extLst>
      <p:ext uri="{BB962C8B-B14F-4D97-AF65-F5344CB8AC3E}">
        <p14:creationId xmlns:p14="http://schemas.microsoft.com/office/powerpoint/2010/main" val="411044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5"/>
            <a:ext cx="1152144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2149159"/>
            <a:ext cx="5656263" cy="895668"/>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9" y="2149159"/>
            <a:ext cx="5658485" cy="895668"/>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6503039" y="3044825"/>
            <a:ext cx="5658485" cy="5531803"/>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C692AF-0729-4BC4-B11C-1AD822C4F385}" type="datetimeFigureOut">
              <a:rPr lang="en-US" smtClean="0"/>
              <a:t>1/10/2026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50DCF-58C3-4FB8-81CB-53C937674A4E}" type="slidenum">
              <a:rPr lang="en-US" smtClean="0"/>
              <a:t>‹#›</a:t>
            </a:fld>
            <a:endParaRPr lang="en-US"/>
          </a:p>
        </p:txBody>
      </p:sp>
    </p:spTree>
    <p:extLst>
      <p:ext uri="{BB962C8B-B14F-4D97-AF65-F5344CB8AC3E}">
        <p14:creationId xmlns:p14="http://schemas.microsoft.com/office/powerpoint/2010/main" val="174948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C692AF-0729-4BC4-B11C-1AD822C4F385}" type="datetimeFigureOut">
              <a:rPr lang="en-US" smtClean="0"/>
              <a:t>1/10/2026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050DCF-58C3-4FB8-81CB-53C937674A4E}" type="slidenum">
              <a:rPr lang="en-US" smtClean="0"/>
              <a:t>‹#›</a:t>
            </a:fld>
            <a:endParaRPr lang="en-US"/>
          </a:p>
        </p:txBody>
      </p:sp>
    </p:spTree>
    <p:extLst>
      <p:ext uri="{BB962C8B-B14F-4D97-AF65-F5344CB8AC3E}">
        <p14:creationId xmlns:p14="http://schemas.microsoft.com/office/powerpoint/2010/main" val="234613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692AF-0729-4BC4-B11C-1AD822C4F385}" type="datetimeFigureOut">
              <a:rPr lang="en-US" smtClean="0"/>
              <a:t>1/10/2026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050DCF-58C3-4FB8-81CB-53C937674A4E}" type="slidenum">
              <a:rPr lang="en-US" smtClean="0"/>
              <a:t>‹#›</a:t>
            </a:fld>
            <a:endParaRPr lang="en-US"/>
          </a:p>
        </p:txBody>
      </p:sp>
    </p:spTree>
    <p:extLst>
      <p:ext uri="{BB962C8B-B14F-4D97-AF65-F5344CB8AC3E}">
        <p14:creationId xmlns:p14="http://schemas.microsoft.com/office/powerpoint/2010/main" val="365071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3" y="382270"/>
            <a:ext cx="4211638" cy="162687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5005070" y="382274"/>
            <a:ext cx="7156450" cy="8194358"/>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3" y="2009144"/>
            <a:ext cx="4211638" cy="6567488"/>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692AF-0729-4BC4-B11C-1AD822C4F385}" type="datetimeFigureOut">
              <a:rPr lang="en-US" smtClean="0"/>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50DCF-58C3-4FB8-81CB-53C937674A4E}" type="slidenum">
              <a:rPr lang="en-US" smtClean="0"/>
              <a:t>‹#›</a:t>
            </a:fld>
            <a:endParaRPr lang="en-US"/>
          </a:p>
        </p:txBody>
      </p:sp>
    </p:spTree>
    <p:extLst>
      <p:ext uri="{BB962C8B-B14F-4D97-AF65-F5344CB8AC3E}">
        <p14:creationId xmlns:p14="http://schemas.microsoft.com/office/powerpoint/2010/main" val="58946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509203" y="857885"/>
            <a:ext cx="7680960" cy="576072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509203" y="7514275"/>
            <a:ext cx="7680960" cy="1126808"/>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692AF-0729-4BC4-B11C-1AD822C4F385}" type="datetimeFigureOut">
              <a:rPr lang="en-US" smtClean="0"/>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50DCF-58C3-4FB8-81CB-53C937674A4E}" type="slidenum">
              <a:rPr lang="en-US" smtClean="0"/>
              <a:t>‹#›</a:t>
            </a:fld>
            <a:endParaRPr lang="en-US"/>
          </a:p>
        </p:txBody>
      </p:sp>
    </p:spTree>
    <p:extLst>
      <p:ext uri="{BB962C8B-B14F-4D97-AF65-F5344CB8AC3E}">
        <p14:creationId xmlns:p14="http://schemas.microsoft.com/office/powerpoint/2010/main" val="331650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5"/>
            <a:ext cx="11521440" cy="1600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0080" y="2240282"/>
            <a:ext cx="11521440" cy="6336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0080" y="8898894"/>
            <a:ext cx="2987040" cy="511175"/>
          </a:xfrm>
          <a:prstGeom prst="rect">
            <a:avLst/>
          </a:prstGeom>
        </p:spPr>
        <p:txBody>
          <a:bodyPr vert="horz" lIns="91440" tIns="45720" rIns="91440" bIns="45720" rtlCol="0" anchor="ctr"/>
          <a:lstStyle>
            <a:lvl1pPr algn="l">
              <a:defRPr sz="1440">
                <a:solidFill>
                  <a:schemeClr val="tx1">
                    <a:tint val="75000"/>
                  </a:schemeClr>
                </a:solidFill>
              </a:defRPr>
            </a:lvl1pPr>
          </a:lstStyle>
          <a:p>
            <a:fld id="{87C692AF-0729-4BC4-B11C-1AD822C4F385}" type="datetimeFigureOut">
              <a:rPr lang="en-US" smtClean="0"/>
              <a:t>1/10/2026</a:t>
            </a:fld>
            <a:endParaRPr lang="en-US"/>
          </a:p>
        </p:txBody>
      </p:sp>
      <p:sp>
        <p:nvSpPr>
          <p:cNvPr id="5" name="Footer Placeholder 4"/>
          <p:cNvSpPr>
            <a:spLocks noGrp="1"/>
          </p:cNvSpPr>
          <p:nvPr>
            <p:ph type="ftr" sz="quarter" idx="3"/>
          </p:nvPr>
        </p:nvSpPr>
        <p:spPr>
          <a:xfrm>
            <a:off x="4373880" y="8898894"/>
            <a:ext cx="4053840" cy="51117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8898894"/>
            <a:ext cx="2987040" cy="511175"/>
          </a:xfrm>
          <a:prstGeom prst="rect">
            <a:avLst/>
          </a:prstGeom>
        </p:spPr>
        <p:txBody>
          <a:bodyPr vert="horz" lIns="91440" tIns="45720" rIns="91440" bIns="45720" rtlCol="0" anchor="ctr"/>
          <a:lstStyle>
            <a:lvl1pPr algn="r">
              <a:defRPr sz="1440">
                <a:solidFill>
                  <a:schemeClr val="tx1">
                    <a:tint val="75000"/>
                  </a:schemeClr>
                </a:solidFill>
              </a:defRPr>
            </a:lvl1pPr>
          </a:lstStyle>
          <a:p>
            <a:fld id="{8D050DCF-58C3-4FB8-81CB-53C937674A4E}" type="slidenum">
              <a:rPr lang="en-US" smtClean="0"/>
              <a:t>‹#›</a:t>
            </a:fld>
            <a:endParaRPr lang="en-US"/>
          </a:p>
        </p:txBody>
      </p:sp>
    </p:spTree>
    <p:extLst>
      <p:ext uri="{BB962C8B-B14F-4D97-AF65-F5344CB8AC3E}">
        <p14:creationId xmlns:p14="http://schemas.microsoft.com/office/powerpoint/2010/main" val="2720040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0C752E64-F5B4-48DA-BDA6-C3EB7509023E}" type="datetimeFigureOut">
              <a:rPr lang="en-US" smtClean="0"/>
              <a:t>1/10/2026</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5F4F932D-718C-4298-997F-47281D2A2181}" type="slidenum">
              <a:rPr lang="en-US" smtClean="0"/>
              <a:t>‹#›</a:t>
            </a:fld>
            <a:endParaRPr lang="en-US"/>
          </a:p>
        </p:txBody>
      </p:sp>
    </p:spTree>
    <p:extLst>
      <p:ext uri="{BB962C8B-B14F-4D97-AF65-F5344CB8AC3E}">
        <p14:creationId xmlns:p14="http://schemas.microsoft.com/office/powerpoint/2010/main" val="343009369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9" r:id="rId12"/>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5"/>
            <a:ext cx="11521440" cy="1600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0080" y="2240282"/>
            <a:ext cx="11521440" cy="6336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0080" y="8898892"/>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pPr defTabSz="1280160"/>
            <a:fld id="{87C692AF-0729-4BC4-B11C-1AD822C4F385}" type="datetimeFigureOut">
              <a:rPr lang="en-US" smtClean="0">
                <a:solidFill>
                  <a:prstClr val="black">
                    <a:tint val="75000"/>
                  </a:prstClr>
                </a:solidFill>
              </a:rPr>
              <a:pPr defTabSz="1280160"/>
              <a:t>1/10/2026</a:t>
            </a:fld>
            <a:endParaRPr lang="en-US">
              <a:solidFill>
                <a:prstClr val="black">
                  <a:tint val="75000"/>
                </a:prstClr>
              </a:solidFill>
            </a:endParaRPr>
          </a:p>
        </p:txBody>
      </p:sp>
      <p:sp>
        <p:nvSpPr>
          <p:cNvPr id="5" name="Footer Placeholder 4"/>
          <p:cNvSpPr>
            <a:spLocks noGrp="1"/>
          </p:cNvSpPr>
          <p:nvPr>
            <p:ph type="ftr" sz="quarter" idx="3"/>
          </p:nvPr>
        </p:nvSpPr>
        <p:spPr>
          <a:xfrm>
            <a:off x="4373880" y="8898892"/>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pPr defTabSz="1280160"/>
            <a:endParaRPr lang="en-US">
              <a:solidFill>
                <a:prstClr val="black">
                  <a:tint val="75000"/>
                </a:prstClr>
              </a:solidFill>
            </a:endParaRPr>
          </a:p>
        </p:txBody>
      </p:sp>
      <p:sp>
        <p:nvSpPr>
          <p:cNvPr id="6" name="Slide Number Placeholder 5"/>
          <p:cNvSpPr>
            <a:spLocks noGrp="1"/>
          </p:cNvSpPr>
          <p:nvPr>
            <p:ph type="sldNum" sz="quarter" idx="4"/>
          </p:nvPr>
        </p:nvSpPr>
        <p:spPr>
          <a:xfrm>
            <a:off x="9174480" y="8898892"/>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pPr defTabSz="1280160"/>
            <a:fld id="{8D050DCF-58C3-4FB8-81CB-53C937674A4E}" type="slidenum">
              <a:rPr lang="en-US" smtClean="0">
                <a:solidFill>
                  <a:prstClr val="black">
                    <a:tint val="75000"/>
                  </a:prstClr>
                </a:solidFill>
              </a:rPr>
              <a:pPr defTabSz="1280160"/>
              <a:t>‹#›</a:t>
            </a:fld>
            <a:endParaRPr lang="en-US">
              <a:solidFill>
                <a:prstClr val="black">
                  <a:tint val="75000"/>
                </a:prstClr>
              </a:solidFill>
            </a:endParaRPr>
          </a:p>
        </p:txBody>
      </p:sp>
    </p:spTree>
    <p:extLst>
      <p:ext uri="{BB962C8B-B14F-4D97-AF65-F5344CB8AC3E}">
        <p14:creationId xmlns:p14="http://schemas.microsoft.com/office/powerpoint/2010/main" val="424233011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defTabSz="1280160" rtl="0" eaLnBrk="1" latinLnBrk="0" hangingPunct="1">
        <a:spcBef>
          <a:spcPct val="0"/>
        </a:spcBef>
        <a:buNone/>
        <a:defRPr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community-wealth.org/sites/clone.community-wealth.org/files/downloads/article-costanza-et-al.pdf" TargetMode="External"/><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hyperlink" Target="http://www3.weforum.org/docs/WEF_The_Future_Of_Nature_And_Business_2020.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6.jpg"/><Relationship Id="rId4" Type="http://schemas.openxmlformats.org/officeDocument/2006/relationships/image" Target="../media/image13.png"/><Relationship Id="rId9" Type="http://schemas.openxmlformats.org/officeDocument/2006/relationships/image" Target="../media/image5.jp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10.png"/><Relationship Id="rId5" Type="http://schemas.openxmlformats.org/officeDocument/2006/relationships/image" Target="../media/image20.png"/><Relationship Id="rId10" Type="http://schemas.openxmlformats.org/officeDocument/2006/relationships/image" Target="../media/image6.jpg"/><Relationship Id="rId4" Type="http://schemas.openxmlformats.org/officeDocument/2006/relationships/image" Target="../media/image19.png"/><Relationship Id="rId9"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9.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jpg"/><Relationship Id="rId4" Type="http://schemas.openxmlformats.org/officeDocument/2006/relationships/image" Target="../media/image29.emf"/></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38271" y="2616918"/>
            <a:ext cx="10440731" cy="1754326"/>
          </a:xfrm>
          <a:prstGeom prst="rect">
            <a:avLst/>
          </a:prstGeom>
          <a:noFill/>
        </p:spPr>
        <p:txBody>
          <a:bodyPr wrap="square" rtlCol="0">
            <a:spAutoFit/>
          </a:bodyPr>
          <a:lstStyle/>
          <a:p>
            <a:pPr algn="ctr" defTabSz="1097280">
              <a:defRPr/>
            </a:pPr>
            <a:r>
              <a:rPr lang="en-US" sz="5400" b="1" spc="360" dirty="0">
                <a:latin typeface="Roboto"/>
                <a:ea typeface="Segoe UI" panose="020B0502040204020203" pitchFamily="34" charset="0"/>
                <a:cs typeface="Segoe UI" panose="020B0502040204020203" pitchFamily="34" charset="0"/>
              </a:rPr>
              <a:t>STRATEGIC </a:t>
            </a:r>
            <a:r>
              <a:rPr lang="en-US" sz="5400" b="1" spc="360" dirty="0" smtClean="0">
                <a:latin typeface="Roboto"/>
                <a:ea typeface="Segoe UI" panose="020B0502040204020203" pitchFamily="34" charset="0"/>
                <a:cs typeface="Segoe UI" panose="020B0502040204020203" pitchFamily="34" charset="0"/>
              </a:rPr>
              <a:t>MANAGEMENT</a:t>
            </a:r>
          </a:p>
          <a:p>
            <a:pPr algn="ctr" defTabSz="1097280">
              <a:defRPr/>
            </a:pPr>
            <a:r>
              <a:rPr lang="en-US" sz="5400" b="1" spc="360" dirty="0" smtClean="0">
                <a:latin typeface="Roboto"/>
                <a:ea typeface="Segoe UI" panose="020B0502040204020203" pitchFamily="34" charset="0"/>
                <a:cs typeface="Segoe UI" panose="020B0502040204020203" pitchFamily="34" charset="0"/>
              </a:rPr>
              <a:t>FRAMEWORK</a:t>
            </a:r>
            <a:endParaRPr lang="en-US" sz="5400" b="1" spc="360" dirty="0">
              <a:latin typeface="Roboto"/>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8019" y="8242627"/>
            <a:ext cx="4933581" cy="1358573"/>
          </a:xfrm>
          <a:prstGeom prst="rect">
            <a:avLst/>
          </a:prstGeom>
        </p:spPr>
      </p:pic>
    </p:spTree>
    <p:extLst>
      <p:ext uri="{BB962C8B-B14F-4D97-AF65-F5344CB8AC3E}">
        <p14:creationId xmlns:p14="http://schemas.microsoft.com/office/powerpoint/2010/main" val="70637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Connector 22"/>
          <p:cNvSpPr/>
          <p:nvPr/>
        </p:nvSpPr>
        <p:spPr>
          <a:xfrm>
            <a:off x="2286000" y="1363636"/>
            <a:ext cx="8362950" cy="7922179"/>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3262885" y="2330377"/>
            <a:ext cx="6390125" cy="5978896"/>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4391023" y="3390900"/>
            <a:ext cx="4133851" cy="390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70760" y="392671"/>
            <a:ext cx="2126288" cy="369332"/>
          </a:xfrm>
          <a:prstGeom prst="rect">
            <a:avLst/>
          </a:prstGeom>
          <a:noFill/>
        </p:spPr>
        <p:txBody>
          <a:bodyPr wrap="none" rtlCol="0">
            <a:spAutoFit/>
          </a:bodyPr>
          <a:lstStyle/>
          <a:p>
            <a:pPr algn="ctr"/>
            <a:r>
              <a:rPr lang="en-US" sz="1800" b="1" dirty="0" smtClean="0">
                <a:solidFill>
                  <a:prstClr val="black"/>
                </a:solidFill>
              </a:rPr>
              <a:t>EXTERNAL ANALYSIS</a:t>
            </a:r>
          </a:p>
        </p:txBody>
      </p:sp>
      <p:sp>
        <p:nvSpPr>
          <p:cNvPr id="16" name="TextBox 15"/>
          <p:cNvSpPr txBox="1"/>
          <p:nvPr/>
        </p:nvSpPr>
        <p:spPr>
          <a:xfrm>
            <a:off x="2011008" y="762004"/>
            <a:ext cx="9077229" cy="369332"/>
          </a:xfrm>
          <a:prstGeom prst="rect">
            <a:avLst/>
          </a:prstGeom>
          <a:noFill/>
        </p:spPr>
        <p:txBody>
          <a:bodyPr wrap="none" rtlCol="0">
            <a:spAutoFit/>
          </a:bodyPr>
          <a:lstStyle/>
          <a:p>
            <a:pPr algn="ctr"/>
            <a:r>
              <a:rPr lang="en-US" sz="1800" dirty="0" smtClean="0">
                <a:solidFill>
                  <a:prstClr val="black"/>
                </a:solidFill>
              </a:rPr>
              <a:t>Macro Environment Analysis Using Combination of PESTEL and Stakeholder Perspective Analysis</a:t>
            </a:r>
          </a:p>
        </p:txBody>
      </p:sp>
      <p:sp>
        <p:nvSpPr>
          <p:cNvPr id="3" name="Flowchart: Connector 2"/>
          <p:cNvSpPr/>
          <p:nvPr/>
        </p:nvSpPr>
        <p:spPr>
          <a:xfrm>
            <a:off x="5657850" y="4572000"/>
            <a:ext cx="1600200" cy="15430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50559" y="5002798"/>
            <a:ext cx="1256819" cy="369332"/>
          </a:xfrm>
          <a:prstGeom prst="rect">
            <a:avLst/>
          </a:prstGeom>
          <a:noFill/>
        </p:spPr>
        <p:txBody>
          <a:bodyPr wrap="none" rtlCol="0">
            <a:spAutoFit/>
          </a:bodyPr>
          <a:lstStyle/>
          <a:p>
            <a:r>
              <a:rPr lang="en-US" sz="1800" dirty="0" smtClean="0"/>
              <a:t>Competitor</a:t>
            </a:r>
            <a:endParaRPr lang="en-US" sz="1800" dirty="0"/>
          </a:p>
        </p:txBody>
      </p:sp>
      <p:sp>
        <p:nvSpPr>
          <p:cNvPr id="9" name="TextBox 8"/>
          <p:cNvSpPr txBox="1"/>
          <p:nvPr/>
        </p:nvSpPr>
        <p:spPr>
          <a:xfrm>
            <a:off x="4881395" y="4056191"/>
            <a:ext cx="2116990" cy="338554"/>
          </a:xfrm>
          <a:prstGeom prst="rect">
            <a:avLst/>
          </a:prstGeom>
          <a:noFill/>
        </p:spPr>
        <p:txBody>
          <a:bodyPr wrap="none" rtlCol="0">
            <a:spAutoFit/>
          </a:bodyPr>
          <a:lstStyle/>
          <a:p>
            <a:r>
              <a:rPr lang="en-US" sz="1600" dirty="0" smtClean="0"/>
              <a:t>Threat of New Entrants</a:t>
            </a:r>
            <a:endParaRPr lang="en-US" sz="1600" dirty="0"/>
          </a:p>
        </p:txBody>
      </p:sp>
      <p:sp>
        <p:nvSpPr>
          <p:cNvPr id="10" name="TextBox 9"/>
          <p:cNvSpPr txBox="1"/>
          <p:nvPr/>
        </p:nvSpPr>
        <p:spPr>
          <a:xfrm>
            <a:off x="6047983" y="5324726"/>
            <a:ext cx="812402" cy="369332"/>
          </a:xfrm>
          <a:prstGeom prst="rect">
            <a:avLst/>
          </a:prstGeom>
          <a:noFill/>
        </p:spPr>
        <p:txBody>
          <a:bodyPr wrap="none" rtlCol="0">
            <a:spAutoFit/>
          </a:bodyPr>
          <a:lstStyle/>
          <a:p>
            <a:r>
              <a:rPr lang="en-US" sz="1800" dirty="0" smtClean="0"/>
              <a:t>Rivalry</a:t>
            </a:r>
            <a:endParaRPr lang="en-US" sz="1800" dirty="0"/>
          </a:p>
        </p:txBody>
      </p:sp>
      <p:sp>
        <p:nvSpPr>
          <p:cNvPr id="12" name="TextBox 11"/>
          <p:cNvSpPr txBox="1"/>
          <p:nvPr/>
        </p:nvSpPr>
        <p:spPr>
          <a:xfrm rot="18991381">
            <a:off x="6991205" y="5783741"/>
            <a:ext cx="1246239" cy="338554"/>
          </a:xfrm>
          <a:prstGeom prst="rect">
            <a:avLst/>
          </a:prstGeom>
          <a:noFill/>
        </p:spPr>
        <p:txBody>
          <a:bodyPr wrap="none" rtlCol="0">
            <a:spAutoFit/>
          </a:bodyPr>
          <a:lstStyle/>
          <a:p>
            <a:r>
              <a:rPr lang="en-US" sz="1600" dirty="0" smtClean="0"/>
              <a:t>Buyer Power</a:t>
            </a:r>
            <a:endParaRPr lang="en-US" sz="1600" dirty="0"/>
          </a:p>
        </p:txBody>
      </p:sp>
      <p:sp>
        <p:nvSpPr>
          <p:cNvPr id="13" name="TextBox 12"/>
          <p:cNvSpPr txBox="1"/>
          <p:nvPr/>
        </p:nvSpPr>
        <p:spPr>
          <a:xfrm rot="782478">
            <a:off x="5253434" y="6272556"/>
            <a:ext cx="1840056" cy="338554"/>
          </a:xfrm>
          <a:prstGeom prst="rect">
            <a:avLst/>
          </a:prstGeom>
          <a:noFill/>
        </p:spPr>
        <p:txBody>
          <a:bodyPr wrap="none" rtlCol="0">
            <a:spAutoFit/>
          </a:bodyPr>
          <a:lstStyle/>
          <a:p>
            <a:r>
              <a:rPr lang="en-US" sz="1600" dirty="0" smtClean="0"/>
              <a:t>Threat of Substitute</a:t>
            </a:r>
            <a:endParaRPr lang="en-US" sz="1600" dirty="0"/>
          </a:p>
        </p:txBody>
      </p:sp>
      <p:sp>
        <p:nvSpPr>
          <p:cNvPr id="14" name="TextBox 13"/>
          <p:cNvSpPr txBox="1"/>
          <p:nvPr/>
        </p:nvSpPr>
        <p:spPr>
          <a:xfrm rot="5400000">
            <a:off x="4428448" y="5125678"/>
            <a:ext cx="1445909" cy="338554"/>
          </a:xfrm>
          <a:prstGeom prst="rect">
            <a:avLst/>
          </a:prstGeom>
          <a:noFill/>
        </p:spPr>
        <p:txBody>
          <a:bodyPr wrap="none" rtlCol="0">
            <a:spAutoFit/>
          </a:bodyPr>
          <a:lstStyle/>
          <a:p>
            <a:r>
              <a:rPr lang="en-US" sz="1600" dirty="0" smtClean="0"/>
              <a:t>Supplier Power</a:t>
            </a:r>
            <a:endParaRPr lang="en-US" sz="1600" dirty="0"/>
          </a:p>
        </p:txBody>
      </p:sp>
      <p:sp>
        <p:nvSpPr>
          <p:cNvPr id="15" name="TextBox 14"/>
          <p:cNvSpPr txBox="1"/>
          <p:nvPr/>
        </p:nvSpPr>
        <p:spPr>
          <a:xfrm rot="2875796">
            <a:off x="6584386" y="4200332"/>
            <a:ext cx="2229520" cy="523220"/>
          </a:xfrm>
          <a:prstGeom prst="rect">
            <a:avLst/>
          </a:prstGeom>
          <a:noFill/>
        </p:spPr>
        <p:txBody>
          <a:bodyPr wrap="none" rtlCol="0">
            <a:spAutoFit/>
          </a:bodyPr>
          <a:lstStyle/>
          <a:p>
            <a:pPr algn="ctr"/>
            <a:r>
              <a:rPr lang="en-US" sz="1400" dirty="0" smtClean="0"/>
              <a:t>External Micro Environment</a:t>
            </a:r>
          </a:p>
          <a:p>
            <a:pPr algn="ctr"/>
            <a:r>
              <a:rPr lang="en-US" sz="1400" b="1" dirty="0" smtClean="0"/>
              <a:t>Porter Five Forces</a:t>
            </a:r>
            <a:endParaRPr lang="en-US" sz="1400" b="1" dirty="0"/>
          </a:p>
        </p:txBody>
      </p:sp>
      <p:sp>
        <p:nvSpPr>
          <p:cNvPr id="19" name="TextBox 18"/>
          <p:cNvSpPr txBox="1"/>
          <p:nvPr/>
        </p:nvSpPr>
        <p:spPr>
          <a:xfrm>
            <a:off x="5139086" y="2583605"/>
            <a:ext cx="2497607" cy="646331"/>
          </a:xfrm>
          <a:prstGeom prst="rect">
            <a:avLst/>
          </a:prstGeom>
          <a:noFill/>
        </p:spPr>
        <p:txBody>
          <a:bodyPr wrap="none" rtlCol="0">
            <a:spAutoFit/>
          </a:bodyPr>
          <a:lstStyle/>
          <a:p>
            <a:pPr algn="ctr"/>
            <a:r>
              <a:rPr lang="en-US" sz="1800" dirty="0" smtClean="0"/>
              <a:t>Government Perspective</a:t>
            </a:r>
          </a:p>
          <a:p>
            <a:pPr algn="ctr"/>
            <a:r>
              <a:rPr lang="en-US" sz="1800" dirty="0" smtClean="0"/>
              <a:t>(PESTEL)</a:t>
            </a:r>
            <a:endParaRPr lang="en-US" sz="1800" dirty="0"/>
          </a:p>
        </p:txBody>
      </p:sp>
      <p:sp>
        <p:nvSpPr>
          <p:cNvPr id="20" name="TextBox 19"/>
          <p:cNvSpPr txBox="1"/>
          <p:nvPr/>
        </p:nvSpPr>
        <p:spPr>
          <a:xfrm rot="3037560">
            <a:off x="3282130" y="6313752"/>
            <a:ext cx="2088009" cy="646331"/>
          </a:xfrm>
          <a:prstGeom prst="rect">
            <a:avLst/>
          </a:prstGeom>
          <a:noFill/>
        </p:spPr>
        <p:txBody>
          <a:bodyPr wrap="none" rtlCol="0">
            <a:spAutoFit/>
          </a:bodyPr>
          <a:lstStyle/>
          <a:p>
            <a:pPr algn="ctr"/>
            <a:r>
              <a:rPr lang="en-US" sz="1800" dirty="0" smtClean="0"/>
              <a:t>Industry Perspective</a:t>
            </a:r>
          </a:p>
          <a:p>
            <a:pPr algn="ctr"/>
            <a:r>
              <a:rPr lang="en-US" sz="1800" dirty="0" smtClean="0"/>
              <a:t>(PESTEL)</a:t>
            </a:r>
            <a:endParaRPr lang="en-US" sz="1800" dirty="0"/>
          </a:p>
        </p:txBody>
      </p:sp>
      <p:sp>
        <p:nvSpPr>
          <p:cNvPr id="21" name="TextBox 20"/>
          <p:cNvSpPr txBox="1"/>
          <p:nvPr/>
        </p:nvSpPr>
        <p:spPr>
          <a:xfrm rot="17804733">
            <a:off x="7727891" y="6167953"/>
            <a:ext cx="1988814" cy="646331"/>
          </a:xfrm>
          <a:prstGeom prst="rect">
            <a:avLst/>
          </a:prstGeom>
          <a:noFill/>
        </p:spPr>
        <p:txBody>
          <a:bodyPr wrap="none" rtlCol="0">
            <a:spAutoFit/>
          </a:bodyPr>
          <a:lstStyle/>
          <a:p>
            <a:pPr algn="ctr"/>
            <a:r>
              <a:rPr lang="en-US" sz="1800" dirty="0" smtClean="0"/>
              <a:t>Society Perspective</a:t>
            </a:r>
          </a:p>
          <a:p>
            <a:pPr algn="ctr"/>
            <a:r>
              <a:rPr lang="en-US" sz="1800" dirty="0" smtClean="0"/>
              <a:t>(PESTEL)</a:t>
            </a:r>
            <a:endParaRPr lang="en-US" sz="1800" dirty="0"/>
          </a:p>
        </p:txBody>
      </p:sp>
      <p:sp>
        <p:nvSpPr>
          <p:cNvPr id="24" name="TextBox 23"/>
          <p:cNvSpPr txBox="1"/>
          <p:nvPr/>
        </p:nvSpPr>
        <p:spPr>
          <a:xfrm>
            <a:off x="5255605" y="1664423"/>
            <a:ext cx="2556598" cy="461665"/>
          </a:xfrm>
          <a:prstGeom prst="rect">
            <a:avLst/>
          </a:prstGeom>
          <a:noFill/>
        </p:spPr>
        <p:txBody>
          <a:bodyPr wrap="none" rtlCol="0">
            <a:spAutoFit/>
          </a:bodyPr>
          <a:lstStyle/>
          <a:p>
            <a:pPr algn="ctr"/>
            <a:r>
              <a:rPr lang="en-US" sz="2400" dirty="0" smtClean="0"/>
              <a:t>Nature Perspective</a:t>
            </a:r>
          </a:p>
        </p:txBody>
      </p:sp>
      <p:sp>
        <p:nvSpPr>
          <p:cNvPr id="7" name="Right Arrow 6"/>
          <p:cNvSpPr/>
          <p:nvPr/>
        </p:nvSpPr>
        <p:spPr>
          <a:xfrm rot="8225319">
            <a:off x="7587470" y="3250657"/>
            <a:ext cx="2311902" cy="44176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2875796">
            <a:off x="7333980" y="3516965"/>
            <a:ext cx="2621744" cy="338554"/>
          </a:xfrm>
          <a:prstGeom prst="rect">
            <a:avLst/>
          </a:prstGeom>
          <a:noFill/>
        </p:spPr>
        <p:txBody>
          <a:bodyPr wrap="none" rtlCol="0">
            <a:spAutoFit/>
          </a:bodyPr>
          <a:lstStyle/>
          <a:p>
            <a:pPr algn="ctr"/>
            <a:r>
              <a:rPr lang="en-US" sz="1600" b="1" dirty="0" smtClean="0"/>
              <a:t>External Macro Environment</a:t>
            </a:r>
          </a:p>
        </p:txBody>
      </p:sp>
      <p:sp>
        <p:nvSpPr>
          <p:cNvPr id="26" name="TextBox 25"/>
          <p:cNvSpPr txBox="1"/>
          <p:nvPr/>
        </p:nvSpPr>
        <p:spPr>
          <a:xfrm>
            <a:off x="5379710" y="5801"/>
            <a:ext cx="2308389" cy="369332"/>
          </a:xfrm>
          <a:prstGeom prst="rect">
            <a:avLst/>
          </a:prstGeom>
          <a:noFill/>
        </p:spPr>
        <p:txBody>
          <a:bodyPr wrap="none" rtlCol="0">
            <a:spAutoFit/>
          </a:bodyPr>
          <a:lstStyle/>
          <a:p>
            <a:pPr algn="ctr"/>
            <a:r>
              <a:rPr lang="en-US" sz="1800" b="1" dirty="0" smtClean="0">
                <a:solidFill>
                  <a:prstClr val="black"/>
                </a:solidFill>
              </a:rPr>
              <a:t>II. BUSINESS ANALYSIS</a:t>
            </a: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2" name="TextBox 31"/>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39" name="TextBox 38"/>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316612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Connector 22"/>
          <p:cNvSpPr/>
          <p:nvPr/>
        </p:nvSpPr>
        <p:spPr>
          <a:xfrm>
            <a:off x="175845" y="976774"/>
            <a:ext cx="8362950" cy="7922179"/>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152730" y="1943515"/>
            <a:ext cx="6390125" cy="5978896"/>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280868" y="3004038"/>
            <a:ext cx="4133851" cy="390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52940" y="5809"/>
            <a:ext cx="2361929" cy="369332"/>
          </a:xfrm>
          <a:prstGeom prst="rect">
            <a:avLst/>
          </a:prstGeom>
          <a:noFill/>
        </p:spPr>
        <p:txBody>
          <a:bodyPr wrap="none" rtlCol="0">
            <a:spAutoFit/>
          </a:bodyPr>
          <a:lstStyle/>
          <a:p>
            <a:pPr algn="ctr"/>
            <a:r>
              <a:rPr lang="en-US" sz="1800" b="1" dirty="0" smtClean="0">
                <a:solidFill>
                  <a:prstClr val="black"/>
                </a:solidFill>
              </a:rPr>
              <a:t>II. EXTERNAL </a:t>
            </a:r>
            <a:r>
              <a:rPr lang="en-US" sz="1800" b="1" dirty="0" smtClean="0">
                <a:solidFill>
                  <a:prstClr val="black"/>
                </a:solidFill>
              </a:rPr>
              <a:t>ANALYSIS</a:t>
            </a:r>
          </a:p>
        </p:txBody>
      </p:sp>
      <p:sp>
        <p:nvSpPr>
          <p:cNvPr id="16" name="TextBox 15"/>
          <p:cNvSpPr txBox="1"/>
          <p:nvPr/>
        </p:nvSpPr>
        <p:spPr>
          <a:xfrm>
            <a:off x="2687157" y="305192"/>
            <a:ext cx="8222123" cy="369332"/>
          </a:xfrm>
          <a:prstGeom prst="rect">
            <a:avLst/>
          </a:prstGeom>
          <a:noFill/>
        </p:spPr>
        <p:txBody>
          <a:bodyPr wrap="none" rtlCol="0">
            <a:spAutoFit/>
          </a:bodyPr>
          <a:lstStyle/>
          <a:p>
            <a:pPr algn="ctr"/>
            <a:r>
              <a:rPr lang="en-US" sz="1800" dirty="0" smtClean="0">
                <a:solidFill>
                  <a:prstClr val="black"/>
                </a:solidFill>
              </a:rPr>
              <a:t>Exploration For Business Opportunity In The Macro Environment And The Stakeholder</a:t>
            </a:r>
          </a:p>
        </p:txBody>
      </p:sp>
      <p:sp>
        <p:nvSpPr>
          <p:cNvPr id="3" name="Flowchart: Connector 2"/>
          <p:cNvSpPr/>
          <p:nvPr/>
        </p:nvSpPr>
        <p:spPr>
          <a:xfrm>
            <a:off x="3547695" y="4185138"/>
            <a:ext cx="1600200" cy="15430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40404" y="4615936"/>
            <a:ext cx="1256819" cy="369332"/>
          </a:xfrm>
          <a:prstGeom prst="rect">
            <a:avLst/>
          </a:prstGeom>
          <a:noFill/>
        </p:spPr>
        <p:txBody>
          <a:bodyPr wrap="none" rtlCol="0">
            <a:spAutoFit/>
          </a:bodyPr>
          <a:lstStyle/>
          <a:p>
            <a:r>
              <a:rPr lang="en-US" sz="1800" dirty="0" smtClean="0"/>
              <a:t>Competitor</a:t>
            </a:r>
            <a:endParaRPr lang="en-US" sz="1800" dirty="0"/>
          </a:p>
        </p:txBody>
      </p:sp>
      <p:sp>
        <p:nvSpPr>
          <p:cNvPr id="9" name="TextBox 8"/>
          <p:cNvSpPr txBox="1"/>
          <p:nvPr/>
        </p:nvSpPr>
        <p:spPr>
          <a:xfrm>
            <a:off x="2809228" y="3545460"/>
            <a:ext cx="2116990" cy="338554"/>
          </a:xfrm>
          <a:prstGeom prst="rect">
            <a:avLst/>
          </a:prstGeom>
          <a:noFill/>
        </p:spPr>
        <p:txBody>
          <a:bodyPr wrap="none" rtlCol="0">
            <a:spAutoFit/>
          </a:bodyPr>
          <a:lstStyle/>
          <a:p>
            <a:r>
              <a:rPr lang="en-US" sz="1600" dirty="0" smtClean="0"/>
              <a:t>Threat of New Entrants</a:t>
            </a:r>
            <a:endParaRPr lang="en-US" sz="1600" dirty="0"/>
          </a:p>
        </p:txBody>
      </p:sp>
      <p:sp>
        <p:nvSpPr>
          <p:cNvPr id="10" name="TextBox 9"/>
          <p:cNvSpPr txBox="1"/>
          <p:nvPr/>
        </p:nvSpPr>
        <p:spPr>
          <a:xfrm>
            <a:off x="3937828" y="4937864"/>
            <a:ext cx="812402" cy="369332"/>
          </a:xfrm>
          <a:prstGeom prst="rect">
            <a:avLst/>
          </a:prstGeom>
          <a:noFill/>
        </p:spPr>
        <p:txBody>
          <a:bodyPr wrap="none" rtlCol="0">
            <a:spAutoFit/>
          </a:bodyPr>
          <a:lstStyle/>
          <a:p>
            <a:r>
              <a:rPr lang="en-US" sz="1800" dirty="0" smtClean="0"/>
              <a:t>Rivalry</a:t>
            </a:r>
            <a:endParaRPr lang="en-US" sz="1800" dirty="0"/>
          </a:p>
        </p:txBody>
      </p:sp>
      <p:sp>
        <p:nvSpPr>
          <p:cNvPr id="12" name="TextBox 11"/>
          <p:cNvSpPr txBox="1"/>
          <p:nvPr/>
        </p:nvSpPr>
        <p:spPr>
          <a:xfrm rot="18991381">
            <a:off x="5093412" y="5660895"/>
            <a:ext cx="1246239" cy="338554"/>
          </a:xfrm>
          <a:prstGeom prst="rect">
            <a:avLst/>
          </a:prstGeom>
          <a:noFill/>
        </p:spPr>
        <p:txBody>
          <a:bodyPr wrap="none" rtlCol="0">
            <a:spAutoFit/>
          </a:bodyPr>
          <a:lstStyle/>
          <a:p>
            <a:r>
              <a:rPr lang="en-US" sz="1600" dirty="0" smtClean="0"/>
              <a:t>Buyer Power</a:t>
            </a:r>
            <a:endParaRPr lang="en-US" sz="1600" dirty="0"/>
          </a:p>
        </p:txBody>
      </p:sp>
      <p:sp>
        <p:nvSpPr>
          <p:cNvPr id="13" name="TextBox 12"/>
          <p:cNvSpPr txBox="1"/>
          <p:nvPr/>
        </p:nvSpPr>
        <p:spPr>
          <a:xfrm rot="782478">
            <a:off x="2865134" y="6132135"/>
            <a:ext cx="1840056" cy="338554"/>
          </a:xfrm>
          <a:prstGeom prst="rect">
            <a:avLst/>
          </a:prstGeom>
          <a:noFill/>
        </p:spPr>
        <p:txBody>
          <a:bodyPr wrap="none" rtlCol="0">
            <a:spAutoFit/>
          </a:bodyPr>
          <a:lstStyle/>
          <a:p>
            <a:r>
              <a:rPr lang="en-US" sz="1600" dirty="0" smtClean="0"/>
              <a:t>Threat of Substitute</a:t>
            </a:r>
            <a:endParaRPr lang="en-US" sz="1600" dirty="0"/>
          </a:p>
        </p:txBody>
      </p:sp>
      <p:sp>
        <p:nvSpPr>
          <p:cNvPr id="14" name="TextBox 13"/>
          <p:cNvSpPr txBox="1"/>
          <p:nvPr/>
        </p:nvSpPr>
        <p:spPr>
          <a:xfrm rot="5400000">
            <a:off x="1984332" y="4738816"/>
            <a:ext cx="1445909" cy="338554"/>
          </a:xfrm>
          <a:prstGeom prst="rect">
            <a:avLst/>
          </a:prstGeom>
          <a:noFill/>
        </p:spPr>
        <p:txBody>
          <a:bodyPr wrap="none" rtlCol="0">
            <a:spAutoFit/>
          </a:bodyPr>
          <a:lstStyle/>
          <a:p>
            <a:r>
              <a:rPr lang="en-US" sz="1600" dirty="0" smtClean="0"/>
              <a:t>Supplier Power</a:t>
            </a:r>
            <a:endParaRPr lang="en-US" sz="1600" dirty="0"/>
          </a:p>
        </p:txBody>
      </p:sp>
      <p:sp>
        <p:nvSpPr>
          <p:cNvPr id="15" name="TextBox 14"/>
          <p:cNvSpPr txBox="1"/>
          <p:nvPr/>
        </p:nvSpPr>
        <p:spPr>
          <a:xfrm rot="2875796">
            <a:off x="4452879" y="3813470"/>
            <a:ext cx="2272225" cy="523220"/>
          </a:xfrm>
          <a:prstGeom prst="rect">
            <a:avLst/>
          </a:prstGeom>
          <a:noFill/>
        </p:spPr>
        <p:txBody>
          <a:bodyPr wrap="none" rtlCol="0">
            <a:spAutoFit/>
          </a:bodyPr>
          <a:lstStyle/>
          <a:p>
            <a:pPr algn="ctr"/>
            <a:r>
              <a:rPr lang="en-US" sz="1400" b="1" dirty="0" smtClean="0"/>
              <a:t>External Micro Environment</a:t>
            </a:r>
          </a:p>
          <a:p>
            <a:pPr algn="ctr"/>
            <a:r>
              <a:rPr lang="en-US" sz="1400" b="1" dirty="0" smtClean="0"/>
              <a:t>Porter Five Forces</a:t>
            </a:r>
            <a:endParaRPr lang="en-US" sz="1400" b="1" dirty="0"/>
          </a:p>
        </p:txBody>
      </p:sp>
      <p:sp>
        <p:nvSpPr>
          <p:cNvPr id="19" name="TextBox 18"/>
          <p:cNvSpPr txBox="1"/>
          <p:nvPr/>
        </p:nvSpPr>
        <p:spPr>
          <a:xfrm>
            <a:off x="3028931" y="2196743"/>
            <a:ext cx="2497607" cy="646331"/>
          </a:xfrm>
          <a:prstGeom prst="rect">
            <a:avLst/>
          </a:prstGeom>
          <a:noFill/>
        </p:spPr>
        <p:txBody>
          <a:bodyPr wrap="none" rtlCol="0">
            <a:spAutoFit/>
          </a:bodyPr>
          <a:lstStyle/>
          <a:p>
            <a:pPr algn="ctr"/>
            <a:r>
              <a:rPr lang="en-US" sz="1800" dirty="0" smtClean="0"/>
              <a:t>Government Perspective</a:t>
            </a:r>
          </a:p>
          <a:p>
            <a:pPr algn="ctr"/>
            <a:r>
              <a:rPr lang="en-US" sz="1800" dirty="0" smtClean="0"/>
              <a:t>(PESTEL)</a:t>
            </a:r>
            <a:endParaRPr lang="en-US" sz="1800" dirty="0"/>
          </a:p>
        </p:txBody>
      </p:sp>
      <p:sp>
        <p:nvSpPr>
          <p:cNvPr id="20" name="TextBox 19"/>
          <p:cNvSpPr txBox="1"/>
          <p:nvPr/>
        </p:nvSpPr>
        <p:spPr>
          <a:xfrm rot="3037560">
            <a:off x="1171975" y="5926890"/>
            <a:ext cx="2088009" cy="646331"/>
          </a:xfrm>
          <a:prstGeom prst="rect">
            <a:avLst/>
          </a:prstGeom>
          <a:noFill/>
        </p:spPr>
        <p:txBody>
          <a:bodyPr wrap="none" rtlCol="0">
            <a:spAutoFit/>
          </a:bodyPr>
          <a:lstStyle/>
          <a:p>
            <a:pPr algn="ctr"/>
            <a:r>
              <a:rPr lang="en-US" sz="1800" dirty="0" smtClean="0"/>
              <a:t>Industry Perspective</a:t>
            </a:r>
          </a:p>
          <a:p>
            <a:pPr algn="ctr"/>
            <a:r>
              <a:rPr lang="en-US" sz="1800" dirty="0" smtClean="0"/>
              <a:t>(PESTEL)</a:t>
            </a:r>
            <a:endParaRPr lang="en-US" sz="1800" dirty="0"/>
          </a:p>
        </p:txBody>
      </p:sp>
      <p:sp>
        <p:nvSpPr>
          <p:cNvPr id="21" name="TextBox 20"/>
          <p:cNvSpPr txBox="1"/>
          <p:nvPr/>
        </p:nvSpPr>
        <p:spPr>
          <a:xfrm rot="17804733">
            <a:off x="5617736" y="5781091"/>
            <a:ext cx="1988814" cy="646331"/>
          </a:xfrm>
          <a:prstGeom prst="rect">
            <a:avLst/>
          </a:prstGeom>
          <a:noFill/>
        </p:spPr>
        <p:txBody>
          <a:bodyPr wrap="none" rtlCol="0">
            <a:spAutoFit/>
          </a:bodyPr>
          <a:lstStyle/>
          <a:p>
            <a:pPr algn="ctr"/>
            <a:r>
              <a:rPr lang="en-US" sz="1800" dirty="0" smtClean="0"/>
              <a:t>Society Perspective</a:t>
            </a:r>
          </a:p>
          <a:p>
            <a:pPr algn="ctr"/>
            <a:r>
              <a:rPr lang="en-US" sz="1800" dirty="0" smtClean="0"/>
              <a:t>(PESTEL)</a:t>
            </a:r>
            <a:endParaRPr lang="en-US" sz="1800" dirty="0"/>
          </a:p>
        </p:txBody>
      </p:sp>
      <p:sp>
        <p:nvSpPr>
          <p:cNvPr id="24" name="TextBox 23"/>
          <p:cNvSpPr txBox="1"/>
          <p:nvPr/>
        </p:nvSpPr>
        <p:spPr>
          <a:xfrm>
            <a:off x="3145450" y="1277561"/>
            <a:ext cx="2556598" cy="461665"/>
          </a:xfrm>
          <a:prstGeom prst="rect">
            <a:avLst/>
          </a:prstGeom>
          <a:noFill/>
        </p:spPr>
        <p:txBody>
          <a:bodyPr wrap="none" rtlCol="0">
            <a:spAutoFit/>
          </a:bodyPr>
          <a:lstStyle/>
          <a:p>
            <a:pPr algn="ctr"/>
            <a:r>
              <a:rPr lang="en-US" sz="2400" dirty="0" smtClean="0"/>
              <a:t>Nature Perspective</a:t>
            </a:r>
          </a:p>
        </p:txBody>
      </p:sp>
      <p:sp>
        <p:nvSpPr>
          <p:cNvPr id="7" name="Right Arrow 6"/>
          <p:cNvSpPr/>
          <p:nvPr/>
        </p:nvSpPr>
        <p:spPr>
          <a:xfrm rot="8225319">
            <a:off x="5477315" y="2863795"/>
            <a:ext cx="2311902" cy="44176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2875796">
            <a:off x="5223825" y="3130103"/>
            <a:ext cx="2621744" cy="338554"/>
          </a:xfrm>
          <a:prstGeom prst="rect">
            <a:avLst/>
          </a:prstGeom>
          <a:noFill/>
        </p:spPr>
        <p:txBody>
          <a:bodyPr wrap="none" rtlCol="0">
            <a:spAutoFit/>
          </a:bodyPr>
          <a:lstStyle/>
          <a:p>
            <a:pPr algn="ctr"/>
            <a:r>
              <a:rPr lang="en-US" sz="1600" b="1" dirty="0" smtClean="0"/>
              <a:t>External Macro Environment</a:t>
            </a:r>
          </a:p>
        </p:txBody>
      </p:sp>
      <p:sp>
        <p:nvSpPr>
          <p:cNvPr id="5" name="TextBox 4"/>
          <p:cNvSpPr txBox="1"/>
          <p:nvPr/>
        </p:nvSpPr>
        <p:spPr>
          <a:xfrm>
            <a:off x="3344607" y="1720142"/>
            <a:ext cx="2158283" cy="400110"/>
          </a:xfrm>
          <a:prstGeom prst="rect">
            <a:avLst/>
          </a:prstGeom>
          <a:solidFill>
            <a:schemeClr val="tx1">
              <a:lumMod val="95000"/>
              <a:lumOff val="5000"/>
            </a:schemeClr>
          </a:solidFill>
        </p:spPr>
        <p:txBody>
          <a:bodyPr wrap="none" rtlCol="0">
            <a:spAutoFit/>
          </a:bodyPr>
          <a:lstStyle/>
          <a:p>
            <a:r>
              <a:rPr lang="en-US" sz="2000" dirty="0" smtClean="0">
                <a:solidFill>
                  <a:schemeClr val="bg1"/>
                </a:solidFill>
              </a:rPr>
              <a:t>Business To Nature</a:t>
            </a:r>
            <a:endParaRPr lang="en-US" sz="2000" dirty="0">
              <a:solidFill>
                <a:schemeClr val="bg1"/>
              </a:solidFill>
            </a:endParaRPr>
          </a:p>
        </p:txBody>
      </p:sp>
      <p:sp>
        <p:nvSpPr>
          <p:cNvPr id="26" name="TextBox 25"/>
          <p:cNvSpPr txBox="1"/>
          <p:nvPr/>
        </p:nvSpPr>
        <p:spPr>
          <a:xfrm>
            <a:off x="2903792" y="2796950"/>
            <a:ext cx="2749535" cy="400110"/>
          </a:xfrm>
          <a:prstGeom prst="rect">
            <a:avLst/>
          </a:prstGeom>
          <a:solidFill>
            <a:schemeClr val="tx1">
              <a:lumMod val="95000"/>
              <a:lumOff val="5000"/>
            </a:schemeClr>
          </a:solidFill>
        </p:spPr>
        <p:txBody>
          <a:bodyPr wrap="none" rtlCol="0">
            <a:spAutoFit/>
          </a:bodyPr>
          <a:lstStyle/>
          <a:p>
            <a:r>
              <a:rPr lang="en-US" sz="2000" dirty="0" smtClean="0">
                <a:solidFill>
                  <a:schemeClr val="bg1"/>
                </a:solidFill>
              </a:rPr>
              <a:t>Business To Government</a:t>
            </a:r>
            <a:endParaRPr lang="en-US" sz="2000" dirty="0">
              <a:solidFill>
                <a:schemeClr val="bg1"/>
              </a:solidFill>
            </a:endParaRPr>
          </a:p>
        </p:txBody>
      </p:sp>
      <p:sp>
        <p:nvSpPr>
          <p:cNvPr id="27" name="TextBox 26"/>
          <p:cNvSpPr txBox="1"/>
          <p:nvPr/>
        </p:nvSpPr>
        <p:spPr>
          <a:xfrm rot="2965527">
            <a:off x="711693" y="6411487"/>
            <a:ext cx="2335576" cy="400110"/>
          </a:xfrm>
          <a:prstGeom prst="rect">
            <a:avLst/>
          </a:prstGeom>
          <a:solidFill>
            <a:schemeClr val="tx1">
              <a:lumMod val="95000"/>
              <a:lumOff val="5000"/>
            </a:schemeClr>
          </a:solidFill>
        </p:spPr>
        <p:txBody>
          <a:bodyPr wrap="none" rtlCol="0">
            <a:spAutoFit/>
          </a:bodyPr>
          <a:lstStyle/>
          <a:p>
            <a:r>
              <a:rPr lang="en-US" sz="2000" dirty="0" smtClean="0">
                <a:solidFill>
                  <a:schemeClr val="bg1"/>
                </a:solidFill>
              </a:rPr>
              <a:t>Business To Business</a:t>
            </a:r>
            <a:endParaRPr lang="en-US" sz="2000" dirty="0">
              <a:solidFill>
                <a:schemeClr val="bg1"/>
              </a:solidFill>
            </a:endParaRPr>
          </a:p>
        </p:txBody>
      </p:sp>
      <p:sp>
        <p:nvSpPr>
          <p:cNvPr id="28" name="TextBox 27"/>
          <p:cNvSpPr txBox="1"/>
          <p:nvPr/>
        </p:nvSpPr>
        <p:spPr>
          <a:xfrm rot="17766751">
            <a:off x="5828037" y="6109240"/>
            <a:ext cx="2447208" cy="400110"/>
          </a:xfrm>
          <a:prstGeom prst="rect">
            <a:avLst/>
          </a:prstGeom>
          <a:solidFill>
            <a:schemeClr val="tx1">
              <a:lumMod val="95000"/>
              <a:lumOff val="5000"/>
            </a:schemeClr>
          </a:solidFill>
        </p:spPr>
        <p:txBody>
          <a:bodyPr wrap="none" rtlCol="0">
            <a:spAutoFit/>
          </a:bodyPr>
          <a:lstStyle/>
          <a:p>
            <a:r>
              <a:rPr lang="en-US" sz="2000" dirty="0" smtClean="0">
                <a:solidFill>
                  <a:schemeClr val="bg1"/>
                </a:solidFill>
              </a:rPr>
              <a:t>Business To Customer</a:t>
            </a:r>
            <a:endParaRPr lang="en-US" sz="2000" dirty="0">
              <a:solidFill>
                <a:schemeClr val="bg1"/>
              </a:solidFill>
            </a:endParaRPr>
          </a:p>
        </p:txBody>
      </p:sp>
      <p:sp>
        <p:nvSpPr>
          <p:cNvPr id="29" name="TextBox 28"/>
          <p:cNvSpPr txBox="1"/>
          <p:nvPr/>
        </p:nvSpPr>
        <p:spPr>
          <a:xfrm>
            <a:off x="8538795" y="1253761"/>
            <a:ext cx="4262805" cy="5078313"/>
          </a:xfrm>
          <a:prstGeom prst="rect">
            <a:avLst/>
          </a:prstGeom>
          <a:noFill/>
        </p:spPr>
        <p:txBody>
          <a:bodyPr wrap="square" rtlCol="0">
            <a:spAutoFit/>
          </a:bodyPr>
          <a:lstStyle/>
          <a:p>
            <a:pPr algn="just"/>
            <a:r>
              <a:rPr lang="en-US" sz="1800" dirty="0" smtClean="0">
                <a:solidFill>
                  <a:prstClr val="black"/>
                </a:solidFill>
              </a:rPr>
              <a:t>New Business Opportunity Exploration In The Business To Nature Market. The Opportunity That Lies in The Nature:</a:t>
            </a:r>
          </a:p>
          <a:p>
            <a:pPr algn="just"/>
            <a:endParaRPr lang="en-US" sz="1800" dirty="0" smtClean="0">
              <a:solidFill>
                <a:prstClr val="black"/>
              </a:solidFill>
            </a:endParaRPr>
          </a:p>
          <a:p>
            <a:pPr algn="just"/>
            <a:r>
              <a:rPr lang="en-US" sz="1800" dirty="0" smtClean="0">
                <a:solidFill>
                  <a:prstClr val="black"/>
                </a:solidFill>
              </a:rPr>
              <a:t>“</a:t>
            </a:r>
            <a:r>
              <a:rPr lang="en-US" sz="1800" dirty="0"/>
              <a:t>While the risks to our global economy are daunting, </a:t>
            </a:r>
            <a:r>
              <a:rPr lang="en-US" sz="1800" b="1" dirty="0"/>
              <a:t>nature also provides ample benefit and opportunity</a:t>
            </a:r>
            <a:r>
              <a:rPr lang="en-US" sz="1800" dirty="0"/>
              <a:t>. For example, nature provides services worth at least </a:t>
            </a:r>
            <a:r>
              <a:rPr lang="en-US" sz="1800" dirty="0">
                <a:hlinkClick r:id="rId3"/>
              </a:rPr>
              <a:t>$125 trillion per year globally</a:t>
            </a:r>
            <a:r>
              <a:rPr lang="en-US" sz="1800" dirty="0"/>
              <a:t>. In </a:t>
            </a:r>
            <a:r>
              <a:rPr lang="en-US" sz="1800" i="1" dirty="0">
                <a:hlinkClick r:id="rId4"/>
              </a:rPr>
              <a:t>The Future of Nature and Business</a:t>
            </a:r>
            <a:r>
              <a:rPr lang="en-US" sz="1800" dirty="0"/>
              <a:t>, the World Economic Forum identified </a:t>
            </a:r>
            <a:r>
              <a:rPr lang="en-US" sz="1800" b="1" dirty="0"/>
              <a:t>15 systemic transitions with annual business opportunities worth $10 trillion that could create 395 million jobs by </a:t>
            </a:r>
            <a:r>
              <a:rPr lang="en-US" sz="1800" b="1" dirty="0" smtClean="0"/>
              <a:t>2030”</a:t>
            </a:r>
          </a:p>
          <a:p>
            <a:pPr algn="just"/>
            <a:endParaRPr lang="en-US" sz="1800" b="1" dirty="0">
              <a:solidFill>
                <a:prstClr val="black"/>
              </a:solidFill>
            </a:endParaRPr>
          </a:p>
          <a:p>
            <a:pPr algn="just"/>
            <a:r>
              <a:rPr lang="en-US" sz="1800" b="1" dirty="0">
                <a:solidFill>
                  <a:prstClr val="black"/>
                </a:solidFill>
              </a:rPr>
              <a:t>Source: </a:t>
            </a:r>
            <a:r>
              <a:rPr lang="en-US" sz="1800" dirty="0">
                <a:solidFill>
                  <a:prstClr val="black"/>
                </a:solidFill>
              </a:rPr>
              <a:t>https://www.businessfornature.org/businesscase</a:t>
            </a:r>
            <a:endParaRPr lang="en-US" sz="1800" dirty="0" smtClean="0">
              <a:solidFill>
                <a:prstClr val="black"/>
              </a:solidFill>
            </a:endParaRPr>
          </a:p>
        </p:txBody>
      </p:sp>
      <p:sp>
        <p:nvSpPr>
          <p:cNvPr id="2" name="Rectangle 1"/>
          <p:cNvSpPr/>
          <p:nvPr/>
        </p:nvSpPr>
        <p:spPr>
          <a:xfrm>
            <a:off x="9161585" y="0"/>
            <a:ext cx="404446" cy="960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7628671"/>
            <a:ext cx="12801600" cy="293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5" name="TextBox 34"/>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Tree>
    <p:extLst>
      <p:ext uri="{BB962C8B-B14F-4D97-AF65-F5344CB8AC3E}">
        <p14:creationId xmlns:p14="http://schemas.microsoft.com/office/powerpoint/2010/main" val="3143008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79710" y="5807"/>
            <a:ext cx="2308389" cy="369332"/>
          </a:xfrm>
          <a:prstGeom prst="rect">
            <a:avLst/>
          </a:prstGeom>
          <a:noFill/>
        </p:spPr>
        <p:txBody>
          <a:bodyPr wrap="none" rtlCol="0">
            <a:spAutoFit/>
          </a:bodyPr>
          <a:lstStyle/>
          <a:p>
            <a:pPr algn="ctr"/>
            <a:r>
              <a:rPr lang="en-US" sz="1800" b="1" dirty="0" smtClean="0">
                <a:solidFill>
                  <a:prstClr val="black"/>
                </a:solidFill>
              </a:rPr>
              <a:t>II. BUSINESS ANALYSIS</a:t>
            </a:r>
          </a:p>
        </p:txBody>
      </p:sp>
      <p:sp>
        <p:nvSpPr>
          <p:cNvPr id="74" name="TextBox 73"/>
          <p:cNvSpPr txBox="1"/>
          <p:nvPr/>
        </p:nvSpPr>
        <p:spPr>
          <a:xfrm>
            <a:off x="3194833" y="762004"/>
            <a:ext cx="6709594" cy="369332"/>
          </a:xfrm>
          <a:prstGeom prst="rect">
            <a:avLst/>
          </a:prstGeom>
          <a:noFill/>
        </p:spPr>
        <p:txBody>
          <a:bodyPr wrap="none" rtlCol="0">
            <a:spAutoFit/>
          </a:bodyPr>
          <a:lstStyle/>
          <a:p>
            <a:pPr algn="ctr"/>
            <a:r>
              <a:rPr lang="en-US" sz="1800" dirty="0" smtClean="0">
                <a:solidFill>
                  <a:prstClr val="black"/>
                </a:solidFill>
              </a:rPr>
              <a:t>Correlation Between Business Objective and New Business Landscape</a:t>
            </a:r>
          </a:p>
        </p:txBody>
      </p:sp>
      <p:sp>
        <p:nvSpPr>
          <p:cNvPr id="23" name="Rounded Rectangle 22"/>
          <p:cNvSpPr/>
          <p:nvPr/>
        </p:nvSpPr>
        <p:spPr>
          <a:xfrm>
            <a:off x="6686258" y="4039360"/>
            <a:ext cx="1314450" cy="6154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CUSTOMER</a:t>
            </a:r>
            <a:endParaRPr lang="en-US" sz="1800" dirty="0"/>
          </a:p>
        </p:txBody>
      </p:sp>
      <p:sp>
        <p:nvSpPr>
          <p:cNvPr id="24" name="Rounded Rectangle 23"/>
          <p:cNvSpPr/>
          <p:nvPr/>
        </p:nvSpPr>
        <p:spPr>
          <a:xfrm>
            <a:off x="4923792" y="4023197"/>
            <a:ext cx="1314450" cy="6154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COMPANY</a:t>
            </a:r>
            <a:endParaRPr lang="en-US" sz="1800" dirty="0"/>
          </a:p>
        </p:txBody>
      </p:sp>
      <p:sp>
        <p:nvSpPr>
          <p:cNvPr id="25" name="Rounded Rectangle 24"/>
          <p:cNvSpPr/>
          <p:nvPr/>
        </p:nvSpPr>
        <p:spPr>
          <a:xfrm>
            <a:off x="5603552" y="5067826"/>
            <a:ext cx="1667555" cy="6154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COMPETITOR</a:t>
            </a:r>
            <a:endParaRPr lang="en-US" sz="1800" dirty="0"/>
          </a:p>
        </p:txBody>
      </p:sp>
      <p:sp>
        <p:nvSpPr>
          <p:cNvPr id="26" name="Rounded Rectangle 25"/>
          <p:cNvSpPr/>
          <p:nvPr/>
        </p:nvSpPr>
        <p:spPr>
          <a:xfrm>
            <a:off x="4457067" y="3646270"/>
            <a:ext cx="3981450" cy="2433034"/>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6238242" y="4153660"/>
            <a:ext cx="42639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238242" y="4477283"/>
            <a:ext cx="42639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067550" y="4663868"/>
            <a:ext cx="410833" cy="3479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686258" y="4682794"/>
            <a:ext cx="381292" cy="3289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6035988" y="4682794"/>
            <a:ext cx="411804" cy="3289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4" idx="2"/>
          </p:cNvCxnSpPr>
          <p:nvPr/>
        </p:nvCxnSpPr>
        <p:spPr>
          <a:xfrm>
            <a:off x="5581017" y="4638611"/>
            <a:ext cx="472507" cy="413052"/>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23B5BD81-DB37-43DA-A72E-E34F7816651A}"/>
              </a:ext>
            </a:extLst>
          </p:cNvPr>
          <p:cNvSpPr txBox="1"/>
          <p:nvPr/>
        </p:nvSpPr>
        <p:spPr>
          <a:xfrm>
            <a:off x="4356718" y="6253933"/>
            <a:ext cx="4182147" cy="369332"/>
          </a:xfrm>
          <a:prstGeom prst="rect">
            <a:avLst/>
          </a:prstGeom>
          <a:noFill/>
        </p:spPr>
        <p:txBody>
          <a:bodyPr wrap="square" rtlCol="0">
            <a:spAutoFit/>
          </a:bodyPr>
          <a:lstStyle/>
          <a:p>
            <a:pPr defTabSz="822960">
              <a:defRPr/>
            </a:pPr>
            <a:r>
              <a:rPr lang="en-US" sz="1800" b="1" dirty="0" smtClean="0">
                <a:solidFill>
                  <a:prstClr val="black"/>
                </a:solidFill>
              </a:rPr>
              <a:t>Customer-Oriented Business Landscape</a:t>
            </a:r>
            <a:endParaRPr lang="en-US" sz="1800" b="1" dirty="0">
              <a:solidFill>
                <a:prstClr val="black"/>
              </a:solidFill>
            </a:endParaRPr>
          </a:p>
        </p:txBody>
      </p:sp>
      <p:sp>
        <p:nvSpPr>
          <p:cNvPr id="35" name="Rounded Rectangle 34"/>
          <p:cNvSpPr/>
          <p:nvPr/>
        </p:nvSpPr>
        <p:spPr>
          <a:xfrm>
            <a:off x="3179462" y="2467176"/>
            <a:ext cx="6515733" cy="3759781"/>
          </a:xfrm>
          <a:prstGeom prst="roundRect">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780103" y="2748021"/>
            <a:ext cx="1314450" cy="61541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NATURE</a:t>
            </a:r>
            <a:endParaRPr lang="en-US" sz="1800" dirty="0"/>
          </a:p>
        </p:txBody>
      </p:sp>
      <p:sp>
        <p:nvSpPr>
          <p:cNvPr id="37" name="TextBox 36">
            <a:extLst>
              <a:ext uri="{FF2B5EF4-FFF2-40B4-BE49-F238E27FC236}">
                <a16:creationId xmlns:a16="http://schemas.microsoft.com/office/drawing/2014/main" xmlns="" id="{23B5BD81-DB37-43DA-A72E-E34F7816651A}"/>
              </a:ext>
            </a:extLst>
          </p:cNvPr>
          <p:cNvSpPr txBox="1"/>
          <p:nvPr/>
        </p:nvSpPr>
        <p:spPr>
          <a:xfrm>
            <a:off x="3857017" y="1683694"/>
            <a:ext cx="5181550" cy="369332"/>
          </a:xfrm>
          <a:prstGeom prst="rect">
            <a:avLst/>
          </a:prstGeom>
          <a:noFill/>
        </p:spPr>
        <p:txBody>
          <a:bodyPr wrap="square" rtlCol="0">
            <a:spAutoFit/>
          </a:bodyPr>
          <a:lstStyle/>
          <a:p>
            <a:pPr algn="ctr" defTabSz="822960">
              <a:defRPr/>
            </a:pPr>
            <a:r>
              <a:rPr lang="en-US" sz="1800" b="1" dirty="0" smtClean="0">
                <a:solidFill>
                  <a:prstClr val="black"/>
                </a:solidFill>
              </a:rPr>
              <a:t>Business Objective: Profit &amp; Sustainable Growth</a:t>
            </a:r>
            <a:endParaRPr lang="en-US" sz="1800" b="1" dirty="0">
              <a:solidFill>
                <a:prstClr val="black"/>
              </a:solidFill>
            </a:endParaRPr>
          </a:p>
        </p:txBody>
      </p:sp>
      <p:sp>
        <p:nvSpPr>
          <p:cNvPr id="38" name="TextBox 37">
            <a:extLst>
              <a:ext uri="{FF2B5EF4-FFF2-40B4-BE49-F238E27FC236}">
                <a16:creationId xmlns:a16="http://schemas.microsoft.com/office/drawing/2014/main" xmlns="" id="{23B5BD81-DB37-43DA-A72E-E34F7816651A}"/>
              </a:ext>
            </a:extLst>
          </p:cNvPr>
          <p:cNvSpPr txBox="1"/>
          <p:nvPr/>
        </p:nvSpPr>
        <p:spPr>
          <a:xfrm>
            <a:off x="3846553" y="2032726"/>
            <a:ext cx="5181550" cy="369332"/>
          </a:xfrm>
          <a:prstGeom prst="rect">
            <a:avLst/>
          </a:prstGeom>
          <a:noFill/>
        </p:spPr>
        <p:txBody>
          <a:bodyPr wrap="square" rtlCol="0">
            <a:spAutoFit/>
          </a:bodyPr>
          <a:lstStyle/>
          <a:p>
            <a:pPr algn="ctr" defTabSz="822960">
              <a:defRPr/>
            </a:pPr>
            <a:r>
              <a:rPr lang="en-US" sz="1800" b="1" dirty="0" smtClean="0">
                <a:solidFill>
                  <a:prstClr val="black"/>
                </a:solidFill>
              </a:rPr>
              <a:t>New Business Landscape: N + 3C (Kenichi Ohmae)</a:t>
            </a:r>
            <a:endParaRPr lang="en-US" sz="1800" b="1" dirty="0">
              <a:solidFill>
                <a:prstClr val="black"/>
              </a:solidFill>
            </a:endParaRPr>
          </a:p>
        </p:txBody>
      </p:sp>
      <p:sp>
        <p:nvSpPr>
          <p:cNvPr id="40" name="TextBox 39"/>
          <p:cNvSpPr txBox="1"/>
          <p:nvPr/>
        </p:nvSpPr>
        <p:spPr>
          <a:xfrm>
            <a:off x="2114550" y="6666527"/>
            <a:ext cx="8553450" cy="1815882"/>
          </a:xfrm>
          <a:prstGeom prst="rect">
            <a:avLst/>
          </a:prstGeom>
          <a:noFill/>
        </p:spPr>
        <p:txBody>
          <a:bodyPr wrap="square" rtlCol="0">
            <a:spAutoFit/>
          </a:bodyPr>
          <a:lstStyle/>
          <a:p>
            <a:r>
              <a:rPr lang="en-ID" sz="1600" dirty="0" smtClean="0"/>
              <a:t>Kenichi </a:t>
            </a:r>
            <a:r>
              <a:rPr lang="en-ID" sz="1600" dirty="0" err="1"/>
              <a:t>Ohmae</a:t>
            </a:r>
            <a:r>
              <a:rPr lang="en-ID" sz="1600" dirty="0"/>
              <a:t> states that these three factors must be in balance in the form of a strategic triangle. These three key factors for success are</a:t>
            </a:r>
            <a:r>
              <a:rPr lang="en-ID" sz="1600" dirty="0" smtClean="0"/>
              <a:t>:”</a:t>
            </a:r>
            <a:endParaRPr lang="en-US" sz="1600" dirty="0"/>
          </a:p>
          <a:p>
            <a:pPr lvl="0"/>
            <a:r>
              <a:rPr lang="en-ID" sz="1600" dirty="0" smtClean="0"/>
              <a:t>1. The </a:t>
            </a:r>
            <a:r>
              <a:rPr lang="en-ID" sz="1600" dirty="0"/>
              <a:t>Corporation</a:t>
            </a:r>
            <a:endParaRPr lang="en-US" sz="1600" dirty="0"/>
          </a:p>
          <a:p>
            <a:pPr lvl="0"/>
            <a:r>
              <a:rPr lang="en-ID" sz="1600" dirty="0" smtClean="0"/>
              <a:t>2. The </a:t>
            </a:r>
            <a:r>
              <a:rPr lang="en-ID" sz="1600" dirty="0"/>
              <a:t>Customer</a:t>
            </a:r>
            <a:endParaRPr lang="en-US" sz="1600" dirty="0"/>
          </a:p>
          <a:p>
            <a:pPr lvl="0"/>
            <a:r>
              <a:rPr lang="en-ID" sz="1600" dirty="0" smtClean="0"/>
              <a:t>3. The Competition</a:t>
            </a:r>
          </a:p>
          <a:p>
            <a:pPr lvl="0"/>
            <a:endParaRPr lang="en-ID" sz="1600" dirty="0" smtClean="0"/>
          </a:p>
          <a:p>
            <a:r>
              <a:rPr lang="en-ID" sz="1600" dirty="0" smtClean="0"/>
              <a:t>Source: </a:t>
            </a:r>
            <a:r>
              <a:rPr lang="en-ID" sz="1600" dirty="0"/>
              <a:t>https://www.toolshero.com/strategy/3c-model-ohmae</a:t>
            </a:r>
            <a:r>
              <a:rPr lang="en-ID" sz="1600" dirty="0" smtClean="0"/>
              <a:t>/</a:t>
            </a:r>
            <a:endParaRPr lang="en-US" sz="1600" dirty="0" smtClean="0">
              <a:solidFill>
                <a:prstClr val="black"/>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22" name="TextBox 21"/>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45" name="TextBox 44"/>
          <p:cNvSpPr txBox="1"/>
          <p:nvPr/>
        </p:nvSpPr>
        <p:spPr>
          <a:xfrm>
            <a:off x="5115411" y="392671"/>
            <a:ext cx="2836995" cy="369332"/>
          </a:xfrm>
          <a:prstGeom prst="rect">
            <a:avLst/>
          </a:prstGeom>
          <a:noFill/>
        </p:spPr>
        <p:txBody>
          <a:bodyPr wrap="none" rtlCol="0">
            <a:spAutoFit/>
          </a:bodyPr>
          <a:lstStyle/>
          <a:p>
            <a:pPr algn="ctr"/>
            <a:r>
              <a:rPr lang="en-US" sz="1800" b="1" dirty="0" smtClean="0">
                <a:solidFill>
                  <a:prstClr val="black"/>
                </a:solidFill>
              </a:rPr>
              <a:t>NEW BUSINESS LANDSCAPE</a:t>
            </a: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43" name="TextBox 4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4156360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79710" y="5801"/>
            <a:ext cx="2308389" cy="369332"/>
          </a:xfrm>
          <a:prstGeom prst="rect">
            <a:avLst/>
          </a:prstGeom>
          <a:noFill/>
        </p:spPr>
        <p:txBody>
          <a:bodyPr wrap="none" rtlCol="0">
            <a:spAutoFit/>
          </a:bodyPr>
          <a:lstStyle/>
          <a:p>
            <a:pPr algn="ctr"/>
            <a:r>
              <a:rPr lang="en-US" sz="1800" b="1" dirty="0" smtClean="0">
                <a:solidFill>
                  <a:prstClr val="black"/>
                </a:solidFill>
              </a:rPr>
              <a:t>II. BUSINESS ANALYSIS</a:t>
            </a:r>
          </a:p>
        </p:txBody>
      </p:sp>
      <p:sp>
        <p:nvSpPr>
          <p:cNvPr id="16" name="TextBox 15"/>
          <p:cNvSpPr txBox="1"/>
          <p:nvPr/>
        </p:nvSpPr>
        <p:spPr>
          <a:xfrm>
            <a:off x="1016230" y="691694"/>
            <a:ext cx="10468892" cy="369332"/>
          </a:xfrm>
          <a:prstGeom prst="rect">
            <a:avLst/>
          </a:prstGeom>
          <a:noFill/>
        </p:spPr>
        <p:txBody>
          <a:bodyPr wrap="none" rtlCol="0">
            <a:spAutoFit/>
          </a:bodyPr>
          <a:lstStyle/>
          <a:p>
            <a:pPr algn="ctr"/>
            <a:r>
              <a:rPr lang="en-US" sz="1800" dirty="0" smtClean="0">
                <a:solidFill>
                  <a:prstClr val="black"/>
                </a:solidFill>
              </a:rPr>
              <a:t>External Business Analysis: Using Combination of Product Life Cycle Actor and Stakeholder Perspective Analysis</a:t>
            </a:r>
          </a:p>
        </p:txBody>
      </p:sp>
      <p:sp>
        <p:nvSpPr>
          <p:cNvPr id="19" name="Oval 7"/>
          <p:cNvSpPr/>
          <p:nvPr/>
        </p:nvSpPr>
        <p:spPr>
          <a:xfrm>
            <a:off x="7907542" y="2750003"/>
            <a:ext cx="1878623" cy="1904709"/>
          </a:xfrm>
          <a:custGeom>
            <a:avLst/>
            <a:gdLst>
              <a:gd name="connsiteX0" fmla="*/ 1845966 w 1847088"/>
              <a:gd name="connsiteY0" fmla="*/ 0 h 2307481"/>
              <a:gd name="connsiteX1" fmla="*/ 1847088 w 1847088"/>
              <a:gd name="connsiteY1" fmla="*/ 124617 h 2307481"/>
              <a:gd name="connsiteX2" fmla="*/ 1847088 w 1847088"/>
              <a:gd name="connsiteY2" fmla="*/ 2307481 h 2307481"/>
              <a:gd name="connsiteX3" fmla="*/ 518606 w 1847088"/>
              <a:gd name="connsiteY3" fmla="*/ 2307481 h 2307481"/>
              <a:gd name="connsiteX4" fmla="*/ 0 w 1847088"/>
              <a:gd name="connsiteY4" fmla="*/ 2202200 h 2307481"/>
              <a:gd name="connsiteX5" fmla="*/ 0 w 1847088"/>
              <a:gd name="connsiteY5" fmla="*/ 816332 h 2307481"/>
              <a:gd name="connsiteX6" fmla="*/ 8297 w 1847088"/>
              <a:gd name="connsiteY6" fmla="*/ 803205 h 2307481"/>
              <a:gd name="connsiteX7" fmla="*/ 1845966 w 1847088"/>
              <a:gd name="connsiteY7" fmla="*/ 0 h 2307481"/>
              <a:gd name="connsiteX0" fmla="*/ 1845966 w 1847088"/>
              <a:gd name="connsiteY0" fmla="*/ 0 h 2307481"/>
              <a:gd name="connsiteX1" fmla="*/ 1847088 w 1847088"/>
              <a:gd name="connsiteY1" fmla="*/ 908388 h 2307481"/>
              <a:gd name="connsiteX2" fmla="*/ 1847088 w 1847088"/>
              <a:gd name="connsiteY2" fmla="*/ 2307481 h 2307481"/>
              <a:gd name="connsiteX3" fmla="*/ 518606 w 1847088"/>
              <a:gd name="connsiteY3" fmla="*/ 2307481 h 2307481"/>
              <a:gd name="connsiteX4" fmla="*/ 0 w 1847088"/>
              <a:gd name="connsiteY4" fmla="*/ 2202200 h 2307481"/>
              <a:gd name="connsiteX5" fmla="*/ 0 w 1847088"/>
              <a:gd name="connsiteY5" fmla="*/ 816332 h 2307481"/>
              <a:gd name="connsiteX6" fmla="*/ 8297 w 1847088"/>
              <a:gd name="connsiteY6" fmla="*/ 803205 h 2307481"/>
              <a:gd name="connsiteX7" fmla="*/ 1845966 w 1847088"/>
              <a:gd name="connsiteY7" fmla="*/ 0 h 2307481"/>
              <a:gd name="connsiteX0" fmla="*/ 1878623 w 1878623"/>
              <a:gd name="connsiteY0" fmla="*/ 0 h 1904709"/>
              <a:gd name="connsiteX1" fmla="*/ 1847088 w 1878623"/>
              <a:gd name="connsiteY1" fmla="*/ 505616 h 1904709"/>
              <a:gd name="connsiteX2" fmla="*/ 1847088 w 1878623"/>
              <a:gd name="connsiteY2" fmla="*/ 1904709 h 1904709"/>
              <a:gd name="connsiteX3" fmla="*/ 518606 w 1878623"/>
              <a:gd name="connsiteY3" fmla="*/ 1904709 h 1904709"/>
              <a:gd name="connsiteX4" fmla="*/ 0 w 1878623"/>
              <a:gd name="connsiteY4" fmla="*/ 1799428 h 1904709"/>
              <a:gd name="connsiteX5" fmla="*/ 0 w 1878623"/>
              <a:gd name="connsiteY5" fmla="*/ 413560 h 1904709"/>
              <a:gd name="connsiteX6" fmla="*/ 8297 w 1878623"/>
              <a:gd name="connsiteY6" fmla="*/ 400433 h 1904709"/>
              <a:gd name="connsiteX7" fmla="*/ 1878623 w 1878623"/>
              <a:gd name="connsiteY7" fmla="*/ 0 h 1904709"/>
              <a:gd name="connsiteX0" fmla="*/ 1878623 w 1878623"/>
              <a:gd name="connsiteY0" fmla="*/ 0 h 1904709"/>
              <a:gd name="connsiteX1" fmla="*/ 1835172 w 1878623"/>
              <a:gd name="connsiteY1" fmla="*/ 29410 h 1904709"/>
              <a:gd name="connsiteX2" fmla="*/ 1847088 w 1878623"/>
              <a:gd name="connsiteY2" fmla="*/ 505616 h 1904709"/>
              <a:gd name="connsiteX3" fmla="*/ 1847088 w 1878623"/>
              <a:gd name="connsiteY3" fmla="*/ 1904709 h 1904709"/>
              <a:gd name="connsiteX4" fmla="*/ 518606 w 1878623"/>
              <a:gd name="connsiteY4" fmla="*/ 1904709 h 1904709"/>
              <a:gd name="connsiteX5" fmla="*/ 0 w 1878623"/>
              <a:gd name="connsiteY5" fmla="*/ 1799428 h 1904709"/>
              <a:gd name="connsiteX6" fmla="*/ 0 w 1878623"/>
              <a:gd name="connsiteY6" fmla="*/ 413560 h 1904709"/>
              <a:gd name="connsiteX7" fmla="*/ 8297 w 1878623"/>
              <a:gd name="connsiteY7" fmla="*/ 400433 h 1904709"/>
              <a:gd name="connsiteX8" fmla="*/ 1878623 w 1878623"/>
              <a:gd name="connsiteY8" fmla="*/ 0 h 190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23" h="1904709">
                <a:moveTo>
                  <a:pt x="1878623" y="0"/>
                </a:moveTo>
                <a:cubicBezTo>
                  <a:pt x="1875025" y="17060"/>
                  <a:pt x="1838770" y="12350"/>
                  <a:pt x="1835172" y="29410"/>
                </a:cubicBezTo>
                <a:lnTo>
                  <a:pt x="1847088" y="505616"/>
                </a:lnTo>
                <a:lnTo>
                  <a:pt x="1847088" y="1904709"/>
                </a:lnTo>
                <a:lnTo>
                  <a:pt x="518606" y="1904709"/>
                </a:lnTo>
                <a:lnTo>
                  <a:pt x="0" y="1799428"/>
                </a:lnTo>
                <a:lnTo>
                  <a:pt x="0" y="413560"/>
                </a:lnTo>
                <a:lnTo>
                  <a:pt x="8297" y="400433"/>
                </a:lnTo>
                <a:cubicBezTo>
                  <a:pt x="489695" y="799142"/>
                  <a:pt x="1134630" y="96852"/>
                  <a:pt x="1878623" y="0"/>
                </a:cubicBezTo>
                <a:close/>
              </a:path>
            </a:pathLst>
          </a:custGeom>
          <a:gradFill>
            <a:gsLst>
              <a:gs pos="11000">
                <a:schemeClr val="accent5"/>
              </a:gs>
              <a:gs pos="74000">
                <a:srgbClr val="005CB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4"/>
          <p:cNvSpPr/>
          <p:nvPr/>
        </p:nvSpPr>
        <p:spPr>
          <a:xfrm>
            <a:off x="4220205" y="3154452"/>
            <a:ext cx="1847088" cy="3010418"/>
          </a:xfrm>
          <a:custGeom>
            <a:avLst/>
            <a:gdLst/>
            <a:ahLst/>
            <a:cxnLst/>
            <a:rect l="l" t="t" r="r" b="b"/>
            <a:pathLst>
              <a:path w="1847088" h="3010418">
                <a:moveTo>
                  <a:pt x="1847088" y="0"/>
                </a:moveTo>
                <a:lnTo>
                  <a:pt x="1847088" y="3010418"/>
                </a:lnTo>
                <a:lnTo>
                  <a:pt x="0" y="3010418"/>
                </a:lnTo>
                <a:lnTo>
                  <a:pt x="0" y="2217293"/>
                </a:lnTo>
                <a:cubicBezTo>
                  <a:pt x="196868" y="2064304"/>
                  <a:pt x="389169" y="1885914"/>
                  <a:pt x="575414" y="1679240"/>
                </a:cubicBezTo>
                <a:cubicBezTo>
                  <a:pt x="1029843" y="1174967"/>
                  <a:pt x="1402408" y="468456"/>
                  <a:pt x="1847088"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15"/>
          <p:cNvSpPr/>
          <p:nvPr/>
        </p:nvSpPr>
        <p:spPr>
          <a:xfrm>
            <a:off x="6067293" y="2659612"/>
            <a:ext cx="1847088" cy="3505259"/>
          </a:xfrm>
          <a:custGeom>
            <a:avLst/>
            <a:gdLst/>
            <a:ahLst/>
            <a:cxnLst/>
            <a:rect l="l" t="t" r="r" b="b"/>
            <a:pathLst>
              <a:path w="1847088" h="3505259">
                <a:moveTo>
                  <a:pt x="964886" y="58"/>
                </a:moveTo>
                <a:cubicBezTo>
                  <a:pt x="1353180" y="4150"/>
                  <a:pt x="1591544" y="213043"/>
                  <a:pt x="1847088" y="492418"/>
                </a:cubicBezTo>
                <a:lnTo>
                  <a:pt x="1847088" y="3505259"/>
                </a:lnTo>
                <a:lnTo>
                  <a:pt x="0" y="3505259"/>
                </a:lnTo>
                <a:lnTo>
                  <a:pt x="0" y="494841"/>
                </a:lnTo>
                <a:cubicBezTo>
                  <a:pt x="279765" y="197749"/>
                  <a:pt x="588752" y="-3905"/>
                  <a:pt x="964886" y="5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7"/>
          <p:cNvSpPr/>
          <p:nvPr/>
        </p:nvSpPr>
        <p:spPr>
          <a:xfrm>
            <a:off x="7907542" y="3144550"/>
            <a:ext cx="1847088" cy="3020321"/>
          </a:xfrm>
          <a:custGeom>
            <a:avLst/>
            <a:gdLst/>
            <a:ahLst/>
            <a:cxnLst/>
            <a:rect l="l" t="t" r="r" b="b"/>
            <a:pathLst>
              <a:path w="1847088" h="3020321">
                <a:moveTo>
                  <a:pt x="0" y="0"/>
                </a:moveTo>
                <a:cubicBezTo>
                  <a:pt x="386645" y="419241"/>
                  <a:pt x="809636" y="1001609"/>
                  <a:pt x="1847088" y="1282227"/>
                </a:cubicBezTo>
                <a:lnTo>
                  <a:pt x="1847088" y="1282242"/>
                </a:lnTo>
                <a:lnTo>
                  <a:pt x="1847088" y="3020321"/>
                </a:lnTo>
                <a:lnTo>
                  <a:pt x="0" y="302032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7"/>
          <p:cNvSpPr/>
          <p:nvPr/>
        </p:nvSpPr>
        <p:spPr>
          <a:xfrm>
            <a:off x="2379956" y="5366366"/>
            <a:ext cx="1847088" cy="798504"/>
          </a:xfrm>
          <a:custGeom>
            <a:avLst/>
            <a:gdLst/>
            <a:ahLst/>
            <a:cxnLst/>
            <a:rect l="l" t="t" r="r" b="b"/>
            <a:pathLst>
              <a:path w="1847088" h="798504">
                <a:moveTo>
                  <a:pt x="1847088" y="0"/>
                </a:moveTo>
                <a:lnTo>
                  <a:pt x="1847088" y="798504"/>
                </a:lnTo>
                <a:lnTo>
                  <a:pt x="0" y="798504"/>
                </a:lnTo>
                <a:lnTo>
                  <a:pt x="0" y="776617"/>
                </a:lnTo>
                <a:lnTo>
                  <a:pt x="0" y="776616"/>
                </a:lnTo>
                <a:cubicBezTo>
                  <a:pt x="628914" y="692489"/>
                  <a:pt x="1258363" y="459955"/>
                  <a:pt x="1847088" y="0"/>
                </a:cubicBezTo>
                <a:close/>
              </a:path>
            </a:pathLst>
          </a:custGeom>
          <a:gradFill>
            <a:gsLst>
              <a:gs pos="11000">
                <a:schemeClr val="accent5"/>
              </a:gs>
              <a:gs pos="74000">
                <a:srgbClr val="005CB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Oval 7"/>
          <p:cNvSpPr/>
          <p:nvPr/>
        </p:nvSpPr>
        <p:spPr>
          <a:xfrm>
            <a:off x="2379956" y="2659612"/>
            <a:ext cx="7374674" cy="3483370"/>
          </a:xfrm>
          <a:custGeom>
            <a:avLst/>
            <a:gdLst>
              <a:gd name="connsiteX0" fmla="*/ 0 w 1676400"/>
              <a:gd name="connsiteY0" fmla="*/ 865824 h 1731647"/>
              <a:gd name="connsiteX1" fmla="*/ 838200 w 1676400"/>
              <a:gd name="connsiteY1" fmla="*/ 0 h 1731647"/>
              <a:gd name="connsiteX2" fmla="*/ 1676400 w 1676400"/>
              <a:gd name="connsiteY2" fmla="*/ 865824 h 1731647"/>
              <a:gd name="connsiteX3" fmla="*/ 838200 w 1676400"/>
              <a:gd name="connsiteY3" fmla="*/ 1731648 h 1731647"/>
              <a:gd name="connsiteX4" fmla="*/ 0 w 1676400"/>
              <a:gd name="connsiteY4" fmla="*/ 865824 h 1731647"/>
              <a:gd name="connsiteX0" fmla="*/ 838200 w 1676400"/>
              <a:gd name="connsiteY0" fmla="*/ 1731648 h 1823088"/>
              <a:gd name="connsiteX1" fmla="*/ 0 w 1676400"/>
              <a:gd name="connsiteY1" fmla="*/ 865824 h 1823088"/>
              <a:gd name="connsiteX2" fmla="*/ 838200 w 1676400"/>
              <a:gd name="connsiteY2" fmla="*/ 0 h 1823088"/>
              <a:gd name="connsiteX3" fmla="*/ 1676400 w 1676400"/>
              <a:gd name="connsiteY3" fmla="*/ 865824 h 1823088"/>
              <a:gd name="connsiteX4" fmla="*/ 929640 w 1676400"/>
              <a:gd name="connsiteY4" fmla="*/ 1823088 h 1823088"/>
              <a:gd name="connsiteX0" fmla="*/ 45180 w 5210054"/>
              <a:gd name="connsiteY0" fmla="*/ 2556839 h 2556839"/>
              <a:gd name="connsiteX1" fmla="*/ 3533654 w 5210054"/>
              <a:gd name="connsiteY1" fmla="*/ 865824 h 2556839"/>
              <a:gd name="connsiteX2" fmla="*/ 4371854 w 5210054"/>
              <a:gd name="connsiteY2" fmla="*/ 0 h 2556839"/>
              <a:gd name="connsiteX3" fmla="*/ 5210054 w 5210054"/>
              <a:gd name="connsiteY3" fmla="*/ 865824 h 2556839"/>
              <a:gd name="connsiteX4" fmla="*/ 4463294 w 521005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2651754 w 5164874"/>
              <a:gd name="connsiteY1" fmla="*/ 1180491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876435 h 2876435"/>
              <a:gd name="connsiteX1" fmla="*/ 2234503 w 5164874"/>
              <a:gd name="connsiteY1" fmla="*/ 1801928 h 2876435"/>
              <a:gd name="connsiteX2" fmla="*/ 4317797 w 5164874"/>
              <a:gd name="connsiteY2" fmla="*/ 0 h 2876435"/>
              <a:gd name="connsiteX3" fmla="*/ 5164874 w 5164874"/>
              <a:gd name="connsiteY3" fmla="*/ 1185420 h 2876435"/>
              <a:gd name="connsiteX4" fmla="*/ 4418114 w 5164874"/>
              <a:gd name="connsiteY4" fmla="*/ 2142684 h 2876435"/>
              <a:gd name="connsiteX0" fmla="*/ 0 w 5164874"/>
              <a:gd name="connsiteY0" fmla="*/ 2883790 h 2883790"/>
              <a:gd name="connsiteX1" fmla="*/ 2110216 w 5164874"/>
              <a:gd name="connsiteY1" fmla="*/ 1747140 h 2883790"/>
              <a:gd name="connsiteX2" fmla="*/ 4317797 w 5164874"/>
              <a:gd name="connsiteY2" fmla="*/ 7355 h 2883790"/>
              <a:gd name="connsiteX3" fmla="*/ 5164874 w 5164874"/>
              <a:gd name="connsiteY3" fmla="*/ 1192775 h 2883790"/>
              <a:gd name="connsiteX4" fmla="*/ 4418114 w 5164874"/>
              <a:gd name="connsiteY4" fmla="*/ 2150039 h 2883790"/>
              <a:gd name="connsiteX0" fmla="*/ 0 w 5164874"/>
              <a:gd name="connsiteY0" fmla="*/ 2857388 h 2857388"/>
              <a:gd name="connsiteX1" fmla="*/ 2110216 w 5164874"/>
              <a:gd name="connsiteY1" fmla="*/ 1720738 h 2857388"/>
              <a:gd name="connsiteX2" fmla="*/ 4442085 w 5164874"/>
              <a:gd name="connsiteY2" fmla="*/ 7586 h 2857388"/>
              <a:gd name="connsiteX3" fmla="*/ 5164874 w 5164874"/>
              <a:gd name="connsiteY3" fmla="*/ 1166373 h 2857388"/>
              <a:gd name="connsiteX4" fmla="*/ 4418114 w 5164874"/>
              <a:gd name="connsiteY4" fmla="*/ 2123637 h 2857388"/>
              <a:gd name="connsiteX0" fmla="*/ 0 w 5963864"/>
              <a:gd name="connsiteY0" fmla="*/ 2866842 h 2866842"/>
              <a:gd name="connsiteX1" fmla="*/ 2110216 w 5963864"/>
              <a:gd name="connsiteY1" fmla="*/ 1730192 h 2866842"/>
              <a:gd name="connsiteX2" fmla="*/ 4442085 w 5963864"/>
              <a:gd name="connsiteY2" fmla="*/ 17040 h 2866842"/>
              <a:gd name="connsiteX3" fmla="*/ 5963864 w 5963864"/>
              <a:gd name="connsiteY3" fmla="*/ 971640 h 2866842"/>
              <a:gd name="connsiteX4" fmla="*/ 4418114 w 5963864"/>
              <a:gd name="connsiteY4" fmla="*/ 2133091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6957128"/>
              <a:gd name="connsiteY0" fmla="*/ 2866842 h 2866842"/>
              <a:gd name="connsiteX1" fmla="*/ 2110216 w 6957128"/>
              <a:gd name="connsiteY1" fmla="*/ 1730192 h 2866842"/>
              <a:gd name="connsiteX2" fmla="*/ 4442085 w 6957128"/>
              <a:gd name="connsiteY2" fmla="*/ 17040 h 2866842"/>
              <a:gd name="connsiteX3" fmla="*/ 5963864 w 6957128"/>
              <a:gd name="connsiteY3" fmla="*/ 971640 h 2866842"/>
              <a:gd name="connsiteX4" fmla="*/ 6957128 w 6957128"/>
              <a:gd name="connsiteY4" fmla="*/ 1458388 h 2866842"/>
              <a:gd name="connsiteX0" fmla="*/ 0 w 6957128"/>
              <a:gd name="connsiteY0" fmla="*/ 2879635 h 2879635"/>
              <a:gd name="connsiteX1" fmla="*/ 2110216 w 6957128"/>
              <a:gd name="connsiteY1" fmla="*/ 1742985 h 2879635"/>
              <a:gd name="connsiteX2" fmla="*/ 4442085 w 6957128"/>
              <a:gd name="connsiteY2" fmla="*/ 29833 h 2879635"/>
              <a:gd name="connsiteX3" fmla="*/ 5448220 w 6957128"/>
              <a:gd name="connsiteY3" fmla="*/ 677663 h 2879635"/>
              <a:gd name="connsiteX4" fmla="*/ 5963864 w 6957128"/>
              <a:gd name="connsiteY4" fmla="*/ 984433 h 2879635"/>
              <a:gd name="connsiteX5" fmla="*/ 6957128 w 6957128"/>
              <a:gd name="connsiteY5" fmla="*/ 1471181 h 2879635"/>
              <a:gd name="connsiteX0" fmla="*/ 0 w 6957128"/>
              <a:gd name="connsiteY0" fmla="*/ 2888186 h 2888186"/>
              <a:gd name="connsiteX1" fmla="*/ 2110216 w 6957128"/>
              <a:gd name="connsiteY1" fmla="*/ 1751536 h 2888186"/>
              <a:gd name="connsiteX2" fmla="*/ 4388819 w 6957128"/>
              <a:gd name="connsiteY2" fmla="*/ 29506 h 2888186"/>
              <a:gd name="connsiteX3" fmla="*/ 5448220 w 6957128"/>
              <a:gd name="connsiteY3" fmla="*/ 686214 h 2888186"/>
              <a:gd name="connsiteX4" fmla="*/ 5963864 w 6957128"/>
              <a:gd name="connsiteY4" fmla="*/ 992984 h 2888186"/>
              <a:gd name="connsiteX5" fmla="*/ 6957128 w 6957128"/>
              <a:gd name="connsiteY5" fmla="*/ 1479732 h 2888186"/>
              <a:gd name="connsiteX0" fmla="*/ 0 w 6957128"/>
              <a:gd name="connsiteY0" fmla="*/ 2858866 h 2858866"/>
              <a:gd name="connsiteX1" fmla="*/ 2110216 w 6957128"/>
              <a:gd name="connsiteY1" fmla="*/ 1722216 h 2858866"/>
              <a:gd name="connsiteX2" fmla="*/ 4388819 w 6957128"/>
              <a:gd name="connsiteY2" fmla="*/ 186 h 2858866"/>
              <a:gd name="connsiteX3" fmla="*/ 5448220 w 6957128"/>
              <a:gd name="connsiteY3" fmla="*/ 656894 h 2858866"/>
              <a:gd name="connsiteX4" fmla="*/ 5963864 w 6957128"/>
              <a:gd name="connsiteY4" fmla="*/ 963664 h 2858866"/>
              <a:gd name="connsiteX5" fmla="*/ 6957128 w 6957128"/>
              <a:gd name="connsiteY5" fmla="*/ 1450412 h 2858866"/>
              <a:gd name="connsiteX0" fmla="*/ 0 w 6957128"/>
              <a:gd name="connsiteY0" fmla="*/ 2871449 h 2871449"/>
              <a:gd name="connsiteX1" fmla="*/ 2110216 w 6957128"/>
              <a:gd name="connsiteY1" fmla="*/ 1734799 h 2871449"/>
              <a:gd name="connsiteX2" fmla="*/ 4388819 w 6957128"/>
              <a:gd name="connsiteY2" fmla="*/ 12769 h 2871449"/>
              <a:gd name="connsiteX3" fmla="*/ 5963864 w 6957128"/>
              <a:gd name="connsiteY3" fmla="*/ 976247 h 2871449"/>
              <a:gd name="connsiteX4" fmla="*/ 6957128 w 6957128"/>
              <a:gd name="connsiteY4" fmla="*/ 1462995 h 2871449"/>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94 h 2858694"/>
              <a:gd name="connsiteX1" fmla="*/ 2278891 w 6957128"/>
              <a:gd name="connsiteY1" fmla="*/ 1784188 h 2858694"/>
              <a:gd name="connsiteX2" fmla="*/ 4388819 w 6957128"/>
              <a:gd name="connsiteY2" fmla="*/ 14 h 2858694"/>
              <a:gd name="connsiteX3" fmla="*/ 5963864 w 6957128"/>
              <a:gd name="connsiteY3" fmla="*/ 963492 h 2858694"/>
              <a:gd name="connsiteX4" fmla="*/ 6957128 w 6957128"/>
              <a:gd name="connsiteY4" fmla="*/ 1450240 h 2858694"/>
              <a:gd name="connsiteX0" fmla="*/ 0 w 6957128"/>
              <a:gd name="connsiteY0" fmla="*/ 2858696 h 2858696"/>
              <a:gd name="connsiteX1" fmla="*/ 2278891 w 6957128"/>
              <a:gd name="connsiteY1" fmla="*/ 1784190 h 2858696"/>
              <a:gd name="connsiteX2" fmla="*/ 4388819 w 6957128"/>
              <a:gd name="connsiteY2" fmla="*/ 16 h 2858696"/>
              <a:gd name="connsiteX3" fmla="*/ 5963864 w 6957128"/>
              <a:gd name="connsiteY3" fmla="*/ 963494 h 2858696"/>
              <a:gd name="connsiteX4" fmla="*/ 6957128 w 6957128"/>
              <a:gd name="connsiteY4" fmla="*/ 1450242 h 2858696"/>
              <a:gd name="connsiteX0" fmla="*/ 0 w 6957128"/>
              <a:gd name="connsiteY0" fmla="*/ 2860548 h 2860548"/>
              <a:gd name="connsiteX1" fmla="*/ 2278891 w 6957128"/>
              <a:gd name="connsiteY1" fmla="*/ 1786042 h 2860548"/>
              <a:gd name="connsiteX2" fmla="*/ 4388819 w 6957128"/>
              <a:gd name="connsiteY2" fmla="*/ 1868 h 2860548"/>
              <a:gd name="connsiteX3" fmla="*/ 6957128 w 6957128"/>
              <a:gd name="connsiteY3" fmla="*/ 1452094 h 2860548"/>
              <a:gd name="connsiteX0" fmla="*/ 0 w 6957128"/>
              <a:gd name="connsiteY0" fmla="*/ 2860619 h 2860619"/>
              <a:gd name="connsiteX1" fmla="*/ 2278891 w 6957128"/>
              <a:gd name="connsiteY1" fmla="*/ 1786113 h 2860619"/>
              <a:gd name="connsiteX2" fmla="*/ 4388819 w 6957128"/>
              <a:gd name="connsiteY2" fmla="*/ 1939 h 2860619"/>
              <a:gd name="connsiteX3" fmla="*/ 6957128 w 6957128"/>
              <a:gd name="connsiteY3" fmla="*/ 1452165 h 2860619"/>
              <a:gd name="connsiteX0" fmla="*/ 0 w 6957128"/>
              <a:gd name="connsiteY0" fmla="*/ 2860634 h 2860634"/>
              <a:gd name="connsiteX1" fmla="*/ 2278891 w 6957128"/>
              <a:gd name="connsiteY1" fmla="*/ 1786128 h 2860634"/>
              <a:gd name="connsiteX2" fmla="*/ 4388819 w 6957128"/>
              <a:gd name="connsiteY2" fmla="*/ 1954 h 2860634"/>
              <a:gd name="connsiteX3" fmla="*/ 6957128 w 6957128"/>
              <a:gd name="connsiteY3" fmla="*/ 1452180 h 2860634"/>
              <a:gd name="connsiteX0" fmla="*/ 0 w 6957128"/>
              <a:gd name="connsiteY0" fmla="*/ 2858747 h 2858747"/>
              <a:gd name="connsiteX1" fmla="*/ 2278891 w 6957128"/>
              <a:gd name="connsiteY1" fmla="*/ 1784241 h 2858747"/>
              <a:gd name="connsiteX2" fmla="*/ 4388819 w 6957128"/>
              <a:gd name="connsiteY2" fmla="*/ 67 h 2858747"/>
              <a:gd name="connsiteX3" fmla="*/ 6957128 w 6957128"/>
              <a:gd name="connsiteY3" fmla="*/ 1450293 h 2858747"/>
              <a:gd name="connsiteX0" fmla="*/ 0 w 6957128"/>
              <a:gd name="connsiteY0" fmla="*/ 2858723 h 2858723"/>
              <a:gd name="connsiteX1" fmla="*/ 2278891 w 6957128"/>
              <a:gd name="connsiteY1" fmla="*/ 1784217 h 2858723"/>
              <a:gd name="connsiteX2" fmla="*/ 4388819 w 6957128"/>
              <a:gd name="connsiteY2" fmla="*/ 43 h 2858723"/>
              <a:gd name="connsiteX3" fmla="*/ 6957128 w 6957128"/>
              <a:gd name="connsiteY3" fmla="*/ 1450269 h 2858723"/>
              <a:gd name="connsiteX0" fmla="*/ 0 w 6957128"/>
              <a:gd name="connsiteY0" fmla="*/ 2858721 h 2858721"/>
              <a:gd name="connsiteX1" fmla="*/ 2278891 w 6957128"/>
              <a:gd name="connsiteY1" fmla="*/ 1784215 h 2858721"/>
              <a:gd name="connsiteX2" fmla="*/ 4388819 w 6957128"/>
              <a:gd name="connsiteY2" fmla="*/ 41 h 2858721"/>
              <a:gd name="connsiteX3" fmla="*/ 6957128 w 6957128"/>
              <a:gd name="connsiteY3" fmla="*/ 1450267 h 2858721"/>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0 w 6957128"/>
              <a:gd name="connsiteY4"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0 w 6957328"/>
              <a:gd name="connsiteY5"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2420348 w 6957328"/>
              <a:gd name="connsiteY5" fmla="*/ 2373354 h 2858727"/>
              <a:gd name="connsiteX6" fmla="*/ 0 w 69573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860953 w 6957128"/>
              <a:gd name="connsiteY4" fmla="*/ 1851715 h 2858727"/>
              <a:gd name="connsiteX5" fmla="*/ 4261321 w 6957128"/>
              <a:gd name="connsiteY5" fmla="*/ 1998140 h 2858727"/>
              <a:gd name="connsiteX6" fmla="*/ 2420348 w 6957128"/>
              <a:gd name="connsiteY6" fmla="*/ 2373354 h 2858727"/>
              <a:gd name="connsiteX7" fmla="*/ 0 w 6957128"/>
              <a:gd name="connsiteY7"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2420348 w 6957128"/>
              <a:gd name="connsiteY5" fmla="*/ 2373354 h 2858727"/>
              <a:gd name="connsiteX6" fmla="*/ 0 w 69571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0 w 6957128"/>
              <a:gd name="connsiteY5" fmla="*/ 2858727 h 2858727"/>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0 w 7038562"/>
              <a:gd name="connsiteY5" fmla="*/ 2858727 h 3288510"/>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1052767 w 7038562"/>
              <a:gd name="connsiteY5" fmla="*/ 2931599 h 3288510"/>
              <a:gd name="connsiteX6" fmla="*/ 0 w 7038562"/>
              <a:gd name="connsiteY6" fmla="*/ 2858727 h 3288510"/>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7647931 w 7734194"/>
              <a:gd name="connsiteY0" fmla="*/ 3288510 h 3380025"/>
              <a:gd name="connsiteX1" fmla="*/ 0 w 7734194"/>
              <a:gd name="connsiteY1" fmla="*/ 3380025 h 3380025"/>
              <a:gd name="connsiteX2" fmla="*/ 609369 w 7734194"/>
              <a:gd name="connsiteY2" fmla="*/ 2858727 h 3380025"/>
              <a:gd name="connsiteX3" fmla="*/ 2888260 w 7734194"/>
              <a:gd name="connsiteY3" fmla="*/ 1784221 h 3380025"/>
              <a:gd name="connsiteX4" fmla="*/ 4998188 w 7734194"/>
              <a:gd name="connsiteY4" fmla="*/ 47 h 3380025"/>
              <a:gd name="connsiteX5" fmla="*/ 7566497 w 7734194"/>
              <a:gd name="connsiteY5" fmla="*/ 1450273 h 3380025"/>
              <a:gd name="connsiteX6" fmla="*/ 7734194 w 7734194"/>
              <a:gd name="connsiteY6" fmla="*/ 3363553 h 3380025"/>
              <a:gd name="connsiteX0" fmla="*/ 7647931 w 7647931"/>
              <a:gd name="connsiteY0" fmla="*/ 3288510 h 3380025"/>
              <a:gd name="connsiteX1" fmla="*/ 0 w 7647931"/>
              <a:gd name="connsiteY1" fmla="*/ 3380025 h 3380025"/>
              <a:gd name="connsiteX2" fmla="*/ 609369 w 7647931"/>
              <a:gd name="connsiteY2" fmla="*/ 2858727 h 3380025"/>
              <a:gd name="connsiteX3" fmla="*/ 2888260 w 7647931"/>
              <a:gd name="connsiteY3" fmla="*/ 1784221 h 3380025"/>
              <a:gd name="connsiteX4" fmla="*/ 4998188 w 7647931"/>
              <a:gd name="connsiteY4" fmla="*/ 47 h 3380025"/>
              <a:gd name="connsiteX5" fmla="*/ 7566497 w 7647931"/>
              <a:gd name="connsiteY5" fmla="*/ 1450273 h 3380025"/>
              <a:gd name="connsiteX0" fmla="*/ 0 w 7566497"/>
              <a:gd name="connsiteY0" fmla="*/ 3380025 h 3380025"/>
              <a:gd name="connsiteX1" fmla="*/ 609369 w 7566497"/>
              <a:gd name="connsiteY1" fmla="*/ 2858727 h 3380025"/>
              <a:gd name="connsiteX2" fmla="*/ 2888260 w 7566497"/>
              <a:gd name="connsiteY2" fmla="*/ 1784221 h 3380025"/>
              <a:gd name="connsiteX3" fmla="*/ 4998188 w 7566497"/>
              <a:gd name="connsiteY3" fmla="*/ 47 h 3380025"/>
              <a:gd name="connsiteX4" fmla="*/ 7566497 w 7566497"/>
              <a:gd name="connsiteY4" fmla="*/ 1450273 h 3380025"/>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Lst>
            <a:ahLst/>
            <a:cxnLst>
              <a:cxn ang="0">
                <a:pos x="connsiteX0" y="connsiteY0"/>
              </a:cxn>
              <a:cxn ang="0">
                <a:pos x="connsiteX1" y="connsiteY1"/>
              </a:cxn>
              <a:cxn ang="0">
                <a:pos x="connsiteX2" y="connsiteY2"/>
              </a:cxn>
              <a:cxn ang="0">
                <a:pos x="connsiteX3" y="connsiteY3"/>
              </a:cxn>
            </a:cxnLst>
            <a:rect l="l" t="t" r="r" b="b"/>
            <a:pathLst>
              <a:path w="6957128" h="2858727">
                <a:moveTo>
                  <a:pt x="0" y="2858727"/>
                </a:moveTo>
                <a:cubicBezTo>
                  <a:pt x="789222" y="2766887"/>
                  <a:pt x="1579339" y="2459536"/>
                  <a:pt x="2278891" y="1784221"/>
                </a:cubicBezTo>
                <a:cubicBezTo>
                  <a:pt x="2978443" y="1108906"/>
                  <a:pt x="3472354" y="-8355"/>
                  <a:pt x="4388819" y="47"/>
                </a:cubicBezTo>
                <a:cubicBezTo>
                  <a:pt x="5305284" y="8449"/>
                  <a:pt x="5336404" y="1068907"/>
                  <a:pt x="6957128" y="1450273"/>
                </a:cubicBezTo>
              </a:path>
            </a:pathLst>
          </a:custGeom>
          <a:noFill/>
          <a:ln w="38100" cap="rnd">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7"/>
          <p:cNvSpPr/>
          <p:nvPr/>
        </p:nvSpPr>
        <p:spPr>
          <a:xfrm>
            <a:off x="7915839" y="2757405"/>
            <a:ext cx="1833746" cy="515399"/>
          </a:xfrm>
          <a:custGeom>
            <a:avLst/>
            <a:gdLst>
              <a:gd name="connsiteX0" fmla="*/ 0 w 1676400"/>
              <a:gd name="connsiteY0" fmla="*/ 865824 h 1731647"/>
              <a:gd name="connsiteX1" fmla="*/ 838200 w 1676400"/>
              <a:gd name="connsiteY1" fmla="*/ 0 h 1731647"/>
              <a:gd name="connsiteX2" fmla="*/ 1676400 w 1676400"/>
              <a:gd name="connsiteY2" fmla="*/ 865824 h 1731647"/>
              <a:gd name="connsiteX3" fmla="*/ 838200 w 1676400"/>
              <a:gd name="connsiteY3" fmla="*/ 1731648 h 1731647"/>
              <a:gd name="connsiteX4" fmla="*/ 0 w 1676400"/>
              <a:gd name="connsiteY4" fmla="*/ 865824 h 1731647"/>
              <a:gd name="connsiteX0" fmla="*/ 838200 w 1676400"/>
              <a:gd name="connsiteY0" fmla="*/ 1731648 h 1823088"/>
              <a:gd name="connsiteX1" fmla="*/ 0 w 1676400"/>
              <a:gd name="connsiteY1" fmla="*/ 865824 h 1823088"/>
              <a:gd name="connsiteX2" fmla="*/ 838200 w 1676400"/>
              <a:gd name="connsiteY2" fmla="*/ 0 h 1823088"/>
              <a:gd name="connsiteX3" fmla="*/ 1676400 w 1676400"/>
              <a:gd name="connsiteY3" fmla="*/ 865824 h 1823088"/>
              <a:gd name="connsiteX4" fmla="*/ 929640 w 1676400"/>
              <a:gd name="connsiteY4" fmla="*/ 1823088 h 1823088"/>
              <a:gd name="connsiteX0" fmla="*/ 45180 w 5210054"/>
              <a:gd name="connsiteY0" fmla="*/ 2556839 h 2556839"/>
              <a:gd name="connsiteX1" fmla="*/ 3533654 w 5210054"/>
              <a:gd name="connsiteY1" fmla="*/ 865824 h 2556839"/>
              <a:gd name="connsiteX2" fmla="*/ 4371854 w 5210054"/>
              <a:gd name="connsiteY2" fmla="*/ 0 h 2556839"/>
              <a:gd name="connsiteX3" fmla="*/ 5210054 w 5210054"/>
              <a:gd name="connsiteY3" fmla="*/ 865824 h 2556839"/>
              <a:gd name="connsiteX4" fmla="*/ 4463294 w 521005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2651754 w 5164874"/>
              <a:gd name="connsiteY1" fmla="*/ 1180491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876435 h 2876435"/>
              <a:gd name="connsiteX1" fmla="*/ 2234503 w 5164874"/>
              <a:gd name="connsiteY1" fmla="*/ 1801928 h 2876435"/>
              <a:gd name="connsiteX2" fmla="*/ 4317797 w 5164874"/>
              <a:gd name="connsiteY2" fmla="*/ 0 h 2876435"/>
              <a:gd name="connsiteX3" fmla="*/ 5164874 w 5164874"/>
              <a:gd name="connsiteY3" fmla="*/ 1185420 h 2876435"/>
              <a:gd name="connsiteX4" fmla="*/ 4418114 w 5164874"/>
              <a:gd name="connsiteY4" fmla="*/ 2142684 h 2876435"/>
              <a:gd name="connsiteX0" fmla="*/ 0 w 5164874"/>
              <a:gd name="connsiteY0" fmla="*/ 2883790 h 2883790"/>
              <a:gd name="connsiteX1" fmla="*/ 2110216 w 5164874"/>
              <a:gd name="connsiteY1" fmla="*/ 1747140 h 2883790"/>
              <a:gd name="connsiteX2" fmla="*/ 4317797 w 5164874"/>
              <a:gd name="connsiteY2" fmla="*/ 7355 h 2883790"/>
              <a:gd name="connsiteX3" fmla="*/ 5164874 w 5164874"/>
              <a:gd name="connsiteY3" fmla="*/ 1192775 h 2883790"/>
              <a:gd name="connsiteX4" fmla="*/ 4418114 w 5164874"/>
              <a:gd name="connsiteY4" fmla="*/ 2150039 h 2883790"/>
              <a:gd name="connsiteX0" fmla="*/ 0 w 5164874"/>
              <a:gd name="connsiteY0" fmla="*/ 2857388 h 2857388"/>
              <a:gd name="connsiteX1" fmla="*/ 2110216 w 5164874"/>
              <a:gd name="connsiteY1" fmla="*/ 1720738 h 2857388"/>
              <a:gd name="connsiteX2" fmla="*/ 4442085 w 5164874"/>
              <a:gd name="connsiteY2" fmla="*/ 7586 h 2857388"/>
              <a:gd name="connsiteX3" fmla="*/ 5164874 w 5164874"/>
              <a:gd name="connsiteY3" fmla="*/ 1166373 h 2857388"/>
              <a:gd name="connsiteX4" fmla="*/ 4418114 w 5164874"/>
              <a:gd name="connsiteY4" fmla="*/ 2123637 h 2857388"/>
              <a:gd name="connsiteX0" fmla="*/ 0 w 5963864"/>
              <a:gd name="connsiteY0" fmla="*/ 2866842 h 2866842"/>
              <a:gd name="connsiteX1" fmla="*/ 2110216 w 5963864"/>
              <a:gd name="connsiteY1" fmla="*/ 1730192 h 2866842"/>
              <a:gd name="connsiteX2" fmla="*/ 4442085 w 5963864"/>
              <a:gd name="connsiteY2" fmla="*/ 17040 h 2866842"/>
              <a:gd name="connsiteX3" fmla="*/ 5963864 w 5963864"/>
              <a:gd name="connsiteY3" fmla="*/ 971640 h 2866842"/>
              <a:gd name="connsiteX4" fmla="*/ 4418114 w 5963864"/>
              <a:gd name="connsiteY4" fmla="*/ 2133091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6957128"/>
              <a:gd name="connsiteY0" fmla="*/ 2866842 h 2866842"/>
              <a:gd name="connsiteX1" fmla="*/ 2110216 w 6957128"/>
              <a:gd name="connsiteY1" fmla="*/ 1730192 h 2866842"/>
              <a:gd name="connsiteX2" fmla="*/ 4442085 w 6957128"/>
              <a:gd name="connsiteY2" fmla="*/ 17040 h 2866842"/>
              <a:gd name="connsiteX3" fmla="*/ 5963864 w 6957128"/>
              <a:gd name="connsiteY3" fmla="*/ 971640 h 2866842"/>
              <a:gd name="connsiteX4" fmla="*/ 6957128 w 6957128"/>
              <a:gd name="connsiteY4" fmla="*/ 1458388 h 2866842"/>
              <a:gd name="connsiteX0" fmla="*/ 0 w 6957128"/>
              <a:gd name="connsiteY0" fmla="*/ 2879635 h 2879635"/>
              <a:gd name="connsiteX1" fmla="*/ 2110216 w 6957128"/>
              <a:gd name="connsiteY1" fmla="*/ 1742985 h 2879635"/>
              <a:gd name="connsiteX2" fmla="*/ 4442085 w 6957128"/>
              <a:gd name="connsiteY2" fmla="*/ 29833 h 2879635"/>
              <a:gd name="connsiteX3" fmla="*/ 5448220 w 6957128"/>
              <a:gd name="connsiteY3" fmla="*/ 677663 h 2879635"/>
              <a:gd name="connsiteX4" fmla="*/ 5963864 w 6957128"/>
              <a:gd name="connsiteY4" fmla="*/ 984433 h 2879635"/>
              <a:gd name="connsiteX5" fmla="*/ 6957128 w 6957128"/>
              <a:gd name="connsiteY5" fmla="*/ 1471181 h 2879635"/>
              <a:gd name="connsiteX0" fmla="*/ 0 w 6957128"/>
              <a:gd name="connsiteY0" fmla="*/ 2888186 h 2888186"/>
              <a:gd name="connsiteX1" fmla="*/ 2110216 w 6957128"/>
              <a:gd name="connsiteY1" fmla="*/ 1751536 h 2888186"/>
              <a:gd name="connsiteX2" fmla="*/ 4388819 w 6957128"/>
              <a:gd name="connsiteY2" fmla="*/ 29506 h 2888186"/>
              <a:gd name="connsiteX3" fmla="*/ 5448220 w 6957128"/>
              <a:gd name="connsiteY3" fmla="*/ 686214 h 2888186"/>
              <a:gd name="connsiteX4" fmla="*/ 5963864 w 6957128"/>
              <a:gd name="connsiteY4" fmla="*/ 992984 h 2888186"/>
              <a:gd name="connsiteX5" fmla="*/ 6957128 w 6957128"/>
              <a:gd name="connsiteY5" fmla="*/ 1479732 h 2888186"/>
              <a:gd name="connsiteX0" fmla="*/ 0 w 6957128"/>
              <a:gd name="connsiteY0" fmla="*/ 2858866 h 2858866"/>
              <a:gd name="connsiteX1" fmla="*/ 2110216 w 6957128"/>
              <a:gd name="connsiteY1" fmla="*/ 1722216 h 2858866"/>
              <a:gd name="connsiteX2" fmla="*/ 4388819 w 6957128"/>
              <a:gd name="connsiteY2" fmla="*/ 186 h 2858866"/>
              <a:gd name="connsiteX3" fmla="*/ 5448220 w 6957128"/>
              <a:gd name="connsiteY3" fmla="*/ 656894 h 2858866"/>
              <a:gd name="connsiteX4" fmla="*/ 5963864 w 6957128"/>
              <a:gd name="connsiteY4" fmla="*/ 963664 h 2858866"/>
              <a:gd name="connsiteX5" fmla="*/ 6957128 w 6957128"/>
              <a:gd name="connsiteY5" fmla="*/ 1450412 h 2858866"/>
              <a:gd name="connsiteX0" fmla="*/ 0 w 6957128"/>
              <a:gd name="connsiteY0" fmla="*/ 2871449 h 2871449"/>
              <a:gd name="connsiteX1" fmla="*/ 2110216 w 6957128"/>
              <a:gd name="connsiteY1" fmla="*/ 1734799 h 2871449"/>
              <a:gd name="connsiteX2" fmla="*/ 4388819 w 6957128"/>
              <a:gd name="connsiteY2" fmla="*/ 12769 h 2871449"/>
              <a:gd name="connsiteX3" fmla="*/ 5963864 w 6957128"/>
              <a:gd name="connsiteY3" fmla="*/ 976247 h 2871449"/>
              <a:gd name="connsiteX4" fmla="*/ 6957128 w 6957128"/>
              <a:gd name="connsiteY4" fmla="*/ 1462995 h 2871449"/>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94 h 2858694"/>
              <a:gd name="connsiteX1" fmla="*/ 2278891 w 6957128"/>
              <a:gd name="connsiteY1" fmla="*/ 1784188 h 2858694"/>
              <a:gd name="connsiteX2" fmla="*/ 4388819 w 6957128"/>
              <a:gd name="connsiteY2" fmla="*/ 14 h 2858694"/>
              <a:gd name="connsiteX3" fmla="*/ 5963864 w 6957128"/>
              <a:gd name="connsiteY3" fmla="*/ 963492 h 2858694"/>
              <a:gd name="connsiteX4" fmla="*/ 6957128 w 6957128"/>
              <a:gd name="connsiteY4" fmla="*/ 1450240 h 2858694"/>
              <a:gd name="connsiteX0" fmla="*/ 0 w 6957128"/>
              <a:gd name="connsiteY0" fmla="*/ 2858696 h 2858696"/>
              <a:gd name="connsiteX1" fmla="*/ 2278891 w 6957128"/>
              <a:gd name="connsiteY1" fmla="*/ 1784190 h 2858696"/>
              <a:gd name="connsiteX2" fmla="*/ 4388819 w 6957128"/>
              <a:gd name="connsiteY2" fmla="*/ 16 h 2858696"/>
              <a:gd name="connsiteX3" fmla="*/ 5963864 w 6957128"/>
              <a:gd name="connsiteY3" fmla="*/ 963494 h 2858696"/>
              <a:gd name="connsiteX4" fmla="*/ 6957128 w 6957128"/>
              <a:gd name="connsiteY4" fmla="*/ 1450242 h 2858696"/>
              <a:gd name="connsiteX0" fmla="*/ 0 w 6957128"/>
              <a:gd name="connsiteY0" fmla="*/ 2860548 h 2860548"/>
              <a:gd name="connsiteX1" fmla="*/ 2278891 w 6957128"/>
              <a:gd name="connsiteY1" fmla="*/ 1786042 h 2860548"/>
              <a:gd name="connsiteX2" fmla="*/ 4388819 w 6957128"/>
              <a:gd name="connsiteY2" fmla="*/ 1868 h 2860548"/>
              <a:gd name="connsiteX3" fmla="*/ 6957128 w 6957128"/>
              <a:gd name="connsiteY3" fmla="*/ 1452094 h 2860548"/>
              <a:gd name="connsiteX0" fmla="*/ 0 w 6957128"/>
              <a:gd name="connsiteY0" fmla="*/ 2860619 h 2860619"/>
              <a:gd name="connsiteX1" fmla="*/ 2278891 w 6957128"/>
              <a:gd name="connsiteY1" fmla="*/ 1786113 h 2860619"/>
              <a:gd name="connsiteX2" fmla="*/ 4388819 w 6957128"/>
              <a:gd name="connsiteY2" fmla="*/ 1939 h 2860619"/>
              <a:gd name="connsiteX3" fmla="*/ 6957128 w 6957128"/>
              <a:gd name="connsiteY3" fmla="*/ 1452165 h 2860619"/>
              <a:gd name="connsiteX0" fmla="*/ 0 w 6957128"/>
              <a:gd name="connsiteY0" fmla="*/ 2860634 h 2860634"/>
              <a:gd name="connsiteX1" fmla="*/ 2278891 w 6957128"/>
              <a:gd name="connsiteY1" fmla="*/ 1786128 h 2860634"/>
              <a:gd name="connsiteX2" fmla="*/ 4388819 w 6957128"/>
              <a:gd name="connsiteY2" fmla="*/ 1954 h 2860634"/>
              <a:gd name="connsiteX3" fmla="*/ 6957128 w 6957128"/>
              <a:gd name="connsiteY3" fmla="*/ 1452180 h 2860634"/>
              <a:gd name="connsiteX0" fmla="*/ 0 w 6957128"/>
              <a:gd name="connsiteY0" fmla="*/ 2858747 h 2858747"/>
              <a:gd name="connsiteX1" fmla="*/ 2278891 w 6957128"/>
              <a:gd name="connsiteY1" fmla="*/ 1784241 h 2858747"/>
              <a:gd name="connsiteX2" fmla="*/ 4388819 w 6957128"/>
              <a:gd name="connsiteY2" fmla="*/ 67 h 2858747"/>
              <a:gd name="connsiteX3" fmla="*/ 6957128 w 6957128"/>
              <a:gd name="connsiteY3" fmla="*/ 1450293 h 2858747"/>
              <a:gd name="connsiteX0" fmla="*/ 0 w 6957128"/>
              <a:gd name="connsiteY0" fmla="*/ 2858723 h 2858723"/>
              <a:gd name="connsiteX1" fmla="*/ 2278891 w 6957128"/>
              <a:gd name="connsiteY1" fmla="*/ 1784217 h 2858723"/>
              <a:gd name="connsiteX2" fmla="*/ 4388819 w 6957128"/>
              <a:gd name="connsiteY2" fmla="*/ 43 h 2858723"/>
              <a:gd name="connsiteX3" fmla="*/ 6957128 w 6957128"/>
              <a:gd name="connsiteY3" fmla="*/ 1450269 h 2858723"/>
              <a:gd name="connsiteX0" fmla="*/ 0 w 6957128"/>
              <a:gd name="connsiteY0" fmla="*/ 2858721 h 2858721"/>
              <a:gd name="connsiteX1" fmla="*/ 2278891 w 6957128"/>
              <a:gd name="connsiteY1" fmla="*/ 1784215 h 2858721"/>
              <a:gd name="connsiteX2" fmla="*/ 4388819 w 6957128"/>
              <a:gd name="connsiteY2" fmla="*/ 41 h 2858721"/>
              <a:gd name="connsiteX3" fmla="*/ 6957128 w 6957128"/>
              <a:gd name="connsiteY3" fmla="*/ 1450267 h 2858721"/>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4678237"/>
              <a:gd name="connsiteY0" fmla="*/ 1784221 h 1784221"/>
              <a:gd name="connsiteX1" fmla="*/ 2109928 w 4678237"/>
              <a:gd name="connsiteY1" fmla="*/ 47 h 1784221"/>
              <a:gd name="connsiteX2" fmla="*/ 4678237 w 4678237"/>
              <a:gd name="connsiteY2" fmla="*/ 1450273 h 1784221"/>
              <a:gd name="connsiteX0" fmla="*/ 0 w 2568309"/>
              <a:gd name="connsiteY0" fmla="*/ 0 h 1450226"/>
              <a:gd name="connsiteX1" fmla="*/ 2568309 w 2568309"/>
              <a:gd name="connsiteY1" fmla="*/ 1450226 h 1450226"/>
              <a:gd name="connsiteX0" fmla="*/ 0 w 2473630"/>
              <a:gd name="connsiteY0" fmla="*/ 0 h 1733925"/>
              <a:gd name="connsiteX1" fmla="*/ 2473630 w 2473630"/>
              <a:gd name="connsiteY1" fmla="*/ 1733925 h 1733925"/>
              <a:gd name="connsiteX0" fmla="*/ 0 w 1716201"/>
              <a:gd name="connsiteY0" fmla="*/ 627863 h 627920"/>
              <a:gd name="connsiteX1" fmla="*/ 1716201 w 1716201"/>
              <a:gd name="connsiteY1" fmla="*/ 83049 h 627920"/>
              <a:gd name="connsiteX0" fmla="*/ 0 w 1716201"/>
              <a:gd name="connsiteY0" fmla="*/ 544814 h 545025"/>
              <a:gd name="connsiteX1" fmla="*/ 1716201 w 1716201"/>
              <a:gd name="connsiteY1" fmla="*/ 0 h 545025"/>
              <a:gd name="connsiteX0" fmla="*/ 0 w 1716201"/>
              <a:gd name="connsiteY0" fmla="*/ 544814 h 608003"/>
              <a:gd name="connsiteX1" fmla="*/ 1716201 w 1716201"/>
              <a:gd name="connsiteY1" fmla="*/ 0 h 608003"/>
              <a:gd name="connsiteX0" fmla="*/ 0 w 1716201"/>
              <a:gd name="connsiteY0" fmla="*/ 544814 h 592492"/>
              <a:gd name="connsiteX1" fmla="*/ 1716201 w 1716201"/>
              <a:gd name="connsiteY1" fmla="*/ 0 h 592492"/>
              <a:gd name="connsiteX0" fmla="*/ 0 w 1716201"/>
              <a:gd name="connsiteY0" fmla="*/ 544814 h 623614"/>
              <a:gd name="connsiteX1" fmla="*/ 1716201 w 1716201"/>
              <a:gd name="connsiteY1" fmla="*/ 0 h 623614"/>
              <a:gd name="connsiteX0" fmla="*/ 0 w 1719652"/>
              <a:gd name="connsiteY0" fmla="*/ 826976 h 888784"/>
              <a:gd name="connsiteX1" fmla="*/ 1719652 w 1719652"/>
              <a:gd name="connsiteY1" fmla="*/ 0 h 888784"/>
              <a:gd name="connsiteX0" fmla="*/ 0 w 1719652"/>
              <a:gd name="connsiteY0" fmla="*/ 653096 h 724385"/>
              <a:gd name="connsiteX1" fmla="*/ 1719652 w 1719652"/>
              <a:gd name="connsiteY1" fmla="*/ 0 h 724385"/>
              <a:gd name="connsiteX0" fmla="*/ 0 w 1729922"/>
              <a:gd name="connsiteY0" fmla="*/ 322550 h 422977"/>
              <a:gd name="connsiteX1" fmla="*/ 1729922 w 1729922"/>
              <a:gd name="connsiteY1" fmla="*/ 0 h 422977"/>
            </a:gdLst>
            <a:ahLst/>
            <a:cxnLst>
              <a:cxn ang="0">
                <a:pos x="connsiteX0" y="connsiteY0"/>
              </a:cxn>
              <a:cxn ang="0">
                <a:pos x="connsiteX1" y="connsiteY1"/>
              </a:cxn>
            </a:cxnLst>
            <a:rect l="l" t="t" r="r" b="b"/>
            <a:pathLst>
              <a:path w="1729922" h="422977">
                <a:moveTo>
                  <a:pt x="0" y="322550"/>
                </a:moveTo>
                <a:cubicBezTo>
                  <a:pt x="454142" y="649762"/>
                  <a:pt x="1028053" y="79484"/>
                  <a:pt x="1729922" y="0"/>
                </a:cubicBezTo>
              </a:path>
            </a:pathLst>
          </a:custGeom>
          <a:noFill/>
          <a:ln w="38100" cap="rnd">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extBox 25"/>
          <p:cNvSpPr txBox="1"/>
          <p:nvPr/>
        </p:nvSpPr>
        <p:spPr>
          <a:xfrm>
            <a:off x="2692822" y="6241070"/>
            <a:ext cx="1221361" cy="338554"/>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600" b="0" smtClean="0">
                <a:solidFill>
                  <a:schemeClr val="tx1"/>
                </a:solidFill>
                <a:latin typeface="+mj-lt"/>
              </a:rPr>
              <a:t>Introduction</a:t>
            </a:r>
            <a:endParaRPr lang="en-US" sz="1600" b="0" dirty="0">
              <a:solidFill>
                <a:schemeClr val="tx1"/>
              </a:solidFill>
              <a:latin typeface="+mj-lt"/>
            </a:endParaRPr>
          </a:p>
        </p:txBody>
      </p:sp>
      <p:sp>
        <p:nvSpPr>
          <p:cNvPr id="27" name="TextBox 26"/>
          <p:cNvSpPr txBox="1"/>
          <p:nvPr/>
        </p:nvSpPr>
        <p:spPr>
          <a:xfrm>
            <a:off x="4735914" y="6241070"/>
            <a:ext cx="815673" cy="338554"/>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600" b="0" smtClean="0">
                <a:solidFill>
                  <a:schemeClr val="tx1"/>
                </a:solidFill>
                <a:latin typeface="+mj-lt"/>
              </a:rPr>
              <a:t>Growth</a:t>
            </a:r>
            <a:endParaRPr lang="en-US" sz="1600" b="0" dirty="0">
              <a:solidFill>
                <a:schemeClr val="tx1"/>
              </a:solidFill>
              <a:latin typeface="+mj-lt"/>
            </a:endParaRPr>
          </a:p>
        </p:txBody>
      </p:sp>
      <p:sp>
        <p:nvSpPr>
          <p:cNvPr id="30" name="TextBox 29"/>
          <p:cNvSpPr txBox="1"/>
          <p:nvPr/>
        </p:nvSpPr>
        <p:spPr>
          <a:xfrm>
            <a:off x="6534784" y="6241070"/>
            <a:ext cx="912109" cy="338554"/>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600" b="0" smtClean="0">
                <a:solidFill>
                  <a:schemeClr val="tx1"/>
                </a:solidFill>
                <a:latin typeface="+mj-lt"/>
              </a:rPr>
              <a:t>Maturity</a:t>
            </a:r>
            <a:endParaRPr lang="en-US" sz="1600" b="0" dirty="0">
              <a:solidFill>
                <a:schemeClr val="tx1"/>
              </a:solidFill>
              <a:latin typeface="+mj-lt"/>
            </a:endParaRPr>
          </a:p>
        </p:txBody>
      </p:sp>
      <p:sp>
        <p:nvSpPr>
          <p:cNvPr id="31" name="TextBox 30"/>
          <p:cNvSpPr txBox="1"/>
          <p:nvPr/>
        </p:nvSpPr>
        <p:spPr>
          <a:xfrm>
            <a:off x="8429373" y="6241070"/>
            <a:ext cx="803425" cy="338554"/>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600" b="0" smtClean="0">
                <a:solidFill>
                  <a:schemeClr val="tx1"/>
                </a:solidFill>
                <a:latin typeface="+mj-lt"/>
              </a:rPr>
              <a:t>Decline</a:t>
            </a:r>
            <a:endParaRPr lang="en-US" sz="1600" b="0" dirty="0">
              <a:solidFill>
                <a:schemeClr val="tx1"/>
              </a:solidFill>
              <a:latin typeface="+mj-lt"/>
            </a:endParaRPr>
          </a:p>
        </p:txBody>
      </p:sp>
      <p:sp>
        <p:nvSpPr>
          <p:cNvPr id="32" name="TextBox 31"/>
          <p:cNvSpPr txBox="1"/>
          <p:nvPr/>
        </p:nvSpPr>
        <p:spPr>
          <a:xfrm>
            <a:off x="8622363" y="3193070"/>
            <a:ext cx="994182" cy="584775"/>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600" b="0" dirty="0" smtClean="0">
                <a:solidFill>
                  <a:schemeClr val="bg1"/>
                </a:solidFill>
                <a:latin typeface="+mj-lt"/>
              </a:rPr>
              <a:t>Product</a:t>
            </a:r>
            <a:br>
              <a:rPr lang="en-US" sz="1600" b="0" dirty="0" smtClean="0">
                <a:solidFill>
                  <a:schemeClr val="bg1"/>
                </a:solidFill>
                <a:latin typeface="+mj-lt"/>
              </a:rPr>
            </a:br>
            <a:r>
              <a:rPr lang="en-US" sz="1600" b="0" dirty="0" smtClean="0">
                <a:solidFill>
                  <a:schemeClr val="bg1"/>
                </a:solidFill>
                <a:latin typeface="+mj-lt"/>
              </a:rPr>
              <a:t>Extension</a:t>
            </a:r>
            <a:endParaRPr lang="en-US" sz="1600" b="0" dirty="0">
              <a:solidFill>
                <a:schemeClr val="bg1"/>
              </a:solidFill>
              <a:latin typeface="+mj-lt"/>
            </a:endParaRPr>
          </a:p>
        </p:txBody>
      </p:sp>
      <p:cxnSp>
        <p:nvCxnSpPr>
          <p:cNvPr id="33" name="Straight Arrow Connector 32"/>
          <p:cNvCxnSpPr/>
          <p:nvPr/>
        </p:nvCxnSpPr>
        <p:spPr>
          <a:xfrm>
            <a:off x="2362200" y="6164870"/>
            <a:ext cx="7772400" cy="0"/>
          </a:xfrm>
          <a:prstGeom prst="straightConnector1">
            <a:avLst/>
          </a:prstGeom>
          <a:ln w="41275" cap="rnd">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362200" y="1516670"/>
            <a:ext cx="0" cy="4648200"/>
          </a:xfrm>
          <a:prstGeom prst="straightConnector1">
            <a:avLst/>
          </a:prstGeom>
          <a:ln w="41275" cap="rnd">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16200000">
            <a:off x="1652117" y="3593221"/>
            <a:ext cx="778803" cy="400110"/>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dirty="0" smtClean="0">
                <a:solidFill>
                  <a:schemeClr val="tx1"/>
                </a:solidFill>
                <a:latin typeface="+mj-lt"/>
              </a:rPr>
              <a:t>SALES</a:t>
            </a:r>
            <a:endParaRPr lang="en-US" dirty="0">
              <a:solidFill>
                <a:schemeClr val="tx1"/>
              </a:solidFill>
              <a:latin typeface="+mj-lt"/>
            </a:endParaRPr>
          </a:p>
        </p:txBody>
      </p:sp>
      <p:sp>
        <p:nvSpPr>
          <p:cNvPr id="40" name="TextBox 39"/>
          <p:cNvSpPr txBox="1"/>
          <p:nvPr/>
        </p:nvSpPr>
        <p:spPr>
          <a:xfrm>
            <a:off x="5790709" y="6541405"/>
            <a:ext cx="838691" cy="461665"/>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2400" dirty="0" smtClean="0">
                <a:solidFill>
                  <a:schemeClr val="tx1"/>
                </a:solidFill>
                <a:latin typeface="Century Gothic"/>
              </a:rPr>
              <a:t>TIME</a:t>
            </a:r>
            <a:endParaRPr lang="en-US" sz="2400" dirty="0">
              <a:solidFill>
                <a:schemeClr val="tx1"/>
              </a:solidFill>
              <a:latin typeface="Century Gothic"/>
            </a:endParaRPr>
          </a:p>
        </p:txBody>
      </p:sp>
      <p:sp>
        <p:nvSpPr>
          <p:cNvPr id="42" name="TextBox 41"/>
          <p:cNvSpPr txBox="1"/>
          <p:nvPr/>
        </p:nvSpPr>
        <p:spPr>
          <a:xfrm>
            <a:off x="5477642" y="1332003"/>
            <a:ext cx="2198999" cy="369332"/>
          </a:xfrm>
          <a:prstGeom prst="rect">
            <a:avLst/>
          </a:prstGeom>
          <a:noFill/>
        </p:spPr>
        <p:txBody>
          <a:bodyPr wrap="none" rtlCol="0">
            <a:spAutoFit/>
          </a:bodyPr>
          <a:lstStyle/>
          <a:p>
            <a:pPr algn="ctr"/>
            <a:r>
              <a:rPr lang="en-US" sz="1800" b="1" dirty="0" smtClean="0">
                <a:solidFill>
                  <a:prstClr val="black"/>
                </a:solidFill>
              </a:rPr>
              <a:t>PRODUCT LIFE CYCLE</a:t>
            </a:r>
          </a:p>
        </p:txBody>
      </p:sp>
      <p:sp>
        <p:nvSpPr>
          <p:cNvPr id="43" name="TextBox 42"/>
          <p:cNvSpPr txBox="1"/>
          <p:nvPr/>
        </p:nvSpPr>
        <p:spPr>
          <a:xfrm>
            <a:off x="2632313" y="5419004"/>
            <a:ext cx="1328697" cy="646331"/>
          </a:xfrm>
          <a:prstGeom prst="rect">
            <a:avLst/>
          </a:prstGeom>
          <a:noFill/>
        </p:spPr>
        <p:txBody>
          <a:bodyPr wrap="none" rtlCol="0">
            <a:spAutoFit/>
          </a:bodyPr>
          <a:lstStyle/>
          <a:p>
            <a:pPr algn="ctr"/>
            <a:r>
              <a:rPr lang="en-US" sz="1800" b="1" dirty="0" smtClean="0">
                <a:solidFill>
                  <a:prstClr val="black"/>
                </a:solidFill>
              </a:rPr>
              <a:t>CREATOR</a:t>
            </a:r>
          </a:p>
          <a:p>
            <a:pPr algn="ctr"/>
            <a:r>
              <a:rPr lang="en-US" sz="1800" b="1" dirty="0" smtClean="0">
                <a:solidFill>
                  <a:prstClr val="black"/>
                </a:solidFill>
              </a:rPr>
              <a:t>Stakeholder</a:t>
            </a:r>
          </a:p>
        </p:txBody>
      </p:sp>
      <p:sp>
        <p:nvSpPr>
          <p:cNvPr id="44" name="TextBox 43"/>
          <p:cNvSpPr txBox="1"/>
          <p:nvPr/>
        </p:nvSpPr>
        <p:spPr>
          <a:xfrm>
            <a:off x="4283112" y="3998012"/>
            <a:ext cx="1328697" cy="646331"/>
          </a:xfrm>
          <a:prstGeom prst="rect">
            <a:avLst/>
          </a:prstGeom>
          <a:noFill/>
        </p:spPr>
        <p:txBody>
          <a:bodyPr wrap="none" rtlCol="0">
            <a:spAutoFit/>
          </a:bodyPr>
          <a:lstStyle/>
          <a:p>
            <a:pPr algn="ctr"/>
            <a:r>
              <a:rPr lang="en-US" sz="1800" b="1" dirty="0" smtClean="0">
                <a:solidFill>
                  <a:prstClr val="black"/>
                </a:solidFill>
              </a:rPr>
              <a:t>ENABLER</a:t>
            </a:r>
          </a:p>
          <a:p>
            <a:pPr algn="ctr"/>
            <a:r>
              <a:rPr lang="en-US" sz="1800" b="1" dirty="0" smtClean="0">
                <a:solidFill>
                  <a:prstClr val="black"/>
                </a:solidFill>
              </a:rPr>
              <a:t>Stakeholder</a:t>
            </a:r>
          </a:p>
        </p:txBody>
      </p:sp>
      <p:sp>
        <p:nvSpPr>
          <p:cNvPr id="45" name="TextBox 44"/>
          <p:cNvSpPr txBox="1"/>
          <p:nvPr/>
        </p:nvSpPr>
        <p:spPr>
          <a:xfrm>
            <a:off x="6253395" y="2330583"/>
            <a:ext cx="1328697" cy="646331"/>
          </a:xfrm>
          <a:prstGeom prst="rect">
            <a:avLst/>
          </a:prstGeom>
          <a:noFill/>
        </p:spPr>
        <p:txBody>
          <a:bodyPr wrap="none" rtlCol="0">
            <a:spAutoFit/>
          </a:bodyPr>
          <a:lstStyle/>
          <a:p>
            <a:pPr algn="ctr"/>
            <a:r>
              <a:rPr lang="en-US" sz="1800" b="1" dirty="0" smtClean="0">
                <a:solidFill>
                  <a:prstClr val="black"/>
                </a:solidFill>
              </a:rPr>
              <a:t>IMPACTOR</a:t>
            </a:r>
          </a:p>
          <a:p>
            <a:pPr algn="ctr"/>
            <a:r>
              <a:rPr lang="en-US" sz="1800" b="1" dirty="0" smtClean="0">
                <a:solidFill>
                  <a:prstClr val="black"/>
                </a:solidFill>
              </a:rPr>
              <a:t>Stakeholder</a:t>
            </a:r>
          </a:p>
        </p:txBody>
      </p:sp>
      <p:sp>
        <p:nvSpPr>
          <p:cNvPr id="46" name="TextBox 45"/>
          <p:cNvSpPr txBox="1"/>
          <p:nvPr/>
        </p:nvSpPr>
        <p:spPr>
          <a:xfrm>
            <a:off x="8052976" y="4928297"/>
            <a:ext cx="2214132" cy="646331"/>
          </a:xfrm>
          <a:prstGeom prst="rect">
            <a:avLst/>
          </a:prstGeom>
          <a:noFill/>
        </p:spPr>
        <p:txBody>
          <a:bodyPr wrap="none" rtlCol="0">
            <a:spAutoFit/>
          </a:bodyPr>
          <a:lstStyle/>
          <a:p>
            <a:pPr algn="ctr"/>
            <a:r>
              <a:rPr lang="en-US" sz="1800" b="1" dirty="0" smtClean="0">
                <a:solidFill>
                  <a:prstClr val="black"/>
                </a:solidFill>
              </a:rPr>
              <a:t>NEGATIVE IMPACTOR</a:t>
            </a:r>
          </a:p>
          <a:p>
            <a:pPr algn="ctr"/>
            <a:r>
              <a:rPr lang="en-US" sz="1800" b="1" dirty="0" smtClean="0">
                <a:solidFill>
                  <a:prstClr val="black"/>
                </a:solidFill>
              </a:rPr>
              <a:t>Stakeholder</a:t>
            </a:r>
          </a:p>
        </p:txBody>
      </p:sp>
      <p:sp>
        <p:nvSpPr>
          <p:cNvPr id="47" name="TextBox 46"/>
          <p:cNvSpPr txBox="1"/>
          <p:nvPr/>
        </p:nvSpPr>
        <p:spPr>
          <a:xfrm>
            <a:off x="8001645" y="2198223"/>
            <a:ext cx="2132955" cy="646331"/>
          </a:xfrm>
          <a:prstGeom prst="rect">
            <a:avLst/>
          </a:prstGeom>
          <a:noFill/>
        </p:spPr>
        <p:txBody>
          <a:bodyPr wrap="none" rtlCol="0">
            <a:spAutoFit/>
          </a:bodyPr>
          <a:lstStyle/>
          <a:p>
            <a:pPr algn="ctr"/>
            <a:r>
              <a:rPr lang="en-US" sz="1800" b="1" dirty="0" smtClean="0">
                <a:solidFill>
                  <a:prstClr val="black"/>
                </a:solidFill>
              </a:rPr>
              <a:t>POSITIVE IMPACTOR</a:t>
            </a:r>
          </a:p>
          <a:p>
            <a:pPr algn="ctr"/>
            <a:r>
              <a:rPr lang="en-US" sz="1800" b="1" dirty="0" smtClean="0">
                <a:solidFill>
                  <a:prstClr val="black"/>
                </a:solidFill>
              </a:rPr>
              <a:t>Stakeholder</a:t>
            </a:r>
          </a:p>
        </p:txBody>
      </p:sp>
      <p:sp>
        <p:nvSpPr>
          <p:cNvPr id="35" name="TextBox 34"/>
          <p:cNvSpPr txBox="1"/>
          <p:nvPr/>
        </p:nvSpPr>
        <p:spPr>
          <a:xfrm>
            <a:off x="3605779" y="316468"/>
            <a:ext cx="5887702" cy="369332"/>
          </a:xfrm>
          <a:prstGeom prst="rect">
            <a:avLst/>
          </a:prstGeom>
          <a:noFill/>
        </p:spPr>
        <p:txBody>
          <a:bodyPr wrap="none" rtlCol="0">
            <a:spAutoFit/>
          </a:bodyPr>
          <a:lstStyle/>
          <a:p>
            <a:pPr algn="ctr"/>
            <a:r>
              <a:rPr lang="en-US" sz="1800" b="1" dirty="0" smtClean="0">
                <a:solidFill>
                  <a:prstClr val="black"/>
                </a:solidFill>
              </a:rPr>
              <a:t>Product Life Cycle Actor Analysis: Creator, Enabler, Impactor</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6" name="TextBox 35"/>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2" name="TextBox 1"/>
          <p:cNvSpPr txBox="1"/>
          <p:nvPr/>
        </p:nvSpPr>
        <p:spPr>
          <a:xfrm>
            <a:off x="1018277" y="6915605"/>
            <a:ext cx="10765787" cy="1754326"/>
          </a:xfrm>
          <a:prstGeom prst="rect">
            <a:avLst/>
          </a:prstGeom>
          <a:noFill/>
        </p:spPr>
        <p:txBody>
          <a:bodyPr wrap="square" rtlCol="0">
            <a:spAutoFit/>
          </a:bodyPr>
          <a:lstStyle/>
          <a:p>
            <a:r>
              <a:rPr lang="en-US" sz="1800" b="1" dirty="0"/>
              <a:t>1. </a:t>
            </a:r>
            <a:r>
              <a:rPr lang="en-US" sz="1800" b="1" dirty="0" smtClean="0"/>
              <a:t>Creator</a:t>
            </a:r>
            <a:r>
              <a:rPr lang="en-US" sz="1800" dirty="0" smtClean="0"/>
              <a:t>: A </a:t>
            </a:r>
            <a:r>
              <a:rPr lang="en-US" sz="1800" i="1" dirty="0"/>
              <a:t>Creator</a:t>
            </a:r>
            <a:r>
              <a:rPr lang="en-US" sz="1800" dirty="0"/>
              <a:t> is someone or something that starts an industry by bringing a new idea, product, or way of doing business. They create the foundation that makes the industry possible.</a:t>
            </a:r>
          </a:p>
          <a:p>
            <a:r>
              <a:rPr lang="en-US" sz="1800" b="1" dirty="0"/>
              <a:t>2. </a:t>
            </a:r>
            <a:r>
              <a:rPr lang="en-US" sz="1800" b="1" dirty="0" smtClean="0"/>
              <a:t>Enabler: </a:t>
            </a:r>
            <a:r>
              <a:rPr lang="en-US" sz="1800" dirty="0" smtClean="0"/>
              <a:t>An </a:t>
            </a:r>
            <a:r>
              <a:rPr lang="en-US" sz="1800" i="1" dirty="0"/>
              <a:t>Enabler</a:t>
            </a:r>
            <a:r>
              <a:rPr lang="en-US" sz="1800" dirty="0"/>
              <a:t> is someone or something that helps an industry work better, faster, or grow bigger. This could be through tools, technology, systems, or support that make things run more smoothly.</a:t>
            </a:r>
          </a:p>
          <a:p>
            <a:r>
              <a:rPr lang="en-US" sz="1800" b="1" dirty="0"/>
              <a:t>3. </a:t>
            </a:r>
            <a:r>
              <a:rPr lang="en-US" sz="1800" b="1" dirty="0" smtClean="0"/>
              <a:t>Impactor: </a:t>
            </a:r>
            <a:r>
              <a:rPr lang="en-US" sz="1800" dirty="0" smtClean="0"/>
              <a:t>An </a:t>
            </a:r>
            <a:r>
              <a:rPr lang="en-US" sz="1800" i="1" dirty="0"/>
              <a:t>Impactor</a:t>
            </a:r>
            <a:r>
              <a:rPr lang="en-US" sz="1800" dirty="0"/>
              <a:t> is a factor that strongly influences the direction or changes in an industry. It can be a trend, new rule, technology, or event that causes the industry to shift or adapt</a:t>
            </a:r>
            <a:r>
              <a:rPr lang="en-US" sz="1800" dirty="0" smtClean="0"/>
              <a:t>.</a:t>
            </a:r>
            <a:endParaRPr lang="en-US" sz="1800" dirty="0"/>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48" name="TextBox 47"/>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512999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99673" y="1655424"/>
            <a:ext cx="2704599" cy="68589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Change Driver: PESTEL Plus</a:t>
            </a:r>
          </a:p>
        </p:txBody>
      </p:sp>
      <p:sp>
        <p:nvSpPr>
          <p:cNvPr id="71" name="Rounded Rectangle 70"/>
          <p:cNvSpPr/>
          <p:nvPr/>
        </p:nvSpPr>
        <p:spPr>
          <a:xfrm>
            <a:off x="512668" y="4629650"/>
            <a:ext cx="1863624" cy="58359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Politic</a:t>
            </a:r>
          </a:p>
        </p:txBody>
      </p:sp>
      <p:sp>
        <p:nvSpPr>
          <p:cNvPr id="72" name="Rounded Rectangle 71"/>
          <p:cNvSpPr/>
          <p:nvPr/>
        </p:nvSpPr>
        <p:spPr>
          <a:xfrm>
            <a:off x="2495163" y="4636465"/>
            <a:ext cx="1863624" cy="58359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Economy</a:t>
            </a:r>
          </a:p>
        </p:txBody>
      </p:sp>
      <p:sp>
        <p:nvSpPr>
          <p:cNvPr id="73" name="Rounded Rectangle 72"/>
          <p:cNvSpPr/>
          <p:nvPr/>
        </p:nvSpPr>
        <p:spPr>
          <a:xfrm>
            <a:off x="4493803" y="4621622"/>
            <a:ext cx="1863624" cy="58359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Social</a:t>
            </a:r>
          </a:p>
        </p:txBody>
      </p:sp>
      <p:sp>
        <p:nvSpPr>
          <p:cNvPr id="74" name="Rounded Rectangle 73"/>
          <p:cNvSpPr/>
          <p:nvPr/>
        </p:nvSpPr>
        <p:spPr>
          <a:xfrm>
            <a:off x="6497499" y="4620607"/>
            <a:ext cx="1863624" cy="58359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Technology</a:t>
            </a:r>
          </a:p>
        </p:txBody>
      </p:sp>
      <p:sp>
        <p:nvSpPr>
          <p:cNvPr id="75" name="Rounded Rectangle 74"/>
          <p:cNvSpPr/>
          <p:nvPr/>
        </p:nvSpPr>
        <p:spPr>
          <a:xfrm>
            <a:off x="8453734" y="4636465"/>
            <a:ext cx="1863624" cy="58359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Environment</a:t>
            </a:r>
          </a:p>
        </p:txBody>
      </p:sp>
      <p:sp>
        <p:nvSpPr>
          <p:cNvPr id="76" name="Rounded Rectangle 75"/>
          <p:cNvSpPr/>
          <p:nvPr/>
        </p:nvSpPr>
        <p:spPr>
          <a:xfrm>
            <a:off x="10436229" y="4620607"/>
            <a:ext cx="1863624" cy="58359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Legal</a:t>
            </a:r>
          </a:p>
        </p:txBody>
      </p:sp>
      <p:sp>
        <p:nvSpPr>
          <p:cNvPr id="81" name="Rounded Rectangle 80"/>
          <p:cNvSpPr/>
          <p:nvPr/>
        </p:nvSpPr>
        <p:spPr>
          <a:xfrm>
            <a:off x="316523" y="4110302"/>
            <a:ext cx="12168553" cy="1622286"/>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ounded Rectangle 82"/>
          <p:cNvSpPr/>
          <p:nvPr/>
        </p:nvSpPr>
        <p:spPr>
          <a:xfrm>
            <a:off x="5099674" y="2851272"/>
            <a:ext cx="2704598" cy="73063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Science &amp; Technology</a:t>
            </a:r>
          </a:p>
        </p:txBody>
      </p:sp>
      <p:sp>
        <p:nvSpPr>
          <p:cNvPr id="22" name="TextBox 21"/>
          <p:cNvSpPr txBox="1"/>
          <p:nvPr/>
        </p:nvSpPr>
        <p:spPr>
          <a:xfrm>
            <a:off x="5379710" y="5801"/>
            <a:ext cx="2308389" cy="369332"/>
          </a:xfrm>
          <a:prstGeom prst="rect">
            <a:avLst/>
          </a:prstGeom>
          <a:noFill/>
        </p:spPr>
        <p:txBody>
          <a:bodyPr wrap="none" rtlCol="0">
            <a:spAutoFit/>
          </a:bodyPr>
          <a:lstStyle/>
          <a:p>
            <a:pPr algn="ctr"/>
            <a:r>
              <a:rPr lang="en-US" sz="1800" b="1" dirty="0" smtClean="0">
                <a:solidFill>
                  <a:prstClr val="black"/>
                </a:solidFill>
              </a:rPr>
              <a:t>II. BUSINESS ANALYSIS</a:t>
            </a:r>
          </a:p>
        </p:txBody>
      </p:sp>
      <p:sp>
        <p:nvSpPr>
          <p:cNvPr id="24" name="TextBox 23"/>
          <p:cNvSpPr txBox="1"/>
          <p:nvPr/>
        </p:nvSpPr>
        <p:spPr>
          <a:xfrm>
            <a:off x="1820684" y="691694"/>
            <a:ext cx="9457910" cy="369332"/>
          </a:xfrm>
          <a:prstGeom prst="rect">
            <a:avLst/>
          </a:prstGeom>
          <a:noFill/>
        </p:spPr>
        <p:txBody>
          <a:bodyPr wrap="none" rtlCol="0">
            <a:spAutoFit/>
          </a:bodyPr>
          <a:lstStyle/>
          <a:p>
            <a:pPr algn="ctr"/>
            <a:r>
              <a:rPr lang="en-US" sz="1800" dirty="0" smtClean="0">
                <a:solidFill>
                  <a:prstClr val="black"/>
                </a:solidFill>
              </a:rPr>
              <a:t>Exploration on How The Development Of Science And Technology Can Drive The Change OF PESTEL</a:t>
            </a:r>
          </a:p>
        </p:txBody>
      </p:sp>
      <p:sp>
        <p:nvSpPr>
          <p:cNvPr id="25" name="TextBox 24"/>
          <p:cNvSpPr txBox="1"/>
          <p:nvPr/>
        </p:nvSpPr>
        <p:spPr>
          <a:xfrm>
            <a:off x="5861238" y="316468"/>
            <a:ext cx="1376787" cy="369332"/>
          </a:xfrm>
          <a:prstGeom prst="rect">
            <a:avLst/>
          </a:prstGeom>
          <a:noFill/>
        </p:spPr>
        <p:txBody>
          <a:bodyPr wrap="none" rtlCol="0">
            <a:spAutoFit/>
          </a:bodyPr>
          <a:lstStyle/>
          <a:p>
            <a:pPr algn="ctr"/>
            <a:r>
              <a:rPr lang="en-US" sz="1800" b="1" dirty="0" smtClean="0">
                <a:solidFill>
                  <a:prstClr val="black"/>
                </a:solidFill>
              </a:rPr>
              <a:t>PESTEL PLUS</a:t>
            </a:r>
          </a:p>
        </p:txBody>
      </p:sp>
      <p:sp>
        <p:nvSpPr>
          <p:cNvPr id="9" name="Down Arrow 8"/>
          <p:cNvSpPr/>
          <p:nvPr/>
        </p:nvSpPr>
        <p:spPr>
          <a:xfrm>
            <a:off x="6167464" y="2452849"/>
            <a:ext cx="466669" cy="331547"/>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Down Arrow 30"/>
          <p:cNvSpPr/>
          <p:nvPr/>
        </p:nvSpPr>
        <p:spPr>
          <a:xfrm>
            <a:off x="6167464" y="3679825"/>
            <a:ext cx="466669" cy="331547"/>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3" name="TextBox 32"/>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28" name="TextBox 27"/>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468759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523" y="1371600"/>
            <a:ext cx="10005646" cy="1938992"/>
          </a:xfrm>
          <a:prstGeom prst="rect">
            <a:avLst/>
          </a:prstGeom>
          <a:noFill/>
        </p:spPr>
        <p:txBody>
          <a:bodyPr wrap="square" rtlCol="0">
            <a:spAutoFit/>
          </a:bodyPr>
          <a:lstStyle/>
          <a:p>
            <a:r>
              <a:rPr lang="en-US" sz="4000" b="1" dirty="0"/>
              <a:t>Business Abstract Or Dimensions:</a:t>
            </a:r>
          </a:p>
          <a:p>
            <a:r>
              <a:rPr lang="en-US" sz="4000" dirty="0"/>
              <a:t>1. Business Abstract Map: Organization, Business, Growth, Financial</a:t>
            </a:r>
          </a:p>
        </p:txBody>
      </p:sp>
      <p:sp>
        <p:nvSpPr>
          <p:cNvPr id="3" name="TextBox 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1022976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48">
            <a:hlinkClick r:id="" action="ppaction://noaction"/>
            <a:extLst>
              <a:ext uri="{FF2B5EF4-FFF2-40B4-BE49-F238E27FC236}">
                <a16:creationId xmlns:a16="http://schemas.microsoft.com/office/drawing/2014/main" xmlns="" id="{8F0AB035-36EB-4A5C-B2FF-4CDC6CD85C3B}"/>
              </a:ext>
            </a:extLst>
          </p:cNvPr>
          <p:cNvSpPr txBox="1"/>
          <p:nvPr/>
        </p:nvSpPr>
        <p:spPr>
          <a:xfrm>
            <a:off x="5538627" y="862886"/>
            <a:ext cx="6111259" cy="391672"/>
          </a:xfrm>
          <a:prstGeom prst="rect">
            <a:avLst/>
          </a:prstGeom>
          <a:no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11480">
              <a:defRPr/>
            </a:pPr>
            <a:r>
              <a:rPr lang="en-US" b="1" kern="0" dirty="0" smtClean="0">
                <a:solidFill>
                  <a:prstClr val="black"/>
                </a:solidFill>
              </a:rPr>
              <a:t>Business Abstract Map OVO</a:t>
            </a:r>
            <a:endParaRPr lang="en-US" b="1" kern="0" dirty="0">
              <a:solidFill>
                <a:prstClr val="black"/>
              </a:solidFill>
            </a:endParaRPr>
          </a:p>
        </p:txBody>
      </p:sp>
      <p:sp>
        <p:nvSpPr>
          <p:cNvPr id="32" name="Rectangle 2">
            <a:extLst>
              <a:ext uri="{FF2B5EF4-FFF2-40B4-BE49-F238E27FC236}">
                <a16:creationId xmlns:a16="http://schemas.microsoft.com/office/drawing/2014/main" xmlns="" id="{96B56094-C10A-48C5-9F33-44E781E6A82B}"/>
              </a:ext>
            </a:extLst>
          </p:cNvPr>
          <p:cNvSpPr>
            <a:spLocks noChangeArrowheads="1"/>
          </p:cNvSpPr>
          <p:nvPr/>
        </p:nvSpPr>
        <p:spPr bwMode="auto">
          <a:xfrm>
            <a:off x="4754880" y="1261777"/>
            <a:ext cx="7662672" cy="1460203"/>
          </a:xfrm>
          <a:prstGeom prst="rect">
            <a:avLst/>
          </a:prstGeom>
          <a:solidFill>
            <a:srgbClr val="FF7C80"/>
          </a:solidFill>
          <a:ln w="12700">
            <a:solidFill>
              <a:srgbClr val="FDFBBB"/>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900" b="0" kern="0">
              <a:solidFill>
                <a:srgbClr val="336600"/>
              </a:solidFill>
            </a:endParaRPr>
          </a:p>
        </p:txBody>
      </p:sp>
      <p:sp>
        <p:nvSpPr>
          <p:cNvPr id="33" name="Rectangle 3">
            <a:extLst>
              <a:ext uri="{FF2B5EF4-FFF2-40B4-BE49-F238E27FC236}">
                <a16:creationId xmlns:a16="http://schemas.microsoft.com/office/drawing/2014/main" xmlns="" id="{40530E4D-FAEC-4F70-9E7A-CCD9B18D9045}"/>
              </a:ext>
            </a:extLst>
          </p:cNvPr>
          <p:cNvSpPr>
            <a:spLocks noChangeArrowheads="1"/>
          </p:cNvSpPr>
          <p:nvPr/>
        </p:nvSpPr>
        <p:spPr bwMode="auto">
          <a:xfrm>
            <a:off x="4754882" y="4631563"/>
            <a:ext cx="7662672" cy="1771532"/>
          </a:xfrm>
          <a:prstGeom prst="rect">
            <a:avLst/>
          </a:prstGeom>
          <a:solidFill>
            <a:srgbClr val="FF7C80"/>
          </a:solidFill>
          <a:ln w="12700">
            <a:solidFill>
              <a:srgbClr val="FDFBBB"/>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34" name="Rectangle 4">
            <a:extLst>
              <a:ext uri="{FF2B5EF4-FFF2-40B4-BE49-F238E27FC236}">
                <a16:creationId xmlns:a16="http://schemas.microsoft.com/office/drawing/2014/main" xmlns="" id="{BB7D265E-7CA8-4B85-997C-A8D07A24918F}"/>
              </a:ext>
            </a:extLst>
          </p:cNvPr>
          <p:cNvSpPr>
            <a:spLocks noChangeArrowheads="1"/>
          </p:cNvSpPr>
          <p:nvPr/>
        </p:nvSpPr>
        <p:spPr bwMode="auto">
          <a:xfrm>
            <a:off x="4754880" y="2994676"/>
            <a:ext cx="5845420" cy="911543"/>
          </a:xfrm>
          <a:prstGeom prst="rect">
            <a:avLst/>
          </a:prstGeom>
          <a:solidFill>
            <a:srgbClr val="FF7C80"/>
          </a:solidFill>
          <a:ln w="12700">
            <a:solidFill>
              <a:srgbClr val="FDFBBB"/>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35" name="Rectangle 5">
            <a:extLst>
              <a:ext uri="{FF2B5EF4-FFF2-40B4-BE49-F238E27FC236}">
                <a16:creationId xmlns:a16="http://schemas.microsoft.com/office/drawing/2014/main" xmlns="" id="{390ED9C0-9CD3-4E96-98C1-8DEFDA4D3CB3}"/>
              </a:ext>
            </a:extLst>
          </p:cNvPr>
          <p:cNvSpPr>
            <a:spLocks noChangeArrowheads="1"/>
          </p:cNvSpPr>
          <p:nvPr/>
        </p:nvSpPr>
        <p:spPr bwMode="auto">
          <a:xfrm>
            <a:off x="4754880" y="6671673"/>
            <a:ext cx="7662672" cy="1412790"/>
          </a:xfrm>
          <a:prstGeom prst="rect">
            <a:avLst/>
          </a:prstGeom>
          <a:solidFill>
            <a:srgbClr val="FF7C80"/>
          </a:solidFill>
          <a:ln w="12700">
            <a:solidFill>
              <a:srgbClr val="FDFBBB"/>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36" name="Rectangle 49">
            <a:extLst>
              <a:ext uri="{FF2B5EF4-FFF2-40B4-BE49-F238E27FC236}">
                <a16:creationId xmlns:a16="http://schemas.microsoft.com/office/drawing/2014/main" xmlns="" id="{B60A8FD7-6E3F-49C5-9620-D801F8D82CA2}"/>
              </a:ext>
            </a:extLst>
          </p:cNvPr>
          <p:cNvSpPr>
            <a:spLocks noChangeArrowheads="1"/>
          </p:cNvSpPr>
          <p:nvPr/>
        </p:nvSpPr>
        <p:spPr bwMode="auto">
          <a:xfrm>
            <a:off x="3563935" y="1587552"/>
            <a:ext cx="1100691"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Financial</a:t>
            </a:r>
          </a:p>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Perspective</a:t>
            </a:r>
          </a:p>
        </p:txBody>
      </p:sp>
      <p:sp>
        <p:nvSpPr>
          <p:cNvPr id="38" name="Rectangle 50">
            <a:extLst>
              <a:ext uri="{FF2B5EF4-FFF2-40B4-BE49-F238E27FC236}">
                <a16:creationId xmlns:a16="http://schemas.microsoft.com/office/drawing/2014/main" xmlns="" id="{D2DB2EA7-BC0F-4FB6-A37D-81B8E38F35C8}"/>
              </a:ext>
            </a:extLst>
          </p:cNvPr>
          <p:cNvSpPr>
            <a:spLocks noChangeArrowheads="1"/>
          </p:cNvSpPr>
          <p:nvPr/>
        </p:nvSpPr>
        <p:spPr bwMode="auto">
          <a:xfrm>
            <a:off x="3554890" y="3320030"/>
            <a:ext cx="1100691"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Growth</a:t>
            </a:r>
          </a:p>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Perspective</a:t>
            </a:r>
          </a:p>
        </p:txBody>
      </p:sp>
      <p:sp>
        <p:nvSpPr>
          <p:cNvPr id="41" name="Rectangle 52">
            <a:extLst>
              <a:ext uri="{FF2B5EF4-FFF2-40B4-BE49-F238E27FC236}">
                <a16:creationId xmlns:a16="http://schemas.microsoft.com/office/drawing/2014/main" xmlns="" id="{64C5DE11-63EA-4B7E-B2C2-0710C09A0B23}"/>
              </a:ext>
            </a:extLst>
          </p:cNvPr>
          <p:cNvSpPr>
            <a:spLocks noChangeArrowheads="1"/>
          </p:cNvSpPr>
          <p:nvPr/>
        </p:nvSpPr>
        <p:spPr bwMode="auto">
          <a:xfrm>
            <a:off x="3405493" y="7023029"/>
            <a:ext cx="1239944"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Organization Perspective</a:t>
            </a:r>
          </a:p>
        </p:txBody>
      </p:sp>
      <p:sp>
        <p:nvSpPr>
          <p:cNvPr id="43" name="TextBox 42">
            <a:extLst>
              <a:ext uri="{FF2B5EF4-FFF2-40B4-BE49-F238E27FC236}">
                <a16:creationId xmlns:a16="http://schemas.microsoft.com/office/drawing/2014/main" xmlns="" id="{23B5BD81-DB37-43DA-A72E-E34F7816651A}"/>
              </a:ext>
            </a:extLst>
          </p:cNvPr>
          <p:cNvSpPr txBox="1"/>
          <p:nvPr/>
        </p:nvSpPr>
        <p:spPr>
          <a:xfrm>
            <a:off x="2841636" y="573627"/>
            <a:ext cx="7347845" cy="369332"/>
          </a:xfrm>
          <a:prstGeom prst="rect">
            <a:avLst/>
          </a:prstGeom>
          <a:noFill/>
        </p:spPr>
        <p:txBody>
          <a:bodyPr wrap="none" rtlCol="0">
            <a:spAutoFit/>
          </a:bodyPr>
          <a:lstStyle/>
          <a:p>
            <a:pPr defTabSz="822960">
              <a:defRPr/>
            </a:pPr>
            <a:r>
              <a:rPr lang="en-US" sz="1800" b="1" dirty="0" smtClean="0">
                <a:solidFill>
                  <a:prstClr val="black"/>
                </a:solidFill>
              </a:rPr>
              <a:t>Example Summary of Growth Strategy of OVO (Indonesia Fintech Company)</a:t>
            </a:r>
            <a:endParaRPr lang="en-US" sz="1800" b="1" dirty="0">
              <a:solidFill>
                <a:prstClr val="black"/>
              </a:solidFill>
            </a:endParaRPr>
          </a:p>
        </p:txBody>
      </p:sp>
      <p:sp>
        <p:nvSpPr>
          <p:cNvPr id="49" name="Oval 28">
            <a:extLst>
              <a:ext uri="{FF2B5EF4-FFF2-40B4-BE49-F238E27FC236}">
                <a16:creationId xmlns:a16="http://schemas.microsoft.com/office/drawing/2014/main" xmlns="" id="{14D7D494-0F7E-4C35-BD23-1E5479FA0AFF}"/>
              </a:ext>
            </a:extLst>
          </p:cNvPr>
          <p:cNvSpPr>
            <a:spLocks noChangeArrowheads="1"/>
          </p:cNvSpPr>
          <p:nvPr/>
        </p:nvSpPr>
        <p:spPr bwMode="auto">
          <a:xfrm>
            <a:off x="6439793" y="7085050"/>
            <a:ext cx="1745989" cy="781046"/>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50" name="Rectangle 29">
            <a:extLst>
              <a:ext uri="{FF2B5EF4-FFF2-40B4-BE49-F238E27FC236}">
                <a16:creationId xmlns:a16="http://schemas.microsoft.com/office/drawing/2014/main" xmlns="" id="{D6FFA840-A0C3-463F-9E25-2074A761BD64}"/>
              </a:ext>
            </a:extLst>
          </p:cNvPr>
          <p:cNvSpPr>
            <a:spLocks noChangeArrowheads="1"/>
          </p:cNvSpPr>
          <p:nvPr/>
        </p:nvSpPr>
        <p:spPr bwMode="auto">
          <a:xfrm>
            <a:off x="6666250" y="7112794"/>
            <a:ext cx="12930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O1</a:t>
            </a:r>
          </a:p>
          <a:p>
            <a:pPr algn="ctr" defTabSz="427196" eaLnBrk="0" fontAlgn="base" hangingPunct="0">
              <a:spcBef>
                <a:spcPct val="0"/>
              </a:spcBef>
              <a:spcAft>
                <a:spcPct val="0"/>
              </a:spcAft>
              <a:buFontTx/>
              <a:buNone/>
              <a:defRPr/>
            </a:pPr>
            <a:r>
              <a:rPr lang="en-US" altLang="en-US" sz="1200" b="0" dirty="0">
                <a:solidFill>
                  <a:prstClr val="black"/>
                </a:solidFill>
                <a:latin typeface="Helvetica" panose="020B0604020202020204" pitchFamily="34" charset="0"/>
              </a:rPr>
              <a:t>Improve Sustainable </a:t>
            </a:r>
            <a:r>
              <a:rPr lang="en-US" altLang="en-US" sz="1200" b="0" dirty="0" smtClean="0">
                <a:solidFill>
                  <a:prstClr val="black"/>
                </a:solidFill>
                <a:latin typeface="Helvetica" panose="020B0604020202020204" pitchFamily="34" charset="0"/>
              </a:rPr>
              <a:t>Culture</a:t>
            </a:r>
            <a:endParaRPr lang="en-US" altLang="en-US" sz="1200" b="0" dirty="0">
              <a:solidFill>
                <a:prstClr val="black"/>
              </a:solidFill>
              <a:latin typeface="Helvetica" panose="020B0604020202020204" pitchFamily="34" charset="0"/>
            </a:endParaRPr>
          </a:p>
        </p:txBody>
      </p:sp>
      <p:sp>
        <p:nvSpPr>
          <p:cNvPr id="51" name="Oval 30">
            <a:extLst>
              <a:ext uri="{FF2B5EF4-FFF2-40B4-BE49-F238E27FC236}">
                <a16:creationId xmlns:a16="http://schemas.microsoft.com/office/drawing/2014/main" xmlns="" id="{A1F28BD0-99BE-4835-8BE2-B9228D6693E6}"/>
              </a:ext>
            </a:extLst>
          </p:cNvPr>
          <p:cNvSpPr>
            <a:spLocks noChangeArrowheads="1"/>
          </p:cNvSpPr>
          <p:nvPr/>
        </p:nvSpPr>
        <p:spPr bwMode="auto">
          <a:xfrm>
            <a:off x="9067298" y="7092561"/>
            <a:ext cx="1728085" cy="758897"/>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52" name="Rectangle 31">
            <a:extLst>
              <a:ext uri="{FF2B5EF4-FFF2-40B4-BE49-F238E27FC236}">
                <a16:creationId xmlns:a16="http://schemas.microsoft.com/office/drawing/2014/main" xmlns="" id="{E96E8295-6710-4AF3-A081-4CC39E4B1322}"/>
              </a:ext>
            </a:extLst>
          </p:cNvPr>
          <p:cNvSpPr>
            <a:spLocks noChangeArrowheads="1"/>
          </p:cNvSpPr>
          <p:nvPr/>
        </p:nvSpPr>
        <p:spPr bwMode="auto">
          <a:xfrm>
            <a:off x="9338734" y="7083370"/>
            <a:ext cx="13216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O2</a:t>
            </a:r>
          </a:p>
          <a:p>
            <a:pPr algn="ctr" defTabSz="427196" eaLnBrk="0" fontAlgn="base" hangingPunct="0">
              <a:spcBef>
                <a:spcPct val="0"/>
              </a:spcBef>
              <a:spcAft>
                <a:spcPct val="0"/>
              </a:spcAft>
              <a:buFontTx/>
              <a:buNone/>
              <a:defRPr/>
            </a:pPr>
            <a:r>
              <a:rPr lang="en-US" altLang="en-US" sz="1200" b="0" dirty="0">
                <a:solidFill>
                  <a:prstClr val="black"/>
                </a:solidFill>
                <a:latin typeface="Helvetica" panose="020B0604020202020204" pitchFamily="34" charset="0"/>
              </a:rPr>
              <a:t>Improve Information Technology</a:t>
            </a:r>
          </a:p>
        </p:txBody>
      </p:sp>
      <p:sp>
        <p:nvSpPr>
          <p:cNvPr id="59" name="Oval 28">
            <a:extLst>
              <a:ext uri="{FF2B5EF4-FFF2-40B4-BE49-F238E27FC236}">
                <a16:creationId xmlns:a16="http://schemas.microsoft.com/office/drawing/2014/main" xmlns="" id="{DD25AD4D-87E9-4FB2-AE17-E01839D81431}"/>
              </a:ext>
            </a:extLst>
          </p:cNvPr>
          <p:cNvSpPr>
            <a:spLocks noChangeArrowheads="1"/>
          </p:cNvSpPr>
          <p:nvPr/>
        </p:nvSpPr>
        <p:spPr bwMode="auto">
          <a:xfrm>
            <a:off x="5301462" y="1482669"/>
            <a:ext cx="1661815" cy="907311"/>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prstClr val="black"/>
              </a:solidFill>
            </a:endParaRPr>
          </a:p>
        </p:txBody>
      </p:sp>
      <p:sp>
        <p:nvSpPr>
          <p:cNvPr id="60" name="Rectangle 29">
            <a:extLst>
              <a:ext uri="{FF2B5EF4-FFF2-40B4-BE49-F238E27FC236}">
                <a16:creationId xmlns:a16="http://schemas.microsoft.com/office/drawing/2014/main" xmlns="" id="{E7939278-9BF2-47F3-BBF7-DF226F7C1253}"/>
              </a:ext>
            </a:extLst>
          </p:cNvPr>
          <p:cNvSpPr>
            <a:spLocks noChangeArrowheads="1"/>
          </p:cNvSpPr>
          <p:nvPr/>
        </p:nvSpPr>
        <p:spPr bwMode="auto">
          <a:xfrm>
            <a:off x="5441945" y="1598662"/>
            <a:ext cx="13808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F1</a:t>
            </a:r>
            <a:endParaRPr lang="en-US" altLang="en-US" sz="1200" b="0" dirty="0">
              <a:solidFill>
                <a:prstClr val="black"/>
              </a:solidFill>
              <a:latin typeface="Helvetica" panose="020B0604020202020204" pitchFamily="34" charset="0"/>
            </a:endParaRP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Increase Company Revenue</a:t>
            </a:r>
            <a:endParaRPr lang="en-US" altLang="en-US" sz="1200" b="0" dirty="0">
              <a:solidFill>
                <a:prstClr val="black"/>
              </a:solidFill>
              <a:latin typeface="Helvetica" panose="020B0604020202020204" pitchFamily="34" charset="0"/>
            </a:endParaRPr>
          </a:p>
        </p:txBody>
      </p:sp>
      <p:sp>
        <p:nvSpPr>
          <p:cNvPr id="61" name="Oval 30">
            <a:extLst>
              <a:ext uri="{FF2B5EF4-FFF2-40B4-BE49-F238E27FC236}">
                <a16:creationId xmlns:a16="http://schemas.microsoft.com/office/drawing/2014/main" xmlns="" id="{63E7BA09-8212-4A0B-98CB-2B591B915FC9}"/>
              </a:ext>
            </a:extLst>
          </p:cNvPr>
          <p:cNvSpPr>
            <a:spLocks noChangeArrowheads="1"/>
          </p:cNvSpPr>
          <p:nvPr/>
        </p:nvSpPr>
        <p:spPr bwMode="auto">
          <a:xfrm>
            <a:off x="7720226" y="1596813"/>
            <a:ext cx="1685355" cy="795130"/>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62" name="Rectangle 31">
            <a:extLst>
              <a:ext uri="{FF2B5EF4-FFF2-40B4-BE49-F238E27FC236}">
                <a16:creationId xmlns:a16="http://schemas.microsoft.com/office/drawing/2014/main" xmlns="" id="{23AC9E81-B89A-4861-A51A-B883CA53B31D}"/>
              </a:ext>
            </a:extLst>
          </p:cNvPr>
          <p:cNvSpPr>
            <a:spLocks noChangeArrowheads="1"/>
          </p:cNvSpPr>
          <p:nvPr/>
        </p:nvSpPr>
        <p:spPr bwMode="auto">
          <a:xfrm>
            <a:off x="7919410" y="1662697"/>
            <a:ext cx="1259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F2 </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Decrease Company Cost</a:t>
            </a:r>
            <a:endParaRPr lang="en-US" altLang="en-US" sz="1200" b="0" dirty="0">
              <a:solidFill>
                <a:prstClr val="black"/>
              </a:solidFill>
              <a:latin typeface="Helvetica" panose="020B0604020202020204" pitchFamily="34" charset="0"/>
            </a:endParaRPr>
          </a:p>
        </p:txBody>
      </p:sp>
      <p:sp>
        <p:nvSpPr>
          <p:cNvPr id="63" name="Oval 28">
            <a:extLst>
              <a:ext uri="{FF2B5EF4-FFF2-40B4-BE49-F238E27FC236}">
                <a16:creationId xmlns:a16="http://schemas.microsoft.com/office/drawing/2014/main" xmlns="" id="{C79F36DF-7678-4D5B-841F-8E212F41E44A}"/>
              </a:ext>
            </a:extLst>
          </p:cNvPr>
          <p:cNvSpPr>
            <a:spLocks noChangeArrowheads="1"/>
          </p:cNvSpPr>
          <p:nvPr/>
        </p:nvSpPr>
        <p:spPr bwMode="auto">
          <a:xfrm>
            <a:off x="8780753" y="5210933"/>
            <a:ext cx="1695923" cy="804294"/>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prstClr val="black"/>
              </a:solidFill>
            </a:endParaRPr>
          </a:p>
        </p:txBody>
      </p:sp>
      <p:sp>
        <p:nvSpPr>
          <p:cNvPr id="64" name="Rectangle 29">
            <a:extLst>
              <a:ext uri="{FF2B5EF4-FFF2-40B4-BE49-F238E27FC236}">
                <a16:creationId xmlns:a16="http://schemas.microsoft.com/office/drawing/2014/main" xmlns="" id="{0C79AC81-B211-4842-8DB7-60A56EF21333}"/>
              </a:ext>
            </a:extLst>
          </p:cNvPr>
          <p:cNvSpPr>
            <a:spLocks noChangeArrowheads="1"/>
          </p:cNvSpPr>
          <p:nvPr/>
        </p:nvSpPr>
        <p:spPr bwMode="auto">
          <a:xfrm>
            <a:off x="9102041" y="5272632"/>
            <a:ext cx="10971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B3</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Accelerate Investment Business</a:t>
            </a:r>
            <a:endParaRPr lang="en-US" altLang="en-US" sz="1200" b="0" dirty="0">
              <a:solidFill>
                <a:prstClr val="black"/>
              </a:solidFill>
              <a:latin typeface="Helvetica" panose="020B0604020202020204" pitchFamily="34" charset="0"/>
            </a:endParaRPr>
          </a:p>
        </p:txBody>
      </p:sp>
      <p:sp>
        <p:nvSpPr>
          <p:cNvPr id="67"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4987560" y="5143368"/>
            <a:ext cx="1796620" cy="875346"/>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68"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5246211" y="5243748"/>
            <a:ext cx="12793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B1 </a:t>
            </a:r>
            <a:r>
              <a:rPr lang="en-US" altLang="en-US" sz="1200" b="0" dirty="0" smtClean="0">
                <a:solidFill>
                  <a:prstClr val="black"/>
                </a:solidFill>
                <a:latin typeface="Helvetica" panose="020B0604020202020204" pitchFamily="34" charset="0"/>
              </a:rPr>
              <a:t> </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E-Payment Business Development</a:t>
            </a:r>
            <a:endParaRPr lang="en-US" altLang="en-US" sz="1200" b="0" dirty="0">
              <a:solidFill>
                <a:prstClr val="black"/>
              </a:solidFill>
              <a:latin typeface="Helvetica" panose="020B0604020202020204" pitchFamily="34" charset="0"/>
            </a:endParaRPr>
          </a:p>
        </p:txBody>
      </p:sp>
      <p:sp>
        <p:nvSpPr>
          <p:cNvPr id="79" name="Oval 30">
            <a:extLst>
              <a:ext uri="{FF2B5EF4-FFF2-40B4-BE49-F238E27FC236}">
                <a16:creationId xmlns:a16="http://schemas.microsoft.com/office/drawing/2014/main" xmlns="" id="{A43B8D93-A945-41D5-BBE3-0B4E9B3857D0}"/>
              </a:ext>
            </a:extLst>
          </p:cNvPr>
          <p:cNvSpPr>
            <a:spLocks noChangeArrowheads="1"/>
          </p:cNvSpPr>
          <p:nvPr/>
        </p:nvSpPr>
        <p:spPr bwMode="auto">
          <a:xfrm>
            <a:off x="10589137" y="5206847"/>
            <a:ext cx="1579864" cy="811867"/>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80" name="Rectangle 31">
            <a:extLst>
              <a:ext uri="{FF2B5EF4-FFF2-40B4-BE49-F238E27FC236}">
                <a16:creationId xmlns:a16="http://schemas.microsoft.com/office/drawing/2014/main" xmlns="" id="{664E40C5-1DA6-483E-91C4-B6EB0059C947}"/>
              </a:ext>
            </a:extLst>
          </p:cNvPr>
          <p:cNvSpPr>
            <a:spLocks noChangeArrowheads="1"/>
          </p:cNvSpPr>
          <p:nvPr/>
        </p:nvSpPr>
        <p:spPr bwMode="auto">
          <a:xfrm>
            <a:off x="10847843" y="5294990"/>
            <a:ext cx="10624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B4</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Accelerate Insurance Business</a:t>
            </a:r>
            <a:endParaRPr lang="en-US" altLang="en-US" sz="1200" b="0" dirty="0">
              <a:solidFill>
                <a:prstClr val="black"/>
              </a:solidFill>
              <a:latin typeface="Helvetica" panose="020B0604020202020204" pitchFamily="34" charset="0"/>
            </a:endParaRPr>
          </a:p>
        </p:txBody>
      </p:sp>
      <p:sp>
        <p:nvSpPr>
          <p:cNvPr id="82" name="Up Arrow 94">
            <a:extLst>
              <a:ext uri="{FF2B5EF4-FFF2-40B4-BE49-F238E27FC236}">
                <a16:creationId xmlns:a16="http://schemas.microsoft.com/office/drawing/2014/main" xmlns="" id="{4AD97F3D-DB17-4AEE-9F81-AD6826D54851}"/>
              </a:ext>
            </a:extLst>
          </p:cNvPr>
          <p:cNvSpPr/>
          <p:nvPr/>
        </p:nvSpPr>
        <p:spPr bwMode="auto">
          <a:xfrm>
            <a:off x="8410526" y="6387984"/>
            <a:ext cx="380160" cy="252074"/>
          </a:xfrm>
          <a:prstGeom prst="upArrow">
            <a:avLst/>
          </a:prstGeom>
          <a:solidFill>
            <a:schemeClr val="accent2">
              <a:lumMod val="50000"/>
            </a:schemeClr>
          </a:solidFill>
          <a:ln>
            <a:noFill/>
          </a:ln>
        </p:spPr>
        <p:txBody>
          <a:bodyPr vert="horz" wrap="square" lIns="82296" tIns="41148" rIns="82296" bIns="41148" numCol="1" rtlCol="0" anchor="t" anchorCtr="0" compatLnSpc="1">
            <a:prstTxWarp prst="textNoShape">
              <a:avLst/>
            </a:prstTxWarp>
          </a:bodyPr>
          <a:lstStyle/>
          <a:p>
            <a:pPr algn="ctr" defTabSz="822960">
              <a:defRPr/>
            </a:pPr>
            <a:endParaRPr lang="en-US" sz="1620">
              <a:solidFill>
                <a:prstClr val="black"/>
              </a:solidFill>
            </a:endParaRPr>
          </a:p>
        </p:txBody>
      </p:sp>
      <p:sp>
        <p:nvSpPr>
          <p:cNvPr id="102" name="Rectangle 50">
            <a:extLst>
              <a:ext uri="{FF2B5EF4-FFF2-40B4-BE49-F238E27FC236}">
                <a16:creationId xmlns:a16="http://schemas.microsoft.com/office/drawing/2014/main" xmlns="" id="{D2DB2EA7-BC0F-4FB6-A37D-81B8E38F35C8}"/>
              </a:ext>
            </a:extLst>
          </p:cNvPr>
          <p:cNvSpPr>
            <a:spLocks noChangeArrowheads="1"/>
          </p:cNvSpPr>
          <p:nvPr/>
        </p:nvSpPr>
        <p:spPr bwMode="auto">
          <a:xfrm>
            <a:off x="3436715" y="5288088"/>
            <a:ext cx="1220404"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Business</a:t>
            </a:r>
          </a:p>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Perspective</a:t>
            </a:r>
          </a:p>
        </p:txBody>
      </p:sp>
      <p:sp>
        <p:nvSpPr>
          <p:cNvPr id="53"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6942296" y="5169904"/>
            <a:ext cx="1682830" cy="848810"/>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54"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7122428" y="5243748"/>
            <a:ext cx="13225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B2</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Accelerate Financing Business</a:t>
            </a:r>
            <a:endParaRPr lang="en-US" altLang="en-US" sz="1200" b="0" dirty="0">
              <a:solidFill>
                <a:prstClr val="black"/>
              </a:solidFill>
              <a:latin typeface="Helvetica" panose="020B0604020202020204" pitchFamily="34" charset="0"/>
            </a:endParaRPr>
          </a:p>
          <a:p>
            <a:pPr algn="ctr" defTabSz="427196" eaLnBrk="0" fontAlgn="base" hangingPunct="0">
              <a:spcBef>
                <a:spcPct val="0"/>
              </a:spcBef>
              <a:spcAft>
                <a:spcPct val="0"/>
              </a:spcAft>
              <a:buFontTx/>
              <a:buNone/>
              <a:defRPr/>
            </a:pPr>
            <a:endParaRPr lang="en-US" altLang="en-US" sz="1200" b="0" dirty="0">
              <a:solidFill>
                <a:prstClr val="black"/>
              </a:solidFill>
              <a:latin typeface="Helvetica" panose="020B0604020202020204" pitchFamily="34" charset="0"/>
            </a:endParaRPr>
          </a:p>
        </p:txBody>
      </p:sp>
      <p:sp>
        <p:nvSpPr>
          <p:cNvPr id="55" name="Oval 30">
            <a:extLst>
              <a:ext uri="{FF2B5EF4-FFF2-40B4-BE49-F238E27FC236}">
                <a16:creationId xmlns:a16="http://schemas.microsoft.com/office/drawing/2014/main" xmlns="" id="{63E7BA09-8212-4A0B-98CB-2B591B915FC9}"/>
              </a:ext>
            </a:extLst>
          </p:cNvPr>
          <p:cNvSpPr>
            <a:spLocks noChangeArrowheads="1"/>
          </p:cNvSpPr>
          <p:nvPr/>
        </p:nvSpPr>
        <p:spPr bwMode="auto">
          <a:xfrm>
            <a:off x="10092397" y="1587878"/>
            <a:ext cx="1722149" cy="808588"/>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71" name="Rectangle 31">
            <a:extLst>
              <a:ext uri="{FF2B5EF4-FFF2-40B4-BE49-F238E27FC236}">
                <a16:creationId xmlns:a16="http://schemas.microsoft.com/office/drawing/2014/main" xmlns="" id="{23AC9E81-B89A-4861-A51A-B883CA53B31D}"/>
              </a:ext>
            </a:extLst>
          </p:cNvPr>
          <p:cNvSpPr>
            <a:spLocks noChangeArrowheads="1"/>
          </p:cNvSpPr>
          <p:nvPr/>
        </p:nvSpPr>
        <p:spPr bwMode="auto">
          <a:xfrm>
            <a:off x="10092397" y="1658229"/>
            <a:ext cx="165187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F3 </a:t>
            </a:r>
          </a:p>
          <a:p>
            <a:pPr algn="ctr" defTabSz="427196" eaLnBrk="0" fontAlgn="base" hangingPunct="0">
              <a:spcBef>
                <a:spcPct val="0"/>
              </a:spcBef>
              <a:spcAft>
                <a:spcPct val="0"/>
              </a:spcAft>
              <a:buFontTx/>
              <a:buNone/>
              <a:defRPr/>
            </a:pPr>
            <a:r>
              <a:rPr lang="en-US" altLang="en-US" sz="1200" b="0" dirty="0">
                <a:solidFill>
                  <a:prstClr val="black"/>
                </a:solidFill>
                <a:latin typeface="Helvetica" panose="020B0604020202020204" pitchFamily="34" charset="0"/>
              </a:rPr>
              <a:t>Increase Company </a:t>
            </a:r>
            <a:r>
              <a:rPr lang="en-US" altLang="en-US" sz="1200" b="0" dirty="0" smtClean="0">
                <a:solidFill>
                  <a:prstClr val="black"/>
                </a:solidFill>
                <a:latin typeface="Helvetica" panose="020B0604020202020204" pitchFamily="34" charset="0"/>
              </a:rPr>
              <a:t>Valuation</a:t>
            </a:r>
            <a:endParaRPr lang="en-US" altLang="en-US" sz="1200" b="0" dirty="0">
              <a:solidFill>
                <a:prstClr val="black"/>
              </a:solidFill>
              <a:latin typeface="Helvetica" panose="020B0604020202020204" pitchFamily="34" charset="0"/>
            </a:endParaRPr>
          </a:p>
        </p:txBody>
      </p:sp>
      <p:sp>
        <p:nvSpPr>
          <p:cNvPr id="73" name="Rectangle 50">
            <a:extLst>
              <a:ext uri="{FF2B5EF4-FFF2-40B4-BE49-F238E27FC236}">
                <a16:creationId xmlns:a16="http://schemas.microsoft.com/office/drawing/2014/main" xmlns="" id="{D2DB2EA7-BC0F-4FB6-A37D-81B8E38F35C8}"/>
              </a:ext>
            </a:extLst>
          </p:cNvPr>
          <p:cNvSpPr>
            <a:spLocks noChangeArrowheads="1"/>
          </p:cNvSpPr>
          <p:nvPr/>
        </p:nvSpPr>
        <p:spPr bwMode="auto">
          <a:xfrm>
            <a:off x="6126399" y="4740521"/>
            <a:ext cx="4919633" cy="1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lnSpc>
                <a:spcPct val="85000"/>
              </a:lnSpc>
              <a:spcBef>
                <a:spcPct val="0"/>
              </a:spcBef>
              <a:spcAft>
                <a:spcPct val="0"/>
              </a:spcAft>
              <a:buFontTx/>
              <a:buNone/>
              <a:defRPr/>
            </a:pPr>
            <a:r>
              <a:rPr lang="en-US" altLang="en-US" sz="1200" dirty="0" smtClean="0">
                <a:solidFill>
                  <a:prstClr val="black"/>
                </a:solidFill>
                <a:latin typeface="Helvetica" panose="020B0604020202020204" pitchFamily="34" charset="0"/>
              </a:rPr>
              <a:t>Widening Core Business from Payment into Financial Services</a:t>
            </a:r>
            <a:endParaRPr lang="en-US" altLang="en-US" sz="1200" dirty="0">
              <a:solidFill>
                <a:prstClr val="black"/>
              </a:solidFill>
              <a:latin typeface="Helvetica" panose="020B0604020202020204" pitchFamily="34" charset="0"/>
            </a:endParaRPr>
          </a:p>
        </p:txBody>
      </p:sp>
      <p:sp>
        <p:nvSpPr>
          <p:cNvPr id="66"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5085690" y="3116957"/>
            <a:ext cx="1230719" cy="709904"/>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69"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5154990" y="3142670"/>
            <a:ext cx="10641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000" dirty="0">
                <a:solidFill>
                  <a:prstClr val="black"/>
                </a:solidFill>
                <a:latin typeface="Helvetica" panose="020B0604020202020204" pitchFamily="34" charset="0"/>
              </a:rPr>
              <a:t>G1 </a:t>
            </a:r>
          </a:p>
          <a:p>
            <a:pPr algn="ctr" defTabSz="427196" eaLnBrk="0" fontAlgn="base" hangingPunct="0">
              <a:spcBef>
                <a:spcPct val="0"/>
              </a:spcBef>
              <a:spcAft>
                <a:spcPct val="0"/>
              </a:spcAft>
              <a:buFontTx/>
              <a:buNone/>
              <a:defRPr/>
            </a:pPr>
            <a:r>
              <a:rPr lang="en-US" altLang="en-US" sz="1000" b="0" dirty="0">
                <a:solidFill>
                  <a:prstClr val="black"/>
                </a:solidFill>
                <a:latin typeface="Helvetica" panose="020B0604020202020204" pitchFamily="34" charset="0"/>
              </a:rPr>
              <a:t>Organic Development of Express 4.0</a:t>
            </a:r>
          </a:p>
        </p:txBody>
      </p:sp>
      <p:sp>
        <p:nvSpPr>
          <p:cNvPr id="70"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7977864" y="3315318"/>
            <a:ext cx="1240937" cy="709904"/>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74"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8068518" y="3269921"/>
            <a:ext cx="10514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000" dirty="0">
                <a:solidFill>
                  <a:prstClr val="black"/>
                </a:solidFill>
                <a:latin typeface="Helvetica" panose="020B0604020202020204" pitchFamily="34" charset="0"/>
              </a:rPr>
              <a:t>G2 </a:t>
            </a:r>
          </a:p>
          <a:p>
            <a:pPr algn="ctr" defTabSz="427196" eaLnBrk="0" fontAlgn="base" hangingPunct="0">
              <a:spcBef>
                <a:spcPct val="0"/>
              </a:spcBef>
              <a:spcAft>
                <a:spcPct val="0"/>
              </a:spcAft>
              <a:buFontTx/>
              <a:buNone/>
              <a:defRPr/>
            </a:pPr>
            <a:r>
              <a:rPr lang="en-US" altLang="en-US" sz="1000" b="0" dirty="0">
                <a:solidFill>
                  <a:prstClr val="black"/>
                </a:solidFill>
                <a:latin typeface="Helvetica" panose="020B0604020202020204" pitchFamily="34" charset="0"/>
              </a:rPr>
              <a:t>Organic Acquisition of Mobile Warehouse</a:t>
            </a:r>
          </a:p>
        </p:txBody>
      </p:sp>
      <p:sp>
        <p:nvSpPr>
          <p:cNvPr id="77"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9403057" y="3290494"/>
            <a:ext cx="1150679" cy="709904"/>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81"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9426172" y="3244802"/>
            <a:ext cx="109023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000" dirty="0">
                <a:solidFill>
                  <a:prstClr val="black"/>
                </a:solidFill>
                <a:latin typeface="Helvetica" panose="020B0604020202020204" pitchFamily="34" charset="0"/>
              </a:rPr>
              <a:t>G3 </a:t>
            </a:r>
          </a:p>
          <a:p>
            <a:pPr algn="ctr" defTabSz="427196" eaLnBrk="0" fontAlgn="base" hangingPunct="0">
              <a:spcBef>
                <a:spcPct val="0"/>
              </a:spcBef>
              <a:spcAft>
                <a:spcPct val="0"/>
              </a:spcAft>
              <a:buFontTx/>
              <a:buNone/>
              <a:defRPr/>
            </a:pPr>
            <a:r>
              <a:rPr lang="en-US" altLang="en-US" sz="1000" b="0" dirty="0">
                <a:solidFill>
                  <a:prstClr val="black"/>
                </a:solidFill>
                <a:latin typeface="Helvetica" panose="020B0604020202020204" pitchFamily="34" charset="0"/>
              </a:rPr>
              <a:t>Strategic Partnership of Sentra E-Commerce</a:t>
            </a:r>
          </a:p>
        </p:txBody>
      </p:sp>
      <p:sp>
        <p:nvSpPr>
          <p:cNvPr id="78" name="Rectangle 4">
            <a:extLst>
              <a:ext uri="{FF2B5EF4-FFF2-40B4-BE49-F238E27FC236}">
                <a16:creationId xmlns:a16="http://schemas.microsoft.com/office/drawing/2014/main" xmlns="" id="{BB7D265E-7CA8-4B85-997C-A8D07A24918F}"/>
              </a:ext>
            </a:extLst>
          </p:cNvPr>
          <p:cNvSpPr>
            <a:spLocks noChangeArrowheads="1"/>
          </p:cNvSpPr>
          <p:nvPr/>
        </p:nvSpPr>
        <p:spPr bwMode="auto">
          <a:xfrm>
            <a:off x="4754880" y="2995977"/>
            <a:ext cx="7662672" cy="1367008"/>
          </a:xfrm>
          <a:prstGeom prst="rect">
            <a:avLst/>
          </a:prstGeom>
          <a:solidFill>
            <a:srgbClr val="FF7C80"/>
          </a:solidFill>
          <a:ln w="12700">
            <a:solidFill>
              <a:srgbClr val="FDFBBB"/>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87"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5301462" y="3308847"/>
            <a:ext cx="1661815" cy="1009270"/>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88"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5498093" y="3296558"/>
            <a:ext cx="13104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G1 </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Strategic Partnership with other “Customer Pooling” Company </a:t>
            </a:r>
            <a:endParaRPr lang="en-US" altLang="en-US" sz="1200" b="0" dirty="0">
              <a:solidFill>
                <a:prstClr val="black"/>
              </a:solidFill>
              <a:latin typeface="Helvetica" panose="020B0604020202020204" pitchFamily="34" charset="0"/>
            </a:endParaRPr>
          </a:p>
        </p:txBody>
      </p:sp>
      <p:sp>
        <p:nvSpPr>
          <p:cNvPr id="89"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7720226" y="3316618"/>
            <a:ext cx="1682831" cy="824523"/>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90"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7937260" y="3439499"/>
            <a:ext cx="12241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G2 </a:t>
            </a:r>
          </a:p>
          <a:p>
            <a:pPr algn="ctr" defTabSz="427196" eaLnBrk="0" fontAlgn="base" hangingPunct="0">
              <a:spcBef>
                <a:spcPct val="0"/>
              </a:spcBef>
              <a:spcAft>
                <a:spcPct val="0"/>
              </a:spcAft>
              <a:buFontTx/>
              <a:buNone/>
              <a:defRPr/>
            </a:pPr>
            <a:r>
              <a:rPr lang="en-US" altLang="en-US" sz="1200" b="0" dirty="0">
                <a:solidFill>
                  <a:prstClr val="black"/>
                </a:solidFill>
                <a:latin typeface="Helvetica" panose="020B0604020202020204" pitchFamily="34" charset="0"/>
              </a:rPr>
              <a:t>Organic </a:t>
            </a:r>
            <a:r>
              <a:rPr lang="en-US" altLang="en-US" sz="1200" b="0" dirty="0" smtClean="0">
                <a:solidFill>
                  <a:prstClr val="black"/>
                </a:solidFill>
                <a:latin typeface="Helvetica" panose="020B0604020202020204" pitchFamily="34" charset="0"/>
              </a:rPr>
              <a:t>Product Development</a:t>
            </a:r>
            <a:endParaRPr lang="en-US" altLang="en-US" sz="1200" b="0" dirty="0">
              <a:solidFill>
                <a:prstClr val="black"/>
              </a:solidFill>
              <a:latin typeface="Helvetica" panose="020B0604020202020204" pitchFamily="34" charset="0"/>
            </a:endParaRPr>
          </a:p>
        </p:txBody>
      </p:sp>
      <p:sp>
        <p:nvSpPr>
          <p:cNvPr id="93"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10092398" y="3348521"/>
            <a:ext cx="1727882" cy="804346"/>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94"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10233388" y="3396231"/>
            <a:ext cx="15113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G3 </a:t>
            </a:r>
          </a:p>
          <a:p>
            <a:pPr algn="ctr" defTabSz="427196" eaLnBrk="0" fontAlgn="base" hangingPunct="0">
              <a:spcBef>
                <a:spcPct val="0"/>
              </a:spcBef>
              <a:spcAft>
                <a:spcPct val="0"/>
              </a:spcAft>
              <a:buFontTx/>
              <a:buNone/>
              <a:defRPr/>
            </a:pPr>
            <a:r>
              <a:rPr lang="en-US" altLang="en-US" sz="1200" b="0" dirty="0">
                <a:solidFill>
                  <a:prstClr val="black"/>
                </a:solidFill>
                <a:latin typeface="Helvetica" panose="020B0604020202020204" pitchFamily="34" charset="0"/>
              </a:rPr>
              <a:t>Strategic </a:t>
            </a:r>
            <a:r>
              <a:rPr lang="en-US" altLang="en-US" sz="1200" b="0" dirty="0" smtClean="0">
                <a:solidFill>
                  <a:prstClr val="black"/>
                </a:solidFill>
                <a:latin typeface="Helvetica" panose="020B0604020202020204" pitchFamily="34" charset="0"/>
              </a:rPr>
              <a:t>Partnership of Financial Services</a:t>
            </a:r>
            <a:endParaRPr lang="en-US" altLang="en-US" sz="1200" b="0" dirty="0">
              <a:solidFill>
                <a:prstClr val="black"/>
              </a:solidFill>
              <a:latin typeface="Helvetica" panose="020B0604020202020204" pitchFamily="34" charset="0"/>
            </a:endParaRPr>
          </a:p>
        </p:txBody>
      </p:sp>
      <p:sp>
        <p:nvSpPr>
          <p:cNvPr id="56" name="Up Arrow 94">
            <a:extLst>
              <a:ext uri="{FF2B5EF4-FFF2-40B4-BE49-F238E27FC236}">
                <a16:creationId xmlns:a16="http://schemas.microsoft.com/office/drawing/2014/main" xmlns="" id="{4AD97F3D-DB17-4AEE-9F81-AD6826D54851}"/>
              </a:ext>
            </a:extLst>
          </p:cNvPr>
          <p:cNvSpPr/>
          <p:nvPr/>
        </p:nvSpPr>
        <p:spPr bwMode="auto">
          <a:xfrm>
            <a:off x="8406653" y="4365695"/>
            <a:ext cx="380160" cy="273764"/>
          </a:xfrm>
          <a:prstGeom prst="upArrow">
            <a:avLst/>
          </a:prstGeom>
          <a:solidFill>
            <a:schemeClr val="accent2">
              <a:lumMod val="50000"/>
            </a:schemeClr>
          </a:solidFill>
          <a:ln>
            <a:noFill/>
          </a:ln>
        </p:spPr>
        <p:txBody>
          <a:bodyPr vert="horz" wrap="square" lIns="82296" tIns="41148" rIns="82296" bIns="41148" numCol="1" rtlCol="0" anchor="t" anchorCtr="0" compatLnSpc="1">
            <a:prstTxWarp prst="textNoShape">
              <a:avLst/>
            </a:prstTxWarp>
          </a:bodyPr>
          <a:lstStyle/>
          <a:p>
            <a:pPr algn="ctr" defTabSz="822960">
              <a:defRPr/>
            </a:pPr>
            <a:endParaRPr lang="en-US" sz="1620">
              <a:solidFill>
                <a:prstClr val="black"/>
              </a:solidFill>
            </a:endParaRPr>
          </a:p>
        </p:txBody>
      </p:sp>
      <p:sp>
        <p:nvSpPr>
          <p:cNvPr id="65" name="Up Arrow 94">
            <a:extLst>
              <a:ext uri="{FF2B5EF4-FFF2-40B4-BE49-F238E27FC236}">
                <a16:creationId xmlns:a16="http://schemas.microsoft.com/office/drawing/2014/main" xmlns="" id="{4AD97F3D-DB17-4AEE-9F81-AD6826D54851}"/>
              </a:ext>
            </a:extLst>
          </p:cNvPr>
          <p:cNvSpPr/>
          <p:nvPr/>
        </p:nvSpPr>
        <p:spPr bwMode="auto">
          <a:xfrm>
            <a:off x="8398096" y="2718237"/>
            <a:ext cx="380160" cy="273764"/>
          </a:xfrm>
          <a:prstGeom prst="upArrow">
            <a:avLst/>
          </a:prstGeom>
          <a:solidFill>
            <a:schemeClr val="accent2">
              <a:lumMod val="50000"/>
            </a:schemeClr>
          </a:solidFill>
          <a:ln>
            <a:noFill/>
          </a:ln>
        </p:spPr>
        <p:txBody>
          <a:bodyPr vert="horz" wrap="square" lIns="82296" tIns="41148" rIns="82296" bIns="41148" numCol="1" rtlCol="0" anchor="t" anchorCtr="0" compatLnSpc="1">
            <a:prstTxWarp prst="textNoShape">
              <a:avLst/>
            </a:prstTxWarp>
          </a:bodyPr>
          <a:lstStyle/>
          <a:p>
            <a:pPr algn="ctr" defTabSz="822960">
              <a:defRPr/>
            </a:pPr>
            <a:endParaRPr lang="en-US" sz="1620">
              <a:solidFill>
                <a:prstClr val="black"/>
              </a:solidFill>
            </a:endParaRPr>
          </a:p>
        </p:txBody>
      </p:sp>
      <p:sp>
        <p:nvSpPr>
          <p:cNvPr id="72" name="Rectangle 50">
            <a:extLst>
              <a:ext uri="{FF2B5EF4-FFF2-40B4-BE49-F238E27FC236}">
                <a16:creationId xmlns:a16="http://schemas.microsoft.com/office/drawing/2014/main" xmlns="" id="{D2DB2EA7-BC0F-4FB6-A37D-81B8E38F35C8}"/>
              </a:ext>
            </a:extLst>
          </p:cNvPr>
          <p:cNvSpPr>
            <a:spLocks noChangeArrowheads="1"/>
          </p:cNvSpPr>
          <p:nvPr/>
        </p:nvSpPr>
        <p:spPr bwMode="auto">
          <a:xfrm>
            <a:off x="6382987" y="3083727"/>
            <a:ext cx="4427480" cy="1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lnSpc>
                <a:spcPct val="85000"/>
              </a:lnSpc>
              <a:spcBef>
                <a:spcPct val="0"/>
              </a:spcBef>
              <a:spcAft>
                <a:spcPct val="0"/>
              </a:spcAft>
              <a:buFontTx/>
              <a:buNone/>
              <a:defRPr/>
            </a:pPr>
            <a:r>
              <a:rPr lang="en-US" altLang="en-US" sz="1200" dirty="0" smtClean="0">
                <a:solidFill>
                  <a:prstClr val="black"/>
                </a:solidFill>
                <a:latin typeface="Helvetica" panose="020B0604020202020204" pitchFamily="34" charset="0"/>
              </a:rPr>
              <a:t>Increase B2B and B2C Market Penetration</a:t>
            </a:r>
            <a:endParaRPr lang="en-US" altLang="en-US" sz="1200" dirty="0">
              <a:solidFill>
                <a:prstClr val="black"/>
              </a:solidFill>
              <a:latin typeface="Helvetica" panose="020B0604020202020204" pitchFamily="34" charset="0"/>
            </a:endParaRPr>
          </a:p>
        </p:txBody>
      </p:sp>
      <p:sp>
        <p:nvSpPr>
          <p:cNvPr id="96" name="Rectangle 50">
            <a:extLst>
              <a:ext uri="{FF2B5EF4-FFF2-40B4-BE49-F238E27FC236}">
                <a16:creationId xmlns:a16="http://schemas.microsoft.com/office/drawing/2014/main" xmlns="" id="{D2DB2EA7-BC0F-4FB6-A37D-81B8E38F35C8}"/>
              </a:ext>
            </a:extLst>
          </p:cNvPr>
          <p:cNvSpPr>
            <a:spLocks noChangeArrowheads="1"/>
          </p:cNvSpPr>
          <p:nvPr/>
        </p:nvSpPr>
        <p:spPr bwMode="auto">
          <a:xfrm>
            <a:off x="6102547" y="6777415"/>
            <a:ext cx="4919633" cy="1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lnSpc>
                <a:spcPct val="85000"/>
              </a:lnSpc>
              <a:spcBef>
                <a:spcPct val="0"/>
              </a:spcBef>
              <a:spcAft>
                <a:spcPct val="0"/>
              </a:spcAft>
              <a:buFontTx/>
              <a:buNone/>
              <a:defRPr/>
            </a:pPr>
            <a:r>
              <a:rPr lang="en-US" altLang="en-US" sz="1200" dirty="0" smtClean="0">
                <a:solidFill>
                  <a:prstClr val="black"/>
                </a:solidFill>
                <a:latin typeface="Helvetica" panose="020B0604020202020204" pitchFamily="34" charset="0"/>
              </a:rPr>
              <a:t>Develop New Competitive Advantage</a:t>
            </a:r>
            <a:endParaRPr lang="en-US" altLang="en-US" sz="1200" dirty="0">
              <a:solidFill>
                <a:prstClr val="black"/>
              </a:solidFill>
              <a:latin typeface="Helvetica" panose="020B0604020202020204" pitchFamily="34" charset="0"/>
            </a:endParaRPr>
          </a:p>
        </p:txBody>
      </p:sp>
      <p:sp>
        <p:nvSpPr>
          <p:cNvPr id="97" name="Rectangle 50">
            <a:extLst>
              <a:ext uri="{FF2B5EF4-FFF2-40B4-BE49-F238E27FC236}">
                <a16:creationId xmlns:a16="http://schemas.microsoft.com/office/drawing/2014/main" xmlns="" id="{D2DB2EA7-BC0F-4FB6-A37D-81B8E38F35C8}"/>
              </a:ext>
            </a:extLst>
          </p:cNvPr>
          <p:cNvSpPr>
            <a:spLocks noChangeArrowheads="1"/>
          </p:cNvSpPr>
          <p:nvPr/>
        </p:nvSpPr>
        <p:spPr bwMode="auto">
          <a:xfrm>
            <a:off x="6102547" y="1362386"/>
            <a:ext cx="4919633" cy="1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lnSpc>
                <a:spcPct val="85000"/>
              </a:lnSpc>
              <a:spcBef>
                <a:spcPct val="0"/>
              </a:spcBef>
              <a:spcAft>
                <a:spcPct val="0"/>
              </a:spcAft>
              <a:buFontTx/>
              <a:buNone/>
              <a:defRPr/>
            </a:pPr>
            <a:r>
              <a:rPr lang="en-US" altLang="en-US" sz="1200" dirty="0" smtClean="0">
                <a:solidFill>
                  <a:prstClr val="black"/>
                </a:solidFill>
                <a:latin typeface="Helvetica" panose="020B0604020202020204" pitchFamily="34" charset="0"/>
              </a:rPr>
              <a:t>Sustainable Business and Profitable</a:t>
            </a:r>
            <a:endParaRPr lang="en-US" altLang="en-US" sz="1200" dirty="0">
              <a:solidFill>
                <a:prstClr val="black"/>
              </a:solidFill>
              <a:latin typeface="Helvetica" panose="020B0604020202020204" pitchFamily="34" charset="0"/>
            </a:endParaRPr>
          </a:p>
        </p:txBody>
      </p:sp>
      <p:sp>
        <p:nvSpPr>
          <p:cNvPr id="98" name="TextBox 97">
            <a:extLst>
              <a:ext uri="{FF2B5EF4-FFF2-40B4-BE49-F238E27FC236}">
                <a16:creationId xmlns:a16="http://schemas.microsoft.com/office/drawing/2014/main" xmlns="" id="{23B5BD81-DB37-43DA-A72E-E34F7816651A}"/>
              </a:ext>
            </a:extLst>
          </p:cNvPr>
          <p:cNvSpPr txBox="1"/>
          <p:nvPr/>
        </p:nvSpPr>
        <p:spPr>
          <a:xfrm>
            <a:off x="3321396" y="8096697"/>
            <a:ext cx="5745902" cy="523220"/>
          </a:xfrm>
          <a:prstGeom prst="rect">
            <a:avLst/>
          </a:prstGeom>
          <a:noFill/>
        </p:spPr>
        <p:txBody>
          <a:bodyPr wrap="square" rtlCol="0">
            <a:spAutoFit/>
          </a:bodyPr>
          <a:lstStyle/>
          <a:p>
            <a:pPr defTabSz="822960">
              <a:defRPr/>
            </a:pPr>
            <a:r>
              <a:rPr lang="en-US" sz="1400" dirty="0" smtClean="0">
                <a:solidFill>
                  <a:prstClr val="black"/>
                </a:solidFill>
              </a:rPr>
              <a:t>Source: </a:t>
            </a:r>
            <a:r>
              <a:rPr lang="en-US" sz="1400" dirty="0"/>
              <a:t>https://</a:t>
            </a:r>
            <a:r>
              <a:rPr lang="en-US" sz="1400" dirty="0" smtClean="0"/>
              <a:t>katadata.co.id/berita/2019/12/03/fokus-pada-tiga-layanan-ovo-kurangi-bakar-uang-tahun-depan</a:t>
            </a:r>
            <a:endParaRPr lang="en-US" sz="1400" dirty="0"/>
          </a:p>
        </p:txBody>
      </p:sp>
      <p:sp>
        <p:nvSpPr>
          <p:cNvPr id="76" name="TextBox 75">
            <a:extLst>
              <a:ext uri="{FF2B5EF4-FFF2-40B4-BE49-F238E27FC236}">
                <a16:creationId xmlns:a16="http://schemas.microsoft.com/office/drawing/2014/main" xmlns="" id="{23B5BD81-DB37-43DA-A72E-E34F7816651A}"/>
              </a:ext>
            </a:extLst>
          </p:cNvPr>
          <p:cNvSpPr txBox="1"/>
          <p:nvPr/>
        </p:nvSpPr>
        <p:spPr>
          <a:xfrm>
            <a:off x="137171" y="3227779"/>
            <a:ext cx="3435156" cy="1600438"/>
          </a:xfrm>
          <a:prstGeom prst="rect">
            <a:avLst/>
          </a:prstGeom>
          <a:noFill/>
        </p:spPr>
        <p:txBody>
          <a:bodyPr wrap="square" rtlCol="0">
            <a:spAutoFit/>
          </a:bodyPr>
          <a:lstStyle/>
          <a:p>
            <a:pPr defTabSz="822960">
              <a:defRPr/>
            </a:pPr>
            <a:r>
              <a:rPr lang="en-US" sz="1400" b="1" dirty="0" smtClean="0">
                <a:solidFill>
                  <a:prstClr val="black"/>
                </a:solidFill>
              </a:rPr>
              <a:t>Business Abstract Map </a:t>
            </a:r>
            <a:r>
              <a:rPr lang="en-US" sz="1400" dirty="0" smtClean="0">
                <a:solidFill>
                  <a:prstClr val="black"/>
                </a:solidFill>
              </a:rPr>
              <a:t>is to Help Define Corporate Strategy That Often Play In The Field Of Company Abstract That Often Confusing Because Not Having Boundary To Be Used. Consist Of Financial Perspective, Growth Perspective, Business Perspective And Organization Perspective</a:t>
            </a:r>
          </a:p>
        </p:txBody>
      </p:sp>
      <p:sp>
        <p:nvSpPr>
          <p:cNvPr id="84" name="TextBox 83">
            <a:extLst>
              <a:ext uri="{FF2B5EF4-FFF2-40B4-BE49-F238E27FC236}">
                <a16:creationId xmlns:a16="http://schemas.microsoft.com/office/drawing/2014/main" xmlns="" id="{23B5BD81-DB37-43DA-A72E-E34F7816651A}"/>
              </a:ext>
            </a:extLst>
          </p:cNvPr>
          <p:cNvSpPr txBox="1"/>
          <p:nvPr/>
        </p:nvSpPr>
        <p:spPr>
          <a:xfrm>
            <a:off x="4477758" y="5388"/>
            <a:ext cx="4110741" cy="646331"/>
          </a:xfrm>
          <a:prstGeom prst="rect">
            <a:avLst/>
          </a:prstGeom>
          <a:noFill/>
        </p:spPr>
        <p:txBody>
          <a:bodyPr wrap="none" rtlCol="0">
            <a:spAutoFit/>
          </a:bodyPr>
          <a:lstStyle/>
          <a:p>
            <a:pPr algn="ctr" defTabSz="822960">
              <a:defRPr/>
            </a:pPr>
            <a:r>
              <a:rPr lang="en-US" sz="1800" b="1" dirty="0" smtClean="0">
                <a:solidFill>
                  <a:prstClr val="black"/>
                </a:solidFill>
              </a:rPr>
              <a:t>III. BUSINESS ABSTRACT OR DIMENSION</a:t>
            </a:r>
          </a:p>
          <a:p>
            <a:pPr algn="ctr" defTabSz="822960">
              <a:defRPr/>
            </a:pPr>
            <a:r>
              <a:rPr lang="en-US" sz="1800" b="1" dirty="0" smtClean="0">
                <a:solidFill>
                  <a:prstClr val="black"/>
                </a:solidFill>
              </a:rPr>
              <a:t>BUSINESS ABSTRACT MAP</a:t>
            </a:r>
            <a:endParaRPr lang="en-US" sz="1800" b="1" dirty="0">
              <a:solidFill>
                <a:prstClr val="black"/>
              </a:solidFill>
            </a:endParaRPr>
          </a:p>
        </p:txBody>
      </p:sp>
      <p:sp>
        <p:nvSpPr>
          <p:cNvPr id="85" name="Rounded Rectangle 84"/>
          <p:cNvSpPr/>
          <p:nvPr/>
        </p:nvSpPr>
        <p:spPr>
          <a:xfrm>
            <a:off x="32356" y="1048469"/>
            <a:ext cx="3514467" cy="21492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Business </a:t>
            </a:r>
            <a:r>
              <a:rPr lang="en-US" sz="1400" b="1" dirty="0" smtClean="0">
                <a:solidFill>
                  <a:schemeClr val="tx1"/>
                </a:solidFill>
              </a:rPr>
              <a:t>Abstract or Dimensions</a:t>
            </a:r>
            <a:endParaRPr lang="en-US" sz="1400" dirty="0">
              <a:solidFill>
                <a:schemeClr val="tx1"/>
              </a:solidFill>
            </a:endParaRPr>
          </a:p>
          <a:p>
            <a:r>
              <a:rPr lang="en-US" sz="1400" dirty="0">
                <a:solidFill>
                  <a:schemeClr val="tx1"/>
                </a:solidFill>
              </a:rPr>
              <a:t>The </a:t>
            </a:r>
            <a:r>
              <a:rPr lang="en-US" sz="1400" dirty="0" smtClean="0">
                <a:solidFill>
                  <a:schemeClr val="tx1"/>
                </a:solidFill>
              </a:rPr>
              <a:t>Corporate </a:t>
            </a:r>
            <a:r>
              <a:rPr lang="en-US" sz="1400" dirty="0">
                <a:solidFill>
                  <a:schemeClr val="tx1"/>
                </a:solidFill>
              </a:rPr>
              <a:t>S</a:t>
            </a:r>
            <a:r>
              <a:rPr lang="en-US" sz="1400" dirty="0" smtClean="0">
                <a:solidFill>
                  <a:schemeClr val="tx1"/>
                </a:solidFill>
              </a:rPr>
              <a:t>trategy </a:t>
            </a:r>
            <a:r>
              <a:rPr lang="en-US" sz="1400" dirty="0">
                <a:solidFill>
                  <a:schemeClr val="tx1"/>
                </a:solidFill>
              </a:rPr>
              <a:t>level concerns itself with the entirety of the organization on a more or less </a:t>
            </a:r>
            <a:r>
              <a:rPr lang="en-US" sz="1400" dirty="0" smtClean="0">
                <a:solidFill>
                  <a:schemeClr val="tx1"/>
                </a:solidFill>
              </a:rPr>
              <a:t>Abstract </a:t>
            </a:r>
            <a:r>
              <a:rPr lang="en-US" sz="1400" dirty="0">
                <a:solidFill>
                  <a:schemeClr val="tx1"/>
                </a:solidFill>
              </a:rPr>
              <a:t>L</a:t>
            </a:r>
            <a:r>
              <a:rPr lang="en-US" sz="1400" dirty="0" smtClean="0">
                <a:solidFill>
                  <a:schemeClr val="tx1"/>
                </a:solidFill>
              </a:rPr>
              <a:t>evel</a:t>
            </a:r>
            <a:r>
              <a:rPr lang="en-US" sz="1400" dirty="0">
                <a:solidFill>
                  <a:schemeClr val="tx1"/>
                </a:solidFill>
              </a:rPr>
              <a:t>.</a:t>
            </a:r>
          </a:p>
          <a:p>
            <a:endParaRPr lang="en-US" sz="1400" dirty="0" smtClean="0">
              <a:solidFill>
                <a:schemeClr val="tx1"/>
              </a:solidFill>
            </a:endParaRPr>
          </a:p>
          <a:p>
            <a:r>
              <a:rPr lang="en-US" sz="1400" dirty="0" smtClean="0">
                <a:solidFill>
                  <a:schemeClr val="tx1"/>
                </a:solidFill>
              </a:rPr>
              <a:t>https</a:t>
            </a:r>
            <a:r>
              <a:rPr lang="en-US" sz="1400" dirty="0">
                <a:solidFill>
                  <a:schemeClr val="tx1"/>
                </a:solidFill>
              </a:rPr>
              <a:t>://www.cascade.app/blog/corporate-strategy</a:t>
            </a:r>
          </a:p>
        </p:txBody>
      </p:sp>
      <p:sp>
        <p:nvSpPr>
          <p:cNvPr id="2" name="Rectangle 1"/>
          <p:cNvSpPr/>
          <p:nvPr/>
        </p:nvSpPr>
        <p:spPr>
          <a:xfrm>
            <a:off x="1336431" y="0"/>
            <a:ext cx="247018" cy="909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58" name="TextBox 57"/>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91" name="Picture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92" name="TextBox 91"/>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95" name="Picture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104" name="Picture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564984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a:extLst>
              <a:ext uri="{FF2B5EF4-FFF2-40B4-BE49-F238E27FC236}">
                <a16:creationId xmlns:a16="http://schemas.microsoft.com/office/drawing/2014/main" xmlns="" id="{96B56094-C10A-48C5-9F33-44E781E6A82B}"/>
              </a:ext>
            </a:extLst>
          </p:cNvPr>
          <p:cNvSpPr>
            <a:spLocks noChangeArrowheads="1"/>
          </p:cNvSpPr>
          <p:nvPr/>
        </p:nvSpPr>
        <p:spPr bwMode="auto">
          <a:xfrm>
            <a:off x="4066748" y="1384865"/>
            <a:ext cx="8350804" cy="1460203"/>
          </a:xfrm>
          <a:prstGeom prst="rect">
            <a:avLst/>
          </a:prstGeom>
          <a:solidFill>
            <a:srgbClr val="FF7C80"/>
          </a:solidFill>
          <a:ln w="12700">
            <a:solidFill>
              <a:srgbClr val="FDFBBB"/>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900" b="0" kern="0">
              <a:solidFill>
                <a:srgbClr val="336600"/>
              </a:solidFill>
            </a:endParaRPr>
          </a:p>
        </p:txBody>
      </p:sp>
      <p:sp>
        <p:nvSpPr>
          <p:cNvPr id="33" name="Rectangle 3">
            <a:extLst>
              <a:ext uri="{FF2B5EF4-FFF2-40B4-BE49-F238E27FC236}">
                <a16:creationId xmlns:a16="http://schemas.microsoft.com/office/drawing/2014/main" xmlns="" id="{40530E4D-FAEC-4F70-9E7A-CCD9B18D9045}"/>
              </a:ext>
            </a:extLst>
          </p:cNvPr>
          <p:cNvSpPr>
            <a:spLocks noChangeArrowheads="1"/>
          </p:cNvSpPr>
          <p:nvPr/>
        </p:nvSpPr>
        <p:spPr bwMode="auto">
          <a:xfrm>
            <a:off x="4066748" y="4754651"/>
            <a:ext cx="8350806" cy="1771532"/>
          </a:xfrm>
          <a:prstGeom prst="rect">
            <a:avLst/>
          </a:prstGeom>
          <a:solidFill>
            <a:srgbClr val="FF7C80"/>
          </a:solidFill>
          <a:ln w="12700">
            <a:solidFill>
              <a:srgbClr val="FDFBBB"/>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34" name="Rectangle 4">
            <a:extLst>
              <a:ext uri="{FF2B5EF4-FFF2-40B4-BE49-F238E27FC236}">
                <a16:creationId xmlns:a16="http://schemas.microsoft.com/office/drawing/2014/main" xmlns="" id="{BB7D265E-7CA8-4B85-997C-A8D07A24918F}"/>
              </a:ext>
            </a:extLst>
          </p:cNvPr>
          <p:cNvSpPr>
            <a:spLocks noChangeArrowheads="1"/>
          </p:cNvSpPr>
          <p:nvPr/>
        </p:nvSpPr>
        <p:spPr bwMode="auto">
          <a:xfrm>
            <a:off x="4754880" y="3117764"/>
            <a:ext cx="5845420" cy="911543"/>
          </a:xfrm>
          <a:prstGeom prst="rect">
            <a:avLst/>
          </a:prstGeom>
          <a:solidFill>
            <a:srgbClr val="FF7C80"/>
          </a:solidFill>
          <a:ln w="12700">
            <a:solidFill>
              <a:srgbClr val="FDFBBB"/>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35" name="Rectangle 5">
            <a:extLst>
              <a:ext uri="{FF2B5EF4-FFF2-40B4-BE49-F238E27FC236}">
                <a16:creationId xmlns:a16="http://schemas.microsoft.com/office/drawing/2014/main" xmlns="" id="{390ED9C0-9CD3-4E96-98C1-8DEFDA4D3CB3}"/>
              </a:ext>
            </a:extLst>
          </p:cNvPr>
          <p:cNvSpPr>
            <a:spLocks noChangeArrowheads="1"/>
          </p:cNvSpPr>
          <p:nvPr/>
        </p:nvSpPr>
        <p:spPr bwMode="auto">
          <a:xfrm>
            <a:off x="4066748" y="6794761"/>
            <a:ext cx="8350804" cy="1412790"/>
          </a:xfrm>
          <a:prstGeom prst="rect">
            <a:avLst/>
          </a:prstGeom>
          <a:solidFill>
            <a:srgbClr val="FF7C80"/>
          </a:solidFill>
          <a:ln w="12700">
            <a:solidFill>
              <a:srgbClr val="FDFBBB"/>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36" name="Rectangle 49">
            <a:extLst>
              <a:ext uri="{FF2B5EF4-FFF2-40B4-BE49-F238E27FC236}">
                <a16:creationId xmlns:a16="http://schemas.microsoft.com/office/drawing/2014/main" xmlns="" id="{B60A8FD7-6E3F-49C5-9620-D801F8D82CA2}"/>
              </a:ext>
            </a:extLst>
          </p:cNvPr>
          <p:cNvSpPr>
            <a:spLocks noChangeArrowheads="1"/>
          </p:cNvSpPr>
          <p:nvPr/>
        </p:nvSpPr>
        <p:spPr bwMode="auto">
          <a:xfrm>
            <a:off x="2966057" y="1710640"/>
            <a:ext cx="1100691"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Financial</a:t>
            </a:r>
          </a:p>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Perspective</a:t>
            </a:r>
          </a:p>
        </p:txBody>
      </p:sp>
      <p:sp>
        <p:nvSpPr>
          <p:cNvPr id="38" name="Rectangle 50">
            <a:extLst>
              <a:ext uri="{FF2B5EF4-FFF2-40B4-BE49-F238E27FC236}">
                <a16:creationId xmlns:a16="http://schemas.microsoft.com/office/drawing/2014/main" xmlns="" id="{D2DB2EA7-BC0F-4FB6-A37D-81B8E38F35C8}"/>
              </a:ext>
            </a:extLst>
          </p:cNvPr>
          <p:cNvSpPr>
            <a:spLocks noChangeArrowheads="1"/>
          </p:cNvSpPr>
          <p:nvPr/>
        </p:nvSpPr>
        <p:spPr bwMode="auto">
          <a:xfrm>
            <a:off x="2957012" y="3443118"/>
            <a:ext cx="1100691"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Growth</a:t>
            </a:r>
          </a:p>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Perspective</a:t>
            </a:r>
          </a:p>
        </p:txBody>
      </p:sp>
      <p:sp>
        <p:nvSpPr>
          <p:cNvPr id="41" name="Rectangle 52">
            <a:extLst>
              <a:ext uri="{FF2B5EF4-FFF2-40B4-BE49-F238E27FC236}">
                <a16:creationId xmlns:a16="http://schemas.microsoft.com/office/drawing/2014/main" xmlns="" id="{64C5DE11-63EA-4B7E-B2C2-0710C09A0B23}"/>
              </a:ext>
            </a:extLst>
          </p:cNvPr>
          <p:cNvSpPr>
            <a:spLocks noChangeArrowheads="1"/>
          </p:cNvSpPr>
          <p:nvPr/>
        </p:nvSpPr>
        <p:spPr bwMode="auto">
          <a:xfrm>
            <a:off x="2807615" y="7146117"/>
            <a:ext cx="1239944"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Organization Perspective</a:t>
            </a:r>
          </a:p>
        </p:txBody>
      </p:sp>
      <p:sp>
        <p:nvSpPr>
          <p:cNvPr id="49" name="Oval 28">
            <a:extLst>
              <a:ext uri="{FF2B5EF4-FFF2-40B4-BE49-F238E27FC236}">
                <a16:creationId xmlns:a16="http://schemas.microsoft.com/office/drawing/2014/main" xmlns="" id="{14D7D494-0F7E-4C35-BD23-1E5479FA0AFF}"/>
              </a:ext>
            </a:extLst>
          </p:cNvPr>
          <p:cNvSpPr>
            <a:spLocks noChangeArrowheads="1"/>
          </p:cNvSpPr>
          <p:nvPr/>
        </p:nvSpPr>
        <p:spPr bwMode="auto">
          <a:xfrm>
            <a:off x="6439793" y="7208138"/>
            <a:ext cx="1745989" cy="781046"/>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50" name="Rectangle 29">
            <a:extLst>
              <a:ext uri="{FF2B5EF4-FFF2-40B4-BE49-F238E27FC236}">
                <a16:creationId xmlns:a16="http://schemas.microsoft.com/office/drawing/2014/main" xmlns="" id="{D6FFA840-A0C3-463F-9E25-2074A761BD64}"/>
              </a:ext>
            </a:extLst>
          </p:cNvPr>
          <p:cNvSpPr>
            <a:spLocks noChangeArrowheads="1"/>
          </p:cNvSpPr>
          <p:nvPr/>
        </p:nvSpPr>
        <p:spPr bwMode="auto">
          <a:xfrm>
            <a:off x="6666250" y="7235882"/>
            <a:ext cx="12930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O1</a:t>
            </a:r>
          </a:p>
          <a:p>
            <a:pPr algn="ctr" defTabSz="427196" eaLnBrk="0" fontAlgn="base" hangingPunct="0">
              <a:spcBef>
                <a:spcPct val="0"/>
              </a:spcBef>
              <a:spcAft>
                <a:spcPct val="0"/>
              </a:spcAft>
              <a:buFontTx/>
              <a:buNone/>
              <a:defRPr/>
            </a:pPr>
            <a:r>
              <a:rPr lang="en-US" altLang="en-US" sz="1200" b="0" dirty="0">
                <a:solidFill>
                  <a:prstClr val="black"/>
                </a:solidFill>
                <a:latin typeface="Helvetica" panose="020B0604020202020204" pitchFamily="34" charset="0"/>
              </a:rPr>
              <a:t>Improve Sustainable </a:t>
            </a:r>
            <a:r>
              <a:rPr lang="en-US" altLang="en-US" sz="1200" b="0" dirty="0" smtClean="0">
                <a:solidFill>
                  <a:prstClr val="black"/>
                </a:solidFill>
                <a:latin typeface="Helvetica" panose="020B0604020202020204" pitchFamily="34" charset="0"/>
              </a:rPr>
              <a:t>Culture</a:t>
            </a:r>
            <a:endParaRPr lang="en-US" altLang="en-US" sz="1200" b="0" dirty="0">
              <a:solidFill>
                <a:prstClr val="black"/>
              </a:solidFill>
              <a:latin typeface="Helvetica" panose="020B0604020202020204" pitchFamily="34" charset="0"/>
            </a:endParaRPr>
          </a:p>
        </p:txBody>
      </p:sp>
      <p:sp>
        <p:nvSpPr>
          <p:cNvPr id="51" name="Oval 30">
            <a:extLst>
              <a:ext uri="{FF2B5EF4-FFF2-40B4-BE49-F238E27FC236}">
                <a16:creationId xmlns:a16="http://schemas.microsoft.com/office/drawing/2014/main" xmlns="" id="{A1F28BD0-99BE-4835-8BE2-B9228D6693E6}"/>
              </a:ext>
            </a:extLst>
          </p:cNvPr>
          <p:cNvSpPr>
            <a:spLocks noChangeArrowheads="1"/>
          </p:cNvSpPr>
          <p:nvPr/>
        </p:nvSpPr>
        <p:spPr bwMode="auto">
          <a:xfrm>
            <a:off x="9067298" y="7215649"/>
            <a:ext cx="1728085" cy="758897"/>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52" name="Rectangle 31">
            <a:extLst>
              <a:ext uri="{FF2B5EF4-FFF2-40B4-BE49-F238E27FC236}">
                <a16:creationId xmlns:a16="http://schemas.microsoft.com/office/drawing/2014/main" xmlns="" id="{E96E8295-6710-4AF3-A081-4CC39E4B1322}"/>
              </a:ext>
            </a:extLst>
          </p:cNvPr>
          <p:cNvSpPr>
            <a:spLocks noChangeArrowheads="1"/>
          </p:cNvSpPr>
          <p:nvPr/>
        </p:nvSpPr>
        <p:spPr bwMode="auto">
          <a:xfrm>
            <a:off x="9338734" y="7206458"/>
            <a:ext cx="13216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O2</a:t>
            </a:r>
          </a:p>
          <a:p>
            <a:pPr algn="ctr" defTabSz="427196" eaLnBrk="0" fontAlgn="base" hangingPunct="0">
              <a:spcBef>
                <a:spcPct val="0"/>
              </a:spcBef>
              <a:spcAft>
                <a:spcPct val="0"/>
              </a:spcAft>
              <a:buFontTx/>
              <a:buNone/>
              <a:defRPr/>
            </a:pPr>
            <a:r>
              <a:rPr lang="en-US" altLang="en-US" sz="1200" b="0" dirty="0">
                <a:solidFill>
                  <a:prstClr val="black"/>
                </a:solidFill>
                <a:latin typeface="Helvetica" panose="020B0604020202020204" pitchFamily="34" charset="0"/>
              </a:rPr>
              <a:t>Improve Information Technology</a:t>
            </a:r>
          </a:p>
        </p:txBody>
      </p:sp>
      <p:sp>
        <p:nvSpPr>
          <p:cNvPr id="59" name="Oval 28">
            <a:extLst>
              <a:ext uri="{FF2B5EF4-FFF2-40B4-BE49-F238E27FC236}">
                <a16:creationId xmlns:a16="http://schemas.microsoft.com/office/drawing/2014/main" xmlns="" id="{DD25AD4D-87E9-4FB2-AE17-E01839D81431}"/>
              </a:ext>
            </a:extLst>
          </p:cNvPr>
          <p:cNvSpPr>
            <a:spLocks noChangeArrowheads="1"/>
          </p:cNvSpPr>
          <p:nvPr/>
        </p:nvSpPr>
        <p:spPr bwMode="auto">
          <a:xfrm>
            <a:off x="5301462" y="1605757"/>
            <a:ext cx="1661815" cy="907311"/>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prstClr val="black"/>
              </a:solidFill>
            </a:endParaRPr>
          </a:p>
        </p:txBody>
      </p:sp>
      <p:sp>
        <p:nvSpPr>
          <p:cNvPr id="60" name="Rectangle 29">
            <a:extLst>
              <a:ext uri="{FF2B5EF4-FFF2-40B4-BE49-F238E27FC236}">
                <a16:creationId xmlns:a16="http://schemas.microsoft.com/office/drawing/2014/main" xmlns="" id="{E7939278-9BF2-47F3-BBF7-DF226F7C1253}"/>
              </a:ext>
            </a:extLst>
          </p:cNvPr>
          <p:cNvSpPr>
            <a:spLocks noChangeArrowheads="1"/>
          </p:cNvSpPr>
          <p:nvPr/>
        </p:nvSpPr>
        <p:spPr bwMode="auto">
          <a:xfrm>
            <a:off x="5441945" y="1721750"/>
            <a:ext cx="13808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F1</a:t>
            </a:r>
            <a:endParaRPr lang="en-US" altLang="en-US" sz="1200" b="0" dirty="0">
              <a:solidFill>
                <a:prstClr val="black"/>
              </a:solidFill>
              <a:latin typeface="Helvetica" panose="020B0604020202020204" pitchFamily="34" charset="0"/>
            </a:endParaRP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Increase Company Revenue</a:t>
            </a:r>
            <a:endParaRPr lang="en-US" altLang="en-US" sz="1200" b="0" dirty="0">
              <a:solidFill>
                <a:prstClr val="black"/>
              </a:solidFill>
              <a:latin typeface="Helvetica" panose="020B0604020202020204" pitchFamily="34" charset="0"/>
            </a:endParaRPr>
          </a:p>
        </p:txBody>
      </p:sp>
      <p:sp>
        <p:nvSpPr>
          <p:cNvPr id="61" name="Oval 30">
            <a:extLst>
              <a:ext uri="{FF2B5EF4-FFF2-40B4-BE49-F238E27FC236}">
                <a16:creationId xmlns:a16="http://schemas.microsoft.com/office/drawing/2014/main" xmlns="" id="{63E7BA09-8212-4A0B-98CB-2B591B915FC9}"/>
              </a:ext>
            </a:extLst>
          </p:cNvPr>
          <p:cNvSpPr>
            <a:spLocks noChangeArrowheads="1"/>
          </p:cNvSpPr>
          <p:nvPr/>
        </p:nvSpPr>
        <p:spPr bwMode="auto">
          <a:xfrm>
            <a:off x="7720226" y="1719901"/>
            <a:ext cx="1685355" cy="795130"/>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62" name="Rectangle 31">
            <a:extLst>
              <a:ext uri="{FF2B5EF4-FFF2-40B4-BE49-F238E27FC236}">
                <a16:creationId xmlns:a16="http://schemas.microsoft.com/office/drawing/2014/main" xmlns="" id="{23AC9E81-B89A-4861-A51A-B883CA53B31D}"/>
              </a:ext>
            </a:extLst>
          </p:cNvPr>
          <p:cNvSpPr>
            <a:spLocks noChangeArrowheads="1"/>
          </p:cNvSpPr>
          <p:nvPr/>
        </p:nvSpPr>
        <p:spPr bwMode="auto">
          <a:xfrm>
            <a:off x="7919410" y="1785785"/>
            <a:ext cx="1259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F2 </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Decrease Company Cost</a:t>
            </a:r>
            <a:endParaRPr lang="en-US" altLang="en-US" sz="1200" b="0" dirty="0">
              <a:solidFill>
                <a:prstClr val="black"/>
              </a:solidFill>
              <a:latin typeface="Helvetica" panose="020B0604020202020204" pitchFamily="34" charset="0"/>
            </a:endParaRPr>
          </a:p>
        </p:txBody>
      </p:sp>
      <p:sp>
        <p:nvSpPr>
          <p:cNvPr id="63" name="Oval 28">
            <a:extLst>
              <a:ext uri="{FF2B5EF4-FFF2-40B4-BE49-F238E27FC236}">
                <a16:creationId xmlns:a16="http://schemas.microsoft.com/office/drawing/2014/main" xmlns="" id="{C79F36DF-7678-4D5B-841F-8E212F41E44A}"/>
              </a:ext>
            </a:extLst>
          </p:cNvPr>
          <p:cNvSpPr>
            <a:spLocks noChangeArrowheads="1"/>
          </p:cNvSpPr>
          <p:nvPr/>
        </p:nvSpPr>
        <p:spPr bwMode="auto">
          <a:xfrm>
            <a:off x="7567410" y="5334021"/>
            <a:ext cx="1695923" cy="804294"/>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prstClr val="black"/>
              </a:solidFill>
            </a:endParaRPr>
          </a:p>
        </p:txBody>
      </p:sp>
      <p:sp>
        <p:nvSpPr>
          <p:cNvPr id="64" name="Rectangle 29">
            <a:extLst>
              <a:ext uri="{FF2B5EF4-FFF2-40B4-BE49-F238E27FC236}">
                <a16:creationId xmlns:a16="http://schemas.microsoft.com/office/drawing/2014/main" xmlns="" id="{0C79AC81-B211-4842-8DB7-60A56EF21333}"/>
              </a:ext>
            </a:extLst>
          </p:cNvPr>
          <p:cNvSpPr>
            <a:spLocks noChangeArrowheads="1"/>
          </p:cNvSpPr>
          <p:nvPr/>
        </p:nvSpPr>
        <p:spPr bwMode="auto">
          <a:xfrm>
            <a:off x="7888698" y="5395720"/>
            <a:ext cx="10971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B3</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Data Center Cooperative</a:t>
            </a:r>
            <a:endParaRPr lang="en-US" altLang="en-US" sz="1200" b="0" dirty="0">
              <a:solidFill>
                <a:prstClr val="black"/>
              </a:solidFill>
              <a:latin typeface="Helvetica" panose="020B0604020202020204" pitchFamily="34" charset="0"/>
            </a:endParaRPr>
          </a:p>
        </p:txBody>
      </p:sp>
      <p:sp>
        <p:nvSpPr>
          <p:cNvPr id="67"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4213836" y="5266456"/>
            <a:ext cx="1796620" cy="875346"/>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68"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4472487" y="5366836"/>
            <a:ext cx="12793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B1 </a:t>
            </a:r>
            <a:r>
              <a:rPr lang="en-US" altLang="en-US" sz="1200" b="0" dirty="0" smtClean="0">
                <a:solidFill>
                  <a:prstClr val="black"/>
                </a:solidFill>
                <a:latin typeface="Helvetica" panose="020B0604020202020204" pitchFamily="34" charset="0"/>
              </a:rPr>
              <a:t> </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Fixed Mobile Convergence Initiative</a:t>
            </a:r>
            <a:endParaRPr lang="en-US" altLang="en-US" sz="1200" b="0" dirty="0">
              <a:solidFill>
                <a:prstClr val="black"/>
              </a:solidFill>
              <a:latin typeface="Helvetica" panose="020B0604020202020204" pitchFamily="34" charset="0"/>
            </a:endParaRPr>
          </a:p>
        </p:txBody>
      </p:sp>
      <p:sp>
        <p:nvSpPr>
          <p:cNvPr id="79" name="Oval 30">
            <a:extLst>
              <a:ext uri="{FF2B5EF4-FFF2-40B4-BE49-F238E27FC236}">
                <a16:creationId xmlns:a16="http://schemas.microsoft.com/office/drawing/2014/main" xmlns="" id="{A43B8D93-A945-41D5-BBE3-0B4E9B3857D0}"/>
              </a:ext>
            </a:extLst>
          </p:cNvPr>
          <p:cNvSpPr>
            <a:spLocks noChangeArrowheads="1"/>
          </p:cNvSpPr>
          <p:nvPr/>
        </p:nvSpPr>
        <p:spPr bwMode="auto">
          <a:xfrm>
            <a:off x="9199944" y="5329935"/>
            <a:ext cx="1579864" cy="811867"/>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80" name="Rectangle 31">
            <a:extLst>
              <a:ext uri="{FF2B5EF4-FFF2-40B4-BE49-F238E27FC236}">
                <a16:creationId xmlns:a16="http://schemas.microsoft.com/office/drawing/2014/main" xmlns="" id="{664E40C5-1DA6-483E-91C4-B6EB0059C947}"/>
              </a:ext>
            </a:extLst>
          </p:cNvPr>
          <p:cNvSpPr>
            <a:spLocks noChangeArrowheads="1"/>
          </p:cNvSpPr>
          <p:nvPr/>
        </p:nvSpPr>
        <p:spPr bwMode="auto">
          <a:xfrm>
            <a:off x="9458650" y="5418078"/>
            <a:ext cx="10624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B4</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B2B Digital IT Service Cooperative                                  </a:t>
            </a:r>
            <a:endParaRPr lang="en-US" altLang="en-US" sz="1200" b="0" dirty="0">
              <a:solidFill>
                <a:prstClr val="black"/>
              </a:solidFill>
              <a:latin typeface="Helvetica" panose="020B0604020202020204" pitchFamily="34" charset="0"/>
            </a:endParaRPr>
          </a:p>
        </p:txBody>
      </p:sp>
      <p:sp>
        <p:nvSpPr>
          <p:cNvPr id="82" name="Up Arrow 94">
            <a:extLst>
              <a:ext uri="{FF2B5EF4-FFF2-40B4-BE49-F238E27FC236}">
                <a16:creationId xmlns:a16="http://schemas.microsoft.com/office/drawing/2014/main" xmlns="" id="{4AD97F3D-DB17-4AEE-9F81-AD6826D54851}"/>
              </a:ext>
            </a:extLst>
          </p:cNvPr>
          <p:cNvSpPr/>
          <p:nvPr/>
        </p:nvSpPr>
        <p:spPr bwMode="auto">
          <a:xfrm>
            <a:off x="8410526" y="6511072"/>
            <a:ext cx="380160" cy="252074"/>
          </a:xfrm>
          <a:prstGeom prst="upArrow">
            <a:avLst/>
          </a:prstGeom>
          <a:solidFill>
            <a:schemeClr val="accent2">
              <a:lumMod val="50000"/>
            </a:schemeClr>
          </a:solidFill>
          <a:ln>
            <a:noFill/>
          </a:ln>
        </p:spPr>
        <p:txBody>
          <a:bodyPr vert="horz" wrap="square" lIns="82296" tIns="41148" rIns="82296" bIns="41148" numCol="1" rtlCol="0" anchor="t" anchorCtr="0" compatLnSpc="1">
            <a:prstTxWarp prst="textNoShape">
              <a:avLst/>
            </a:prstTxWarp>
          </a:bodyPr>
          <a:lstStyle/>
          <a:p>
            <a:pPr algn="ctr" defTabSz="822960">
              <a:defRPr/>
            </a:pPr>
            <a:endParaRPr lang="en-US" sz="1620">
              <a:solidFill>
                <a:prstClr val="black"/>
              </a:solidFill>
            </a:endParaRPr>
          </a:p>
        </p:txBody>
      </p:sp>
      <p:sp>
        <p:nvSpPr>
          <p:cNvPr id="102" name="Rectangle 50">
            <a:extLst>
              <a:ext uri="{FF2B5EF4-FFF2-40B4-BE49-F238E27FC236}">
                <a16:creationId xmlns:a16="http://schemas.microsoft.com/office/drawing/2014/main" xmlns="" id="{D2DB2EA7-BC0F-4FB6-A37D-81B8E38F35C8}"/>
              </a:ext>
            </a:extLst>
          </p:cNvPr>
          <p:cNvSpPr>
            <a:spLocks noChangeArrowheads="1"/>
          </p:cNvSpPr>
          <p:nvPr/>
        </p:nvSpPr>
        <p:spPr bwMode="auto">
          <a:xfrm>
            <a:off x="2838837" y="5411176"/>
            <a:ext cx="1220404"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Business</a:t>
            </a:r>
          </a:p>
          <a:p>
            <a:pPr defTabSz="427196" eaLnBrk="0" fontAlgn="base" hangingPunct="0">
              <a:lnSpc>
                <a:spcPct val="85000"/>
              </a:lnSpc>
              <a:spcBef>
                <a:spcPct val="0"/>
              </a:spcBef>
              <a:spcAft>
                <a:spcPct val="0"/>
              </a:spcAft>
              <a:buFontTx/>
              <a:buNone/>
              <a:defRPr/>
            </a:pPr>
            <a:r>
              <a:rPr lang="en-US" altLang="en-US" sz="1400" i="1" dirty="0">
                <a:solidFill>
                  <a:srgbClr val="336600"/>
                </a:solidFill>
                <a:latin typeface="Helvetica" panose="020B0604020202020204" pitchFamily="34" charset="0"/>
              </a:rPr>
              <a:t>Perspective</a:t>
            </a:r>
          </a:p>
        </p:txBody>
      </p:sp>
      <p:sp>
        <p:nvSpPr>
          <p:cNvPr id="53"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5922385" y="5292992"/>
            <a:ext cx="1682830" cy="848810"/>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54"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6102517" y="5366836"/>
            <a:ext cx="13225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B2</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Infra Cooperative</a:t>
            </a:r>
            <a:endParaRPr lang="en-US" altLang="en-US" sz="1200" b="0" dirty="0">
              <a:solidFill>
                <a:prstClr val="black"/>
              </a:solidFill>
              <a:latin typeface="Helvetica" panose="020B0604020202020204" pitchFamily="34" charset="0"/>
            </a:endParaRPr>
          </a:p>
          <a:p>
            <a:pPr algn="ctr" defTabSz="427196" eaLnBrk="0" fontAlgn="base" hangingPunct="0">
              <a:spcBef>
                <a:spcPct val="0"/>
              </a:spcBef>
              <a:spcAft>
                <a:spcPct val="0"/>
              </a:spcAft>
              <a:buFontTx/>
              <a:buNone/>
              <a:defRPr/>
            </a:pPr>
            <a:endParaRPr lang="en-US" altLang="en-US" sz="1200" b="0" dirty="0">
              <a:solidFill>
                <a:prstClr val="black"/>
              </a:solidFill>
              <a:latin typeface="Helvetica" panose="020B0604020202020204" pitchFamily="34" charset="0"/>
            </a:endParaRPr>
          </a:p>
        </p:txBody>
      </p:sp>
      <p:sp>
        <p:nvSpPr>
          <p:cNvPr id="55" name="Oval 30">
            <a:extLst>
              <a:ext uri="{FF2B5EF4-FFF2-40B4-BE49-F238E27FC236}">
                <a16:creationId xmlns:a16="http://schemas.microsoft.com/office/drawing/2014/main" xmlns="" id="{63E7BA09-8212-4A0B-98CB-2B591B915FC9}"/>
              </a:ext>
            </a:extLst>
          </p:cNvPr>
          <p:cNvSpPr>
            <a:spLocks noChangeArrowheads="1"/>
          </p:cNvSpPr>
          <p:nvPr/>
        </p:nvSpPr>
        <p:spPr bwMode="auto">
          <a:xfrm>
            <a:off x="10092397" y="1710966"/>
            <a:ext cx="1722149" cy="808588"/>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71" name="Rectangle 31">
            <a:extLst>
              <a:ext uri="{FF2B5EF4-FFF2-40B4-BE49-F238E27FC236}">
                <a16:creationId xmlns:a16="http://schemas.microsoft.com/office/drawing/2014/main" xmlns="" id="{23AC9E81-B89A-4861-A51A-B883CA53B31D}"/>
              </a:ext>
            </a:extLst>
          </p:cNvPr>
          <p:cNvSpPr>
            <a:spLocks noChangeArrowheads="1"/>
          </p:cNvSpPr>
          <p:nvPr/>
        </p:nvSpPr>
        <p:spPr bwMode="auto">
          <a:xfrm>
            <a:off x="10092397" y="1781317"/>
            <a:ext cx="165187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F3 </a:t>
            </a:r>
          </a:p>
          <a:p>
            <a:pPr algn="ctr" defTabSz="427196" eaLnBrk="0" fontAlgn="base" hangingPunct="0">
              <a:spcBef>
                <a:spcPct val="0"/>
              </a:spcBef>
              <a:spcAft>
                <a:spcPct val="0"/>
              </a:spcAft>
              <a:buFontTx/>
              <a:buNone/>
              <a:defRPr/>
            </a:pPr>
            <a:r>
              <a:rPr lang="en-US" altLang="en-US" sz="1200" b="0" dirty="0">
                <a:solidFill>
                  <a:prstClr val="black"/>
                </a:solidFill>
                <a:latin typeface="Helvetica" panose="020B0604020202020204" pitchFamily="34" charset="0"/>
              </a:rPr>
              <a:t>Increase Company </a:t>
            </a:r>
            <a:r>
              <a:rPr lang="en-US" altLang="en-US" sz="1200" b="0" dirty="0" smtClean="0">
                <a:solidFill>
                  <a:prstClr val="black"/>
                </a:solidFill>
                <a:latin typeface="Helvetica" panose="020B0604020202020204" pitchFamily="34" charset="0"/>
              </a:rPr>
              <a:t>Valuation</a:t>
            </a:r>
            <a:endParaRPr lang="en-US" altLang="en-US" sz="1200" b="0" dirty="0">
              <a:solidFill>
                <a:prstClr val="black"/>
              </a:solidFill>
              <a:latin typeface="Helvetica" panose="020B0604020202020204" pitchFamily="34" charset="0"/>
            </a:endParaRPr>
          </a:p>
        </p:txBody>
      </p:sp>
      <p:sp>
        <p:nvSpPr>
          <p:cNvPr id="73" name="Rectangle 50">
            <a:extLst>
              <a:ext uri="{FF2B5EF4-FFF2-40B4-BE49-F238E27FC236}">
                <a16:creationId xmlns:a16="http://schemas.microsoft.com/office/drawing/2014/main" xmlns="" id="{D2DB2EA7-BC0F-4FB6-A37D-81B8E38F35C8}"/>
              </a:ext>
            </a:extLst>
          </p:cNvPr>
          <p:cNvSpPr>
            <a:spLocks noChangeArrowheads="1"/>
          </p:cNvSpPr>
          <p:nvPr/>
        </p:nvSpPr>
        <p:spPr bwMode="auto">
          <a:xfrm>
            <a:off x="6126399" y="4863609"/>
            <a:ext cx="4919633" cy="1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lnSpc>
                <a:spcPct val="85000"/>
              </a:lnSpc>
              <a:spcBef>
                <a:spcPct val="0"/>
              </a:spcBef>
              <a:spcAft>
                <a:spcPct val="0"/>
              </a:spcAft>
              <a:buFontTx/>
              <a:buNone/>
              <a:defRPr/>
            </a:pPr>
            <a:r>
              <a:rPr lang="en-US" altLang="en-US" sz="1200" dirty="0" smtClean="0">
                <a:solidFill>
                  <a:prstClr val="black"/>
                </a:solidFill>
                <a:latin typeface="Helvetica" panose="020B0604020202020204" pitchFamily="34" charset="0"/>
              </a:rPr>
              <a:t>Focus Business And Sinergy Group Named Five Bold Moves</a:t>
            </a:r>
            <a:endParaRPr lang="en-US" altLang="en-US" sz="1200" dirty="0">
              <a:solidFill>
                <a:prstClr val="black"/>
              </a:solidFill>
              <a:latin typeface="Helvetica" panose="020B0604020202020204" pitchFamily="34" charset="0"/>
            </a:endParaRPr>
          </a:p>
        </p:txBody>
      </p:sp>
      <p:sp>
        <p:nvSpPr>
          <p:cNvPr id="57" name="TextBox 56">
            <a:extLst>
              <a:ext uri="{FF2B5EF4-FFF2-40B4-BE49-F238E27FC236}">
                <a16:creationId xmlns:a16="http://schemas.microsoft.com/office/drawing/2014/main" xmlns="" id="{23B5BD81-DB37-43DA-A72E-E34F7816651A}"/>
              </a:ext>
            </a:extLst>
          </p:cNvPr>
          <p:cNvSpPr txBox="1"/>
          <p:nvPr/>
        </p:nvSpPr>
        <p:spPr>
          <a:xfrm>
            <a:off x="23912" y="2088453"/>
            <a:ext cx="3399343" cy="954107"/>
          </a:xfrm>
          <a:prstGeom prst="rect">
            <a:avLst/>
          </a:prstGeom>
          <a:noFill/>
        </p:spPr>
        <p:txBody>
          <a:bodyPr wrap="square" rtlCol="0">
            <a:spAutoFit/>
          </a:bodyPr>
          <a:lstStyle/>
          <a:p>
            <a:pPr defTabSz="822960">
              <a:defRPr/>
            </a:pPr>
            <a:r>
              <a:rPr lang="en-US" sz="1400" b="1" dirty="0">
                <a:solidFill>
                  <a:prstClr val="black"/>
                </a:solidFill>
              </a:rPr>
              <a:t>Consideration:</a:t>
            </a:r>
          </a:p>
          <a:p>
            <a:pPr marL="308610" indent="-308610" defTabSz="822960">
              <a:buFontTx/>
              <a:buAutoNum type="arabicPeriod"/>
              <a:defRPr/>
            </a:pPr>
            <a:r>
              <a:rPr lang="en-US" sz="1400" b="1" dirty="0" smtClean="0">
                <a:solidFill>
                  <a:prstClr val="black"/>
                </a:solidFill>
              </a:rPr>
              <a:t>Maximizing opportunities</a:t>
            </a:r>
          </a:p>
          <a:p>
            <a:pPr marL="308610" indent="-308610" defTabSz="822960">
              <a:buFontTx/>
              <a:buAutoNum type="arabicPeriod"/>
              <a:defRPr/>
            </a:pPr>
            <a:r>
              <a:rPr lang="en-US" sz="1400" b="1" dirty="0" smtClean="0">
                <a:solidFill>
                  <a:prstClr val="black"/>
                </a:solidFill>
              </a:rPr>
              <a:t>Increasing competitiveness</a:t>
            </a:r>
          </a:p>
          <a:p>
            <a:pPr marL="308610" indent="-308610" defTabSz="822960">
              <a:buFontTx/>
              <a:buAutoNum type="arabicPeriod"/>
              <a:defRPr/>
            </a:pPr>
            <a:r>
              <a:rPr lang="en-US" sz="1400" b="1" dirty="0" smtClean="0">
                <a:solidFill>
                  <a:prstClr val="black"/>
                </a:solidFill>
              </a:rPr>
              <a:t>Value </a:t>
            </a:r>
            <a:r>
              <a:rPr lang="en-US" sz="1400" b="1" dirty="0">
                <a:solidFill>
                  <a:prstClr val="black"/>
                </a:solidFill>
              </a:rPr>
              <a:t>creation</a:t>
            </a:r>
          </a:p>
        </p:txBody>
      </p:sp>
      <p:sp>
        <p:nvSpPr>
          <p:cNvPr id="58" name="TextBox 57">
            <a:extLst>
              <a:ext uri="{FF2B5EF4-FFF2-40B4-BE49-F238E27FC236}">
                <a16:creationId xmlns:a16="http://schemas.microsoft.com/office/drawing/2014/main" xmlns="" id="{23B5BD81-DB37-43DA-A72E-E34F7816651A}"/>
              </a:ext>
            </a:extLst>
          </p:cNvPr>
          <p:cNvSpPr txBox="1"/>
          <p:nvPr/>
        </p:nvSpPr>
        <p:spPr>
          <a:xfrm>
            <a:off x="23912" y="3143032"/>
            <a:ext cx="3158389" cy="1169551"/>
          </a:xfrm>
          <a:prstGeom prst="rect">
            <a:avLst/>
          </a:prstGeom>
          <a:noFill/>
        </p:spPr>
        <p:txBody>
          <a:bodyPr wrap="square" rtlCol="0">
            <a:spAutoFit/>
          </a:bodyPr>
          <a:lstStyle/>
          <a:p>
            <a:pPr defTabSz="822960">
              <a:defRPr/>
            </a:pPr>
            <a:r>
              <a:rPr lang="en-US" sz="1400" b="1" dirty="0" smtClean="0">
                <a:solidFill>
                  <a:prstClr val="black"/>
                </a:solidFill>
              </a:rPr>
              <a:t>Strategy:</a:t>
            </a:r>
          </a:p>
          <a:p>
            <a:pPr marL="308610" indent="-308610" defTabSz="822960">
              <a:buFontTx/>
              <a:buAutoNum type="arabicPeriod"/>
              <a:defRPr/>
            </a:pPr>
            <a:r>
              <a:rPr lang="en-US" sz="1400" b="1" dirty="0" smtClean="0">
                <a:solidFill>
                  <a:prstClr val="black"/>
                </a:solidFill>
              </a:rPr>
              <a:t>Increase market Penetration</a:t>
            </a:r>
          </a:p>
          <a:p>
            <a:pPr marL="308610" indent="-308610" defTabSz="822960">
              <a:buFontTx/>
              <a:buAutoNum type="arabicPeriod"/>
              <a:defRPr/>
            </a:pPr>
            <a:r>
              <a:rPr lang="en-US" sz="1400" b="1" dirty="0" smtClean="0">
                <a:solidFill>
                  <a:prstClr val="black"/>
                </a:solidFill>
              </a:rPr>
              <a:t>Cost </a:t>
            </a:r>
            <a:r>
              <a:rPr lang="en-US" sz="1400" b="1" dirty="0">
                <a:solidFill>
                  <a:prstClr val="black"/>
                </a:solidFill>
              </a:rPr>
              <a:t>Leadership And </a:t>
            </a:r>
            <a:r>
              <a:rPr lang="en-US" sz="1400" b="1" dirty="0" smtClean="0">
                <a:solidFill>
                  <a:prstClr val="black"/>
                </a:solidFill>
              </a:rPr>
              <a:t>Increase </a:t>
            </a:r>
            <a:r>
              <a:rPr lang="en-US" sz="1400" b="1" dirty="0">
                <a:solidFill>
                  <a:prstClr val="black"/>
                </a:solidFill>
              </a:rPr>
              <a:t>O</a:t>
            </a:r>
            <a:r>
              <a:rPr lang="en-US" sz="1400" b="1" dirty="0" smtClean="0">
                <a:solidFill>
                  <a:prstClr val="black"/>
                </a:solidFill>
              </a:rPr>
              <a:t>perating </a:t>
            </a:r>
            <a:r>
              <a:rPr lang="en-US" sz="1400" b="1" dirty="0">
                <a:solidFill>
                  <a:prstClr val="black"/>
                </a:solidFill>
              </a:rPr>
              <a:t>A</a:t>
            </a:r>
            <a:r>
              <a:rPr lang="en-US" sz="1400" b="1" dirty="0" smtClean="0">
                <a:solidFill>
                  <a:prstClr val="black"/>
                </a:solidFill>
              </a:rPr>
              <a:t>dvantage </a:t>
            </a:r>
            <a:r>
              <a:rPr lang="en-US" sz="1400" b="1" dirty="0">
                <a:solidFill>
                  <a:prstClr val="black"/>
                </a:solidFill>
              </a:rPr>
              <a:t>By </a:t>
            </a:r>
            <a:r>
              <a:rPr lang="en-US" sz="1400" b="1" dirty="0" smtClean="0">
                <a:solidFill>
                  <a:prstClr val="black"/>
                </a:solidFill>
              </a:rPr>
              <a:t>Sinergy Group</a:t>
            </a:r>
          </a:p>
        </p:txBody>
      </p:sp>
      <p:sp>
        <p:nvSpPr>
          <p:cNvPr id="66"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5085690" y="3240045"/>
            <a:ext cx="1230719" cy="709904"/>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69"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5154990" y="3265758"/>
            <a:ext cx="10641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000" dirty="0">
                <a:solidFill>
                  <a:prstClr val="black"/>
                </a:solidFill>
                <a:latin typeface="Helvetica" panose="020B0604020202020204" pitchFamily="34" charset="0"/>
              </a:rPr>
              <a:t>G1 </a:t>
            </a:r>
          </a:p>
          <a:p>
            <a:pPr algn="ctr" defTabSz="427196" eaLnBrk="0" fontAlgn="base" hangingPunct="0">
              <a:spcBef>
                <a:spcPct val="0"/>
              </a:spcBef>
              <a:spcAft>
                <a:spcPct val="0"/>
              </a:spcAft>
              <a:buFontTx/>
              <a:buNone/>
              <a:defRPr/>
            </a:pPr>
            <a:r>
              <a:rPr lang="en-US" altLang="en-US" sz="1000" b="0" dirty="0">
                <a:solidFill>
                  <a:prstClr val="black"/>
                </a:solidFill>
                <a:latin typeface="Helvetica" panose="020B0604020202020204" pitchFamily="34" charset="0"/>
              </a:rPr>
              <a:t>Organic Development of Express 4.0</a:t>
            </a:r>
          </a:p>
        </p:txBody>
      </p:sp>
      <p:sp>
        <p:nvSpPr>
          <p:cNvPr id="70"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7977864" y="3438406"/>
            <a:ext cx="1240937" cy="709904"/>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74"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8068518" y="3393009"/>
            <a:ext cx="10514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000" dirty="0">
                <a:solidFill>
                  <a:prstClr val="black"/>
                </a:solidFill>
                <a:latin typeface="Helvetica" panose="020B0604020202020204" pitchFamily="34" charset="0"/>
              </a:rPr>
              <a:t>G2 </a:t>
            </a:r>
          </a:p>
          <a:p>
            <a:pPr algn="ctr" defTabSz="427196" eaLnBrk="0" fontAlgn="base" hangingPunct="0">
              <a:spcBef>
                <a:spcPct val="0"/>
              </a:spcBef>
              <a:spcAft>
                <a:spcPct val="0"/>
              </a:spcAft>
              <a:buFontTx/>
              <a:buNone/>
              <a:defRPr/>
            </a:pPr>
            <a:r>
              <a:rPr lang="en-US" altLang="en-US" sz="1000" b="0" dirty="0">
                <a:solidFill>
                  <a:prstClr val="black"/>
                </a:solidFill>
                <a:latin typeface="Helvetica" panose="020B0604020202020204" pitchFamily="34" charset="0"/>
              </a:rPr>
              <a:t>Organic Acquisition of Mobile Warehouse</a:t>
            </a:r>
          </a:p>
        </p:txBody>
      </p:sp>
      <p:sp>
        <p:nvSpPr>
          <p:cNvPr id="77"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9403057" y="3413582"/>
            <a:ext cx="1150679" cy="709904"/>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81"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9426172" y="3367890"/>
            <a:ext cx="109023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000" dirty="0">
                <a:solidFill>
                  <a:prstClr val="black"/>
                </a:solidFill>
                <a:latin typeface="Helvetica" panose="020B0604020202020204" pitchFamily="34" charset="0"/>
              </a:rPr>
              <a:t>G3 </a:t>
            </a:r>
          </a:p>
          <a:p>
            <a:pPr algn="ctr" defTabSz="427196" eaLnBrk="0" fontAlgn="base" hangingPunct="0">
              <a:spcBef>
                <a:spcPct val="0"/>
              </a:spcBef>
              <a:spcAft>
                <a:spcPct val="0"/>
              </a:spcAft>
              <a:buFontTx/>
              <a:buNone/>
              <a:defRPr/>
            </a:pPr>
            <a:r>
              <a:rPr lang="en-US" altLang="en-US" sz="1000" b="0" dirty="0">
                <a:solidFill>
                  <a:prstClr val="black"/>
                </a:solidFill>
                <a:latin typeface="Helvetica" panose="020B0604020202020204" pitchFamily="34" charset="0"/>
              </a:rPr>
              <a:t>Strategic Partnership of Sentra E-Commerce</a:t>
            </a:r>
          </a:p>
        </p:txBody>
      </p:sp>
      <p:sp>
        <p:nvSpPr>
          <p:cNvPr id="78" name="Rectangle 4">
            <a:extLst>
              <a:ext uri="{FF2B5EF4-FFF2-40B4-BE49-F238E27FC236}">
                <a16:creationId xmlns:a16="http://schemas.microsoft.com/office/drawing/2014/main" xmlns="" id="{BB7D265E-7CA8-4B85-997C-A8D07A24918F}"/>
              </a:ext>
            </a:extLst>
          </p:cNvPr>
          <p:cNvSpPr>
            <a:spLocks noChangeArrowheads="1"/>
          </p:cNvSpPr>
          <p:nvPr/>
        </p:nvSpPr>
        <p:spPr bwMode="auto">
          <a:xfrm>
            <a:off x="4066748" y="3119065"/>
            <a:ext cx="8350804" cy="1367008"/>
          </a:xfrm>
          <a:prstGeom prst="rect">
            <a:avLst/>
          </a:prstGeom>
          <a:solidFill>
            <a:srgbClr val="FF7C80"/>
          </a:solidFill>
          <a:ln w="12700">
            <a:solidFill>
              <a:srgbClr val="FDFBBB"/>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87"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5301462" y="3431935"/>
            <a:ext cx="1661815" cy="1009270"/>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88"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5498093" y="3419646"/>
            <a:ext cx="13104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G1 </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Focus Market Penetration By Separate B2B And B2C Market</a:t>
            </a:r>
            <a:endParaRPr lang="en-US" altLang="en-US" sz="1200" b="0" dirty="0">
              <a:solidFill>
                <a:prstClr val="black"/>
              </a:solidFill>
              <a:latin typeface="Helvetica" panose="020B0604020202020204" pitchFamily="34" charset="0"/>
            </a:endParaRPr>
          </a:p>
        </p:txBody>
      </p:sp>
      <p:sp>
        <p:nvSpPr>
          <p:cNvPr id="89"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7720226" y="3439706"/>
            <a:ext cx="1682831" cy="824523"/>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90"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7779093" y="3456422"/>
            <a:ext cx="15650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G2 </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Sinergy Group To Create Competitive Advantage</a:t>
            </a:r>
            <a:endParaRPr lang="en-US" altLang="en-US" sz="1200" b="0" dirty="0">
              <a:solidFill>
                <a:prstClr val="black"/>
              </a:solidFill>
              <a:latin typeface="Helvetica" panose="020B0604020202020204" pitchFamily="34" charset="0"/>
            </a:endParaRPr>
          </a:p>
        </p:txBody>
      </p:sp>
      <p:sp>
        <p:nvSpPr>
          <p:cNvPr id="93" name="Oval 30">
            <a:extLst>
              <a:ext uri="{FF2B5EF4-FFF2-40B4-BE49-F238E27FC236}">
                <a16:creationId xmlns:a16="http://schemas.microsoft.com/office/drawing/2014/main" xmlns="" id="{D351D948-6FAB-4CA5-868F-C5E30E13033E}"/>
              </a:ext>
            </a:extLst>
          </p:cNvPr>
          <p:cNvSpPr>
            <a:spLocks noChangeArrowheads="1"/>
          </p:cNvSpPr>
          <p:nvPr/>
        </p:nvSpPr>
        <p:spPr bwMode="auto">
          <a:xfrm>
            <a:off x="10092398" y="3471609"/>
            <a:ext cx="1727882" cy="804346"/>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94" name="Rectangle 31">
            <a:extLst>
              <a:ext uri="{FF2B5EF4-FFF2-40B4-BE49-F238E27FC236}">
                <a16:creationId xmlns:a16="http://schemas.microsoft.com/office/drawing/2014/main" xmlns="" id="{3B152E77-F86F-431B-B603-9D363E826C4E}"/>
              </a:ext>
            </a:extLst>
          </p:cNvPr>
          <p:cNvSpPr>
            <a:spLocks noChangeArrowheads="1"/>
          </p:cNvSpPr>
          <p:nvPr/>
        </p:nvSpPr>
        <p:spPr bwMode="auto">
          <a:xfrm>
            <a:off x="10233388" y="3519319"/>
            <a:ext cx="15113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G3 </a:t>
            </a:r>
          </a:p>
          <a:p>
            <a:pPr algn="ctr" defTabSz="427196" eaLnBrk="0" fontAlgn="base" hangingPunct="0">
              <a:spcBef>
                <a:spcPct val="0"/>
              </a:spcBef>
              <a:spcAft>
                <a:spcPct val="0"/>
              </a:spcAft>
              <a:buFontTx/>
              <a:buNone/>
              <a:defRPr/>
            </a:pPr>
            <a:r>
              <a:rPr lang="en-US" altLang="en-US" sz="1200" b="0" dirty="0">
                <a:solidFill>
                  <a:prstClr val="black"/>
                </a:solidFill>
                <a:latin typeface="Helvetica" panose="020B0604020202020204" pitchFamily="34" charset="0"/>
              </a:rPr>
              <a:t>Strategic </a:t>
            </a:r>
            <a:r>
              <a:rPr lang="en-US" altLang="en-US" sz="1200" b="0" dirty="0" smtClean="0">
                <a:solidFill>
                  <a:prstClr val="black"/>
                </a:solidFill>
                <a:latin typeface="Helvetica" panose="020B0604020202020204" pitchFamily="34" charset="0"/>
              </a:rPr>
              <a:t>Partnership With Big Customer Pooling</a:t>
            </a:r>
            <a:endParaRPr lang="en-US" altLang="en-US" sz="1200" b="0" dirty="0">
              <a:solidFill>
                <a:prstClr val="black"/>
              </a:solidFill>
              <a:latin typeface="Helvetica" panose="020B0604020202020204" pitchFamily="34" charset="0"/>
            </a:endParaRPr>
          </a:p>
        </p:txBody>
      </p:sp>
      <p:sp>
        <p:nvSpPr>
          <p:cNvPr id="56" name="Up Arrow 94">
            <a:extLst>
              <a:ext uri="{FF2B5EF4-FFF2-40B4-BE49-F238E27FC236}">
                <a16:creationId xmlns:a16="http://schemas.microsoft.com/office/drawing/2014/main" xmlns="" id="{4AD97F3D-DB17-4AEE-9F81-AD6826D54851}"/>
              </a:ext>
            </a:extLst>
          </p:cNvPr>
          <p:cNvSpPr/>
          <p:nvPr/>
        </p:nvSpPr>
        <p:spPr bwMode="auto">
          <a:xfrm>
            <a:off x="8406653" y="4488783"/>
            <a:ext cx="380160" cy="273764"/>
          </a:xfrm>
          <a:prstGeom prst="upArrow">
            <a:avLst/>
          </a:prstGeom>
          <a:solidFill>
            <a:schemeClr val="accent2">
              <a:lumMod val="50000"/>
            </a:schemeClr>
          </a:solidFill>
          <a:ln>
            <a:noFill/>
          </a:ln>
        </p:spPr>
        <p:txBody>
          <a:bodyPr vert="horz" wrap="square" lIns="82296" tIns="41148" rIns="82296" bIns="41148" numCol="1" rtlCol="0" anchor="t" anchorCtr="0" compatLnSpc="1">
            <a:prstTxWarp prst="textNoShape">
              <a:avLst/>
            </a:prstTxWarp>
          </a:bodyPr>
          <a:lstStyle/>
          <a:p>
            <a:pPr algn="ctr" defTabSz="822960">
              <a:defRPr/>
            </a:pPr>
            <a:endParaRPr lang="en-US" sz="1620">
              <a:solidFill>
                <a:prstClr val="black"/>
              </a:solidFill>
            </a:endParaRPr>
          </a:p>
        </p:txBody>
      </p:sp>
      <p:sp>
        <p:nvSpPr>
          <p:cNvPr id="65" name="Up Arrow 94">
            <a:extLst>
              <a:ext uri="{FF2B5EF4-FFF2-40B4-BE49-F238E27FC236}">
                <a16:creationId xmlns:a16="http://schemas.microsoft.com/office/drawing/2014/main" xmlns="" id="{4AD97F3D-DB17-4AEE-9F81-AD6826D54851}"/>
              </a:ext>
            </a:extLst>
          </p:cNvPr>
          <p:cNvSpPr/>
          <p:nvPr/>
        </p:nvSpPr>
        <p:spPr bwMode="auto">
          <a:xfrm>
            <a:off x="8398096" y="2841325"/>
            <a:ext cx="380160" cy="273764"/>
          </a:xfrm>
          <a:prstGeom prst="upArrow">
            <a:avLst/>
          </a:prstGeom>
          <a:solidFill>
            <a:schemeClr val="accent2">
              <a:lumMod val="50000"/>
            </a:schemeClr>
          </a:solidFill>
          <a:ln>
            <a:noFill/>
          </a:ln>
        </p:spPr>
        <p:txBody>
          <a:bodyPr vert="horz" wrap="square" lIns="82296" tIns="41148" rIns="82296" bIns="41148" numCol="1" rtlCol="0" anchor="t" anchorCtr="0" compatLnSpc="1">
            <a:prstTxWarp prst="textNoShape">
              <a:avLst/>
            </a:prstTxWarp>
          </a:bodyPr>
          <a:lstStyle/>
          <a:p>
            <a:pPr algn="ctr" defTabSz="822960">
              <a:defRPr/>
            </a:pPr>
            <a:endParaRPr lang="en-US" sz="1620">
              <a:solidFill>
                <a:prstClr val="black"/>
              </a:solidFill>
            </a:endParaRPr>
          </a:p>
        </p:txBody>
      </p:sp>
      <p:sp>
        <p:nvSpPr>
          <p:cNvPr id="72" name="Rectangle 50">
            <a:extLst>
              <a:ext uri="{FF2B5EF4-FFF2-40B4-BE49-F238E27FC236}">
                <a16:creationId xmlns:a16="http://schemas.microsoft.com/office/drawing/2014/main" xmlns="" id="{D2DB2EA7-BC0F-4FB6-A37D-81B8E38F35C8}"/>
              </a:ext>
            </a:extLst>
          </p:cNvPr>
          <p:cNvSpPr>
            <a:spLocks noChangeArrowheads="1"/>
          </p:cNvSpPr>
          <p:nvPr/>
        </p:nvSpPr>
        <p:spPr bwMode="auto">
          <a:xfrm>
            <a:off x="6382987" y="3206815"/>
            <a:ext cx="4427480" cy="1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lnSpc>
                <a:spcPct val="85000"/>
              </a:lnSpc>
              <a:spcBef>
                <a:spcPct val="0"/>
              </a:spcBef>
              <a:spcAft>
                <a:spcPct val="0"/>
              </a:spcAft>
              <a:buFontTx/>
              <a:buNone/>
              <a:defRPr/>
            </a:pPr>
            <a:r>
              <a:rPr lang="en-US" altLang="en-US" sz="1200" dirty="0" smtClean="0">
                <a:solidFill>
                  <a:prstClr val="black"/>
                </a:solidFill>
                <a:latin typeface="Helvetica" panose="020B0604020202020204" pitchFamily="34" charset="0"/>
              </a:rPr>
              <a:t>Increase B2B and B2C Market Penetration</a:t>
            </a:r>
            <a:endParaRPr lang="en-US" altLang="en-US" sz="1200" dirty="0">
              <a:solidFill>
                <a:prstClr val="black"/>
              </a:solidFill>
              <a:latin typeface="Helvetica" panose="020B0604020202020204" pitchFamily="34" charset="0"/>
            </a:endParaRPr>
          </a:p>
        </p:txBody>
      </p:sp>
      <p:sp>
        <p:nvSpPr>
          <p:cNvPr id="96" name="Rectangle 50">
            <a:extLst>
              <a:ext uri="{FF2B5EF4-FFF2-40B4-BE49-F238E27FC236}">
                <a16:creationId xmlns:a16="http://schemas.microsoft.com/office/drawing/2014/main" xmlns="" id="{D2DB2EA7-BC0F-4FB6-A37D-81B8E38F35C8}"/>
              </a:ext>
            </a:extLst>
          </p:cNvPr>
          <p:cNvSpPr>
            <a:spLocks noChangeArrowheads="1"/>
          </p:cNvSpPr>
          <p:nvPr/>
        </p:nvSpPr>
        <p:spPr bwMode="auto">
          <a:xfrm>
            <a:off x="6102547" y="6900503"/>
            <a:ext cx="4919633" cy="1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lnSpc>
                <a:spcPct val="85000"/>
              </a:lnSpc>
              <a:spcBef>
                <a:spcPct val="0"/>
              </a:spcBef>
              <a:spcAft>
                <a:spcPct val="0"/>
              </a:spcAft>
              <a:buFontTx/>
              <a:buNone/>
              <a:defRPr/>
            </a:pPr>
            <a:r>
              <a:rPr lang="en-US" altLang="en-US" sz="1200" dirty="0" smtClean="0">
                <a:solidFill>
                  <a:prstClr val="black"/>
                </a:solidFill>
                <a:latin typeface="Helvetica" panose="020B0604020202020204" pitchFamily="34" charset="0"/>
              </a:rPr>
              <a:t>Develop New Competitive Advantage</a:t>
            </a:r>
            <a:endParaRPr lang="en-US" altLang="en-US" sz="1200" dirty="0">
              <a:solidFill>
                <a:prstClr val="black"/>
              </a:solidFill>
              <a:latin typeface="Helvetica" panose="020B0604020202020204" pitchFamily="34" charset="0"/>
            </a:endParaRPr>
          </a:p>
        </p:txBody>
      </p:sp>
      <p:sp>
        <p:nvSpPr>
          <p:cNvPr id="97" name="Rectangle 50">
            <a:extLst>
              <a:ext uri="{FF2B5EF4-FFF2-40B4-BE49-F238E27FC236}">
                <a16:creationId xmlns:a16="http://schemas.microsoft.com/office/drawing/2014/main" xmlns="" id="{D2DB2EA7-BC0F-4FB6-A37D-81B8E38F35C8}"/>
              </a:ext>
            </a:extLst>
          </p:cNvPr>
          <p:cNvSpPr>
            <a:spLocks noChangeArrowheads="1"/>
          </p:cNvSpPr>
          <p:nvPr/>
        </p:nvSpPr>
        <p:spPr bwMode="auto">
          <a:xfrm>
            <a:off x="6102547" y="1485474"/>
            <a:ext cx="4919633" cy="1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lnSpc>
                <a:spcPct val="85000"/>
              </a:lnSpc>
              <a:spcBef>
                <a:spcPct val="0"/>
              </a:spcBef>
              <a:spcAft>
                <a:spcPct val="0"/>
              </a:spcAft>
              <a:buFontTx/>
              <a:buNone/>
              <a:defRPr/>
            </a:pPr>
            <a:r>
              <a:rPr lang="en-US" altLang="en-US" sz="1200" dirty="0" smtClean="0">
                <a:solidFill>
                  <a:prstClr val="black"/>
                </a:solidFill>
                <a:latin typeface="Helvetica" panose="020B0604020202020204" pitchFamily="34" charset="0"/>
              </a:rPr>
              <a:t>Sustainable Business and Profitable</a:t>
            </a:r>
            <a:endParaRPr lang="en-US" altLang="en-US" sz="1200" dirty="0">
              <a:solidFill>
                <a:prstClr val="black"/>
              </a:solidFill>
              <a:latin typeface="Helvetica" panose="020B0604020202020204" pitchFamily="34" charset="0"/>
            </a:endParaRPr>
          </a:p>
        </p:txBody>
      </p:sp>
      <p:sp>
        <p:nvSpPr>
          <p:cNvPr id="76" name="TextBox 48">
            <a:hlinkClick r:id="" action="ppaction://noaction"/>
            <a:extLst>
              <a:ext uri="{FF2B5EF4-FFF2-40B4-BE49-F238E27FC236}">
                <a16:creationId xmlns:a16="http://schemas.microsoft.com/office/drawing/2014/main" xmlns="" id="{8F0AB035-36EB-4A5C-B2FF-4CDC6CD85C3B}"/>
              </a:ext>
            </a:extLst>
          </p:cNvPr>
          <p:cNvSpPr txBox="1"/>
          <p:nvPr/>
        </p:nvSpPr>
        <p:spPr>
          <a:xfrm>
            <a:off x="5538627" y="933223"/>
            <a:ext cx="6111259" cy="391672"/>
          </a:xfrm>
          <a:prstGeom prst="rect">
            <a:avLst/>
          </a:prstGeom>
          <a:no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11480">
              <a:defRPr/>
            </a:pPr>
            <a:r>
              <a:rPr lang="en-US" b="1" kern="0" dirty="0" smtClean="0">
                <a:solidFill>
                  <a:prstClr val="black"/>
                </a:solidFill>
              </a:rPr>
              <a:t>GROWTH STRATEGY MAP TELKOM GROUP</a:t>
            </a:r>
            <a:endParaRPr lang="en-US" b="1" kern="0" dirty="0">
              <a:solidFill>
                <a:prstClr val="black"/>
              </a:solidFill>
            </a:endParaRPr>
          </a:p>
        </p:txBody>
      </p:sp>
      <p:sp>
        <p:nvSpPr>
          <p:cNvPr id="83" name="TextBox 82">
            <a:extLst>
              <a:ext uri="{FF2B5EF4-FFF2-40B4-BE49-F238E27FC236}">
                <a16:creationId xmlns:a16="http://schemas.microsoft.com/office/drawing/2014/main" xmlns="" id="{23B5BD81-DB37-43DA-A72E-E34F7816651A}"/>
              </a:ext>
            </a:extLst>
          </p:cNvPr>
          <p:cNvSpPr txBox="1"/>
          <p:nvPr/>
        </p:nvSpPr>
        <p:spPr>
          <a:xfrm>
            <a:off x="1805472" y="591295"/>
            <a:ext cx="9683035" cy="369332"/>
          </a:xfrm>
          <a:prstGeom prst="rect">
            <a:avLst/>
          </a:prstGeom>
          <a:noFill/>
        </p:spPr>
        <p:txBody>
          <a:bodyPr wrap="none" rtlCol="0">
            <a:spAutoFit/>
          </a:bodyPr>
          <a:lstStyle/>
          <a:p>
            <a:pPr defTabSz="822960">
              <a:defRPr/>
            </a:pPr>
            <a:r>
              <a:rPr lang="en-US" sz="1800" b="1" dirty="0" smtClean="0">
                <a:solidFill>
                  <a:prstClr val="black"/>
                </a:solidFill>
              </a:rPr>
              <a:t>Example Summary of Growth Strategy of Telkom Group (Indonesia Telecommunication Company)</a:t>
            </a:r>
            <a:endParaRPr lang="en-US" sz="1800" b="1" dirty="0">
              <a:solidFill>
                <a:prstClr val="black"/>
              </a:solidFill>
            </a:endParaRPr>
          </a:p>
        </p:txBody>
      </p:sp>
      <p:sp>
        <p:nvSpPr>
          <p:cNvPr id="85" name="Oval 30">
            <a:extLst>
              <a:ext uri="{FF2B5EF4-FFF2-40B4-BE49-F238E27FC236}">
                <a16:creationId xmlns:a16="http://schemas.microsoft.com/office/drawing/2014/main" xmlns="" id="{A43B8D93-A945-41D5-BBE3-0B4E9B3857D0}"/>
              </a:ext>
            </a:extLst>
          </p:cNvPr>
          <p:cNvSpPr>
            <a:spLocks noChangeArrowheads="1"/>
          </p:cNvSpPr>
          <p:nvPr/>
        </p:nvSpPr>
        <p:spPr bwMode="auto">
          <a:xfrm>
            <a:off x="10688225" y="5323760"/>
            <a:ext cx="1579864" cy="811867"/>
          </a:xfrm>
          <a:prstGeom prst="ellipse">
            <a:avLst/>
          </a:prstGeom>
          <a:solidFill>
            <a:srgbClr val="FFFFFF"/>
          </a:solidFill>
          <a:ln w="12700">
            <a:solidFill>
              <a:srgbClr val="FDFBBB"/>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buFontTx/>
              <a:buNone/>
              <a:defRPr/>
            </a:pPr>
            <a:endParaRPr lang="en-US" altLang="en-US" sz="1620" b="0" kern="0">
              <a:solidFill>
                <a:srgbClr val="336600"/>
              </a:solidFill>
            </a:endParaRPr>
          </a:p>
        </p:txBody>
      </p:sp>
      <p:sp>
        <p:nvSpPr>
          <p:cNvPr id="86" name="Rectangle 31">
            <a:extLst>
              <a:ext uri="{FF2B5EF4-FFF2-40B4-BE49-F238E27FC236}">
                <a16:creationId xmlns:a16="http://schemas.microsoft.com/office/drawing/2014/main" xmlns="" id="{664E40C5-1DA6-483E-91C4-B6EB0059C947}"/>
              </a:ext>
            </a:extLst>
          </p:cNvPr>
          <p:cNvSpPr>
            <a:spLocks noChangeArrowheads="1"/>
          </p:cNvSpPr>
          <p:nvPr/>
        </p:nvSpPr>
        <p:spPr bwMode="auto">
          <a:xfrm>
            <a:off x="10946931" y="5411903"/>
            <a:ext cx="1062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4746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746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746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746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746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defTabSz="427196" eaLnBrk="0" fontAlgn="base" hangingPunct="0">
              <a:spcBef>
                <a:spcPct val="0"/>
              </a:spcBef>
              <a:spcAft>
                <a:spcPct val="0"/>
              </a:spcAft>
              <a:buFontTx/>
              <a:buNone/>
              <a:defRPr/>
            </a:pPr>
            <a:r>
              <a:rPr lang="en-US" altLang="en-US" sz="1200" dirty="0">
                <a:solidFill>
                  <a:prstClr val="black"/>
                </a:solidFill>
                <a:latin typeface="Helvetica" panose="020B0604020202020204" pitchFamily="34" charset="0"/>
              </a:rPr>
              <a:t>B4</a:t>
            </a:r>
          </a:p>
          <a:p>
            <a:pPr algn="ctr" defTabSz="427196" eaLnBrk="0" fontAlgn="base" hangingPunct="0">
              <a:spcBef>
                <a:spcPct val="0"/>
              </a:spcBef>
              <a:spcAft>
                <a:spcPct val="0"/>
              </a:spcAft>
              <a:buFontTx/>
              <a:buNone/>
              <a:defRPr/>
            </a:pPr>
            <a:r>
              <a:rPr lang="en-US" altLang="en-US" sz="1200" b="0" dirty="0" smtClean="0">
                <a:solidFill>
                  <a:prstClr val="black"/>
                </a:solidFill>
                <a:latin typeface="Helvetica" panose="020B0604020202020204" pitchFamily="34" charset="0"/>
              </a:rPr>
              <a:t>Digital Cooperative</a:t>
            </a:r>
            <a:endParaRPr lang="en-US" altLang="en-US" sz="1200" b="0" dirty="0">
              <a:solidFill>
                <a:prstClr val="black"/>
              </a:solidFill>
              <a:latin typeface="Helvetica" panose="020B0604020202020204" pitchFamily="34" charset="0"/>
            </a:endParaRPr>
          </a:p>
        </p:txBody>
      </p:sp>
      <p:sp>
        <p:nvSpPr>
          <p:cNvPr id="95" name="TextBox 94">
            <a:extLst>
              <a:ext uri="{FF2B5EF4-FFF2-40B4-BE49-F238E27FC236}">
                <a16:creationId xmlns:a16="http://schemas.microsoft.com/office/drawing/2014/main" xmlns="" id="{23B5BD81-DB37-43DA-A72E-E34F7816651A}"/>
              </a:ext>
            </a:extLst>
          </p:cNvPr>
          <p:cNvSpPr txBox="1"/>
          <p:nvPr/>
        </p:nvSpPr>
        <p:spPr>
          <a:xfrm>
            <a:off x="4477758" y="5388"/>
            <a:ext cx="4110741" cy="646331"/>
          </a:xfrm>
          <a:prstGeom prst="rect">
            <a:avLst/>
          </a:prstGeom>
          <a:noFill/>
        </p:spPr>
        <p:txBody>
          <a:bodyPr wrap="none" rtlCol="0">
            <a:spAutoFit/>
          </a:bodyPr>
          <a:lstStyle/>
          <a:p>
            <a:pPr algn="ctr" defTabSz="822960">
              <a:defRPr/>
            </a:pPr>
            <a:r>
              <a:rPr lang="en-US" sz="1800" b="1" dirty="0" smtClean="0">
                <a:solidFill>
                  <a:prstClr val="black"/>
                </a:solidFill>
              </a:rPr>
              <a:t>III. BUSINESS ABSTRACT OR DIMENSION</a:t>
            </a:r>
          </a:p>
          <a:p>
            <a:pPr algn="ctr" defTabSz="822960">
              <a:defRPr/>
            </a:pPr>
            <a:r>
              <a:rPr lang="en-US" sz="1800" b="1" dirty="0" smtClean="0">
                <a:solidFill>
                  <a:prstClr val="black"/>
                </a:solidFill>
              </a:rPr>
              <a:t>BUSINESS ABSTRACT MAP</a:t>
            </a:r>
            <a:endParaRPr lang="en-US" sz="1800" b="1" dirty="0">
              <a:solidFill>
                <a:prstClr val="black"/>
              </a:solidFill>
            </a:endParaRPr>
          </a:p>
        </p:txBody>
      </p:sp>
      <p:pic>
        <p:nvPicPr>
          <p:cNvPr id="99" name="Picture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100" name="TextBox 99"/>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98" name="Picture 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103" name="TextBox 10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104" name="Picture 1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105" name="Picture 1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3672268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523" y="1371600"/>
            <a:ext cx="10023231" cy="5632311"/>
          </a:xfrm>
          <a:prstGeom prst="rect">
            <a:avLst/>
          </a:prstGeom>
          <a:noFill/>
        </p:spPr>
        <p:txBody>
          <a:bodyPr wrap="square" rtlCol="0">
            <a:spAutoFit/>
          </a:bodyPr>
          <a:lstStyle/>
          <a:p>
            <a:r>
              <a:rPr lang="en-US" sz="4000" b="1" dirty="0"/>
              <a:t>Business Model: </a:t>
            </a:r>
          </a:p>
          <a:p>
            <a:pPr marL="342900" indent="-342900">
              <a:buAutoNum type="arabicPeriod"/>
            </a:pPr>
            <a:r>
              <a:rPr lang="en-US" sz="4000" dirty="0"/>
              <a:t>MIT "Business Model Archetypes“</a:t>
            </a:r>
          </a:p>
          <a:p>
            <a:pPr marL="342900" indent="-342900">
              <a:buFontTx/>
              <a:buAutoNum type="arabicPeriod"/>
            </a:pPr>
            <a:r>
              <a:rPr lang="en-US" sz="4000" dirty="0"/>
              <a:t>Stakeholder-Based Business Model: Customer, Partner, Employee</a:t>
            </a:r>
          </a:p>
          <a:p>
            <a:pPr marL="342900" indent="-342900">
              <a:buAutoNum type="arabicPeriod"/>
            </a:pPr>
            <a:r>
              <a:rPr lang="en-US" sz="4000" dirty="0"/>
              <a:t>Multi-Sided Business Model: Customer Pooling &amp; Customer Servicing</a:t>
            </a:r>
            <a:endParaRPr lang="en-US" sz="4000" i="1" dirty="0"/>
          </a:p>
          <a:p>
            <a:pPr marL="342900" indent="-342900">
              <a:buAutoNum type="arabicPeriod"/>
            </a:pPr>
            <a:r>
              <a:rPr lang="en-US" sz="4000" dirty="0"/>
              <a:t>Business Model Based On Technology Adoption: Offline to Online Store &amp; Hybrid Model</a:t>
            </a:r>
            <a:endParaRPr lang="en-US" sz="4000" i="1" dirty="0"/>
          </a:p>
        </p:txBody>
      </p:sp>
      <p:sp>
        <p:nvSpPr>
          <p:cNvPr id="3" name="TextBox 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1836952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5677626" y="2998421"/>
            <a:ext cx="1130710" cy="2261419"/>
          </a:xfrm>
          <a:prstGeom prst="roundRect">
            <a:avLst/>
          </a:prstGeom>
          <a:solidFill>
            <a:srgbClr val="C00000"/>
          </a:solidFill>
          <a:ln>
            <a:noFill/>
          </a:ln>
        </p:spPr>
        <p:txBody>
          <a:bodyPr vert="horz" wrap="square" lIns="91440" tIns="45720" rIns="91440" bIns="45720" numCol="1" rtlCol="0" anchor="ctr" anchorCtr="0" compatLnSpc="1">
            <a:prstTxWarp prst="textNoShape">
              <a:avLst/>
            </a:prstTxWarp>
          </a:bodyPr>
          <a:lstStyle/>
          <a:p>
            <a:pPr algn="ctr" defTabSz="457200">
              <a:defRPr/>
            </a:pPr>
            <a:r>
              <a:rPr lang="en-US" sz="1400" b="1" kern="0" dirty="0" smtClean="0">
                <a:solidFill>
                  <a:prstClr val="white"/>
                </a:solidFill>
              </a:rPr>
              <a:t>COMPANY</a:t>
            </a:r>
            <a:endParaRPr lang="en-US" sz="1400" b="1" kern="0" dirty="0">
              <a:solidFill>
                <a:prstClr val="white"/>
              </a:solidFill>
            </a:endParaRPr>
          </a:p>
        </p:txBody>
      </p:sp>
      <p:sp>
        <p:nvSpPr>
          <p:cNvPr id="29" name="Right Arrow 28"/>
          <p:cNvSpPr/>
          <p:nvPr/>
        </p:nvSpPr>
        <p:spPr bwMode="auto">
          <a:xfrm>
            <a:off x="6955821" y="3067246"/>
            <a:ext cx="1273277" cy="914401"/>
          </a:xfrm>
          <a:prstGeom prst="rightArrow">
            <a:avLst/>
          </a:prstGeom>
          <a:solidFill>
            <a:srgbClr val="1F497D">
              <a:lumMod val="40000"/>
              <a:lumOff val="60000"/>
            </a:srgbClr>
          </a:solidFill>
          <a:ln>
            <a:solidFill>
              <a:sysClr val="windowText" lastClr="000000"/>
            </a:solidFill>
          </a:ln>
        </p:spPr>
        <p:txBody>
          <a:bodyPr vert="horz" wrap="square" lIns="91440" tIns="45720" rIns="91440" bIns="45720" numCol="1" rtlCol="0" anchor="ctr" anchorCtr="0" compatLnSpc="1">
            <a:prstTxWarp prst="textNoShape">
              <a:avLst/>
            </a:prstTxWarp>
          </a:bodyPr>
          <a:lstStyle/>
          <a:p>
            <a:pPr algn="ctr" defTabSz="457200">
              <a:defRPr/>
            </a:pPr>
            <a:r>
              <a:rPr lang="en-US" sz="1400" kern="0">
                <a:solidFill>
                  <a:prstClr val="black"/>
                </a:solidFill>
              </a:rPr>
              <a:t>Value Proposition</a:t>
            </a:r>
          </a:p>
        </p:txBody>
      </p:sp>
      <p:sp>
        <p:nvSpPr>
          <p:cNvPr id="30" name="Left Arrow 29"/>
          <p:cNvSpPr/>
          <p:nvPr/>
        </p:nvSpPr>
        <p:spPr bwMode="auto">
          <a:xfrm>
            <a:off x="4173290" y="3067246"/>
            <a:ext cx="1356852" cy="914400"/>
          </a:xfrm>
          <a:prstGeom prst="leftArrow">
            <a:avLst/>
          </a:prstGeom>
          <a:solidFill>
            <a:srgbClr val="1F497D">
              <a:lumMod val="40000"/>
              <a:lumOff val="60000"/>
            </a:srgbClr>
          </a:solidFill>
          <a:ln>
            <a:solidFill>
              <a:sysClr val="windowText" lastClr="000000"/>
            </a:solidFill>
          </a:ln>
        </p:spPr>
        <p:txBody>
          <a:bodyPr vert="horz" wrap="square" lIns="91440" tIns="45720" rIns="91440" bIns="45720" numCol="1" rtlCol="0" anchor="ctr" anchorCtr="0" compatLnSpc="1">
            <a:prstTxWarp prst="textNoShape">
              <a:avLst/>
            </a:prstTxWarp>
          </a:bodyPr>
          <a:lstStyle/>
          <a:p>
            <a:pPr algn="ctr" defTabSz="457200">
              <a:defRPr/>
            </a:pPr>
            <a:r>
              <a:rPr lang="en-US" sz="1400" kern="0">
                <a:solidFill>
                  <a:prstClr val="black"/>
                </a:solidFill>
              </a:rPr>
              <a:t>Value Proposition</a:t>
            </a:r>
          </a:p>
        </p:txBody>
      </p:sp>
      <p:sp>
        <p:nvSpPr>
          <p:cNvPr id="31" name="TextBox 30"/>
          <p:cNvSpPr txBox="1"/>
          <p:nvPr/>
        </p:nvSpPr>
        <p:spPr>
          <a:xfrm>
            <a:off x="4524746" y="2437981"/>
            <a:ext cx="1152880" cy="338554"/>
          </a:xfrm>
          <a:prstGeom prst="rect">
            <a:avLst/>
          </a:prstGeom>
          <a:noFill/>
        </p:spPr>
        <p:txBody>
          <a:bodyPr wrap="none" rtlCol="0">
            <a:spAutoFit/>
          </a:bodyPr>
          <a:lstStyle/>
          <a:p>
            <a:pPr defTabSz="457200">
              <a:defRPr/>
            </a:pPr>
            <a:r>
              <a:rPr lang="en-US" sz="1600" b="1" kern="0" dirty="0">
                <a:solidFill>
                  <a:prstClr val="black"/>
                </a:solidFill>
              </a:rPr>
              <a:t>Supply side</a:t>
            </a:r>
          </a:p>
        </p:txBody>
      </p:sp>
      <p:sp>
        <p:nvSpPr>
          <p:cNvPr id="32" name="TextBox 31"/>
          <p:cNvSpPr txBox="1"/>
          <p:nvPr/>
        </p:nvSpPr>
        <p:spPr>
          <a:xfrm>
            <a:off x="6808336" y="2437981"/>
            <a:ext cx="1297150" cy="338554"/>
          </a:xfrm>
          <a:prstGeom prst="rect">
            <a:avLst/>
          </a:prstGeom>
          <a:noFill/>
        </p:spPr>
        <p:txBody>
          <a:bodyPr wrap="none" rtlCol="0">
            <a:spAutoFit/>
          </a:bodyPr>
          <a:lstStyle/>
          <a:p>
            <a:pPr defTabSz="457200">
              <a:defRPr/>
            </a:pPr>
            <a:r>
              <a:rPr lang="en-US" sz="1600" b="1" kern="0">
                <a:solidFill>
                  <a:prstClr val="black"/>
                </a:solidFill>
              </a:rPr>
              <a:t>Demand side</a:t>
            </a:r>
          </a:p>
        </p:txBody>
      </p:sp>
      <p:sp>
        <p:nvSpPr>
          <p:cNvPr id="33" name="Rounded Rectangle 32"/>
          <p:cNvSpPr/>
          <p:nvPr/>
        </p:nvSpPr>
        <p:spPr bwMode="auto">
          <a:xfrm>
            <a:off x="8435575" y="2998420"/>
            <a:ext cx="1232940" cy="2261419"/>
          </a:xfrm>
          <a:prstGeom prst="roundRect">
            <a:avLst/>
          </a:prstGeom>
          <a:solidFill>
            <a:srgbClr val="F79646">
              <a:lumMod val="75000"/>
            </a:srgbClr>
          </a:solidFill>
          <a:ln>
            <a:noFill/>
          </a:ln>
        </p:spPr>
        <p:txBody>
          <a:bodyPr vert="horz" wrap="square" lIns="91440" tIns="45720" rIns="91440" bIns="45720" numCol="1" rtlCol="0" anchor="ctr" anchorCtr="0" compatLnSpc="1">
            <a:prstTxWarp prst="textNoShape">
              <a:avLst/>
            </a:prstTxWarp>
          </a:bodyPr>
          <a:lstStyle/>
          <a:p>
            <a:pPr algn="ctr" defTabSz="457200">
              <a:defRPr/>
            </a:pPr>
            <a:r>
              <a:rPr lang="en-US" sz="1600" kern="0" dirty="0">
                <a:solidFill>
                  <a:prstClr val="white"/>
                </a:solidFill>
              </a:rPr>
              <a:t>Customer</a:t>
            </a:r>
          </a:p>
        </p:txBody>
      </p:sp>
      <p:sp>
        <p:nvSpPr>
          <p:cNvPr id="34" name="Right Arrow 33"/>
          <p:cNvSpPr/>
          <p:nvPr/>
        </p:nvSpPr>
        <p:spPr bwMode="auto">
          <a:xfrm rot="5400000">
            <a:off x="5101187" y="5556791"/>
            <a:ext cx="1273277" cy="914401"/>
          </a:xfrm>
          <a:prstGeom prst="rightArrow">
            <a:avLst/>
          </a:prstGeom>
          <a:solidFill>
            <a:srgbClr val="92D050"/>
          </a:solidFill>
          <a:ln>
            <a:solidFill>
              <a:sysClr val="windowText" lastClr="000000"/>
            </a:solidFill>
          </a:ln>
        </p:spPr>
        <p:txBody>
          <a:bodyPr vert="horz" wrap="square" lIns="91440" tIns="45720" rIns="91440" bIns="45720" numCol="1" rtlCol="0" anchor="ctr" anchorCtr="0" compatLnSpc="1">
            <a:prstTxWarp prst="textNoShape">
              <a:avLst/>
            </a:prstTxWarp>
          </a:bodyPr>
          <a:lstStyle/>
          <a:p>
            <a:pPr algn="ctr" defTabSz="457200">
              <a:defRPr/>
            </a:pPr>
            <a:r>
              <a:rPr lang="en-US" sz="1400" kern="0" dirty="0">
                <a:solidFill>
                  <a:prstClr val="black"/>
                </a:solidFill>
              </a:rPr>
              <a:t>How to Deliver</a:t>
            </a:r>
          </a:p>
        </p:txBody>
      </p:sp>
      <p:sp>
        <p:nvSpPr>
          <p:cNvPr id="35" name="Rounded Rectangle 34"/>
          <p:cNvSpPr/>
          <p:nvPr/>
        </p:nvSpPr>
        <p:spPr bwMode="auto">
          <a:xfrm>
            <a:off x="2895096" y="2998419"/>
            <a:ext cx="1130710" cy="2261419"/>
          </a:xfrm>
          <a:prstGeom prst="roundRect">
            <a:avLst/>
          </a:prstGeom>
          <a:solidFill>
            <a:srgbClr val="F79646">
              <a:lumMod val="75000"/>
            </a:srgbClr>
          </a:solidFill>
          <a:ln>
            <a:noFill/>
          </a:ln>
        </p:spPr>
        <p:txBody>
          <a:bodyPr vert="horz" wrap="square" lIns="91440" tIns="45720" rIns="91440" bIns="45720" numCol="1" rtlCol="0" anchor="ctr" anchorCtr="0" compatLnSpc="1">
            <a:prstTxWarp prst="textNoShape">
              <a:avLst/>
            </a:prstTxWarp>
          </a:bodyPr>
          <a:lstStyle/>
          <a:p>
            <a:pPr algn="ctr" defTabSz="457200">
              <a:defRPr/>
            </a:pPr>
            <a:r>
              <a:rPr lang="en-US" sz="1600" kern="0" dirty="0">
                <a:solidFill>
                  <a:prstClr val="white"/>
                </a:solidFill>
              </a:rPr>
              <a:t>Partner</a:t>
            </a:r>
          </a:p>
        </p:txBody>
      </p:sp>
      <p:sp>
        <p:nvSpPr>
          <p:cNvPr id="36" name="Left Arrow 35"/>
          <p:cNvSpPr/>
          <p:nvPr/>
        </p:nvSpPr>
        <p:spPr bwMode="auto">
          <a:xfrm>
            <a:off x="4173290" y="4077912"/>
            <a:ext cx="1356852" cy="914400"/>
          </a:xfrm>
          <a:prstGeom prst="leftArrow">
            <a:avLst/>
          </a:prstGeom>
          <a:solidFill>
            <a:srgbClr val="92D050"/>
          </a:solidFill>
          <a:ln>
            <a:solidFill>
              <a:sysClr val="windowText" lastClr="000000"/>
            </a:solidFill>
          </a:ln>
        </p:spPr>
        <p:txBody>
          <a:bodyPr vert="horz" wrap="square" lIns="91440" tIns="45720" rIns="91440" bIns="45720" numCol="1" rtlCol="0" anchor="ctr" anchorCtr="0" compatLnSpc="1">
            <a:prstTxWarp prst="textNoShape">
              <a:avLst/>
            </a:prstTxWarp>
          </a:bodyPr>
          <a:lstStyle/>
          <a:p>
            <a:pPr algn="ctr" defTabSz="457200">
              <a:defRPr/>
            </a:pPr>
            <a:r>
              <a:rPr lang="en-US" sz="1400" kern="0">
                <a:solidFill>
                  <a:prstClr val="black"/>
                </a:solidFill>
              </a:rPr>
              <a:t>How to Deliver</a:t>
            </a:r>
          </a:p>
        </p:txBody>
      </p:sp>
      <p:sp>
        <p:nvSpPr>
          <p:cNvPr id="37" name="TextBox 36"/>
          <p:cNvSpPr txBox="1"/>
          <p:nvPr/>
        </p:nvSpPr>
        <p:spPr>
          <a:xfrm>
            <a:off x="7688712" y="5303205"/>
            <a:ext cx="2624436" cy="338554"/>
          </a:xfrm>
          <a:prstGeom prst="rect">
            <a:avLst/>
          </a:prstGeom>
          <a:noFill/>
        </p:spPr>
        <p:txBody>
          <a:bodyPr wrap="none" rtlCol="0">
            <a:spAutoFit/>
          </a:bodyPr>
          <a:lstStyle/>
          <a:p>
            <a:pPr defTabSz="457200">
              <a:defRPr/>
            </a:pPr>
            <a:r>
              <a:rPr lang="en-US" sz="1600" b="1" kern="0">
                <a:solidFill>
                  <a:prstClr val="black"/>
                </a:solidFill>
              </a:rPr>
              <a:t>Output: Demand Generation</a:t>
            </a:r>
          </a:p>
        </p:txBody>
      </p:sp>
      <p:sp>
        <p:nvSpPr>
          <p:cNvPr id="38" name="TextBox 37"/>
          <p:cNvSpPr txBox="1"/>
          <p:nvPr/>
        </p:nvSpPr>
        <p:spPr>
          <a:xfrm>
            <a:off x="2220368" y="5303205"/>
            <a:ext cx="2480166" cy="338554"/>
          </a:xfrm>
          <a:prstGeom prst="rect">
            <a:avLst/>
          </a:prstGeom>
          <a:noFill/>
        </p:spPr>
        <p:txBody>
          <a:bodyPr wrap="none" rtlCol="0">
            <a:spAutoFit/>
          </a:bodyPr>
          <a:lstStyle/>
          <a:p>
            <a:pPr defTabSz="457200">
              <a:defRPr/>
            </a:pPr>
            <a:r>
              <a:rPr lang="en-US" sz="1600" b="1" kern="0">
                <a:solidFill>
                  <a:prstClr val="black"/>
                </a:solidFill>
              </a:rPr>
              <a:t>Output: Supply Generation</a:t>
            </a:r>
          </a:p>
        </p:txBody>
      </p:sp>
      <p:sp>
        <p:nvSpPr>
          <p:cNvPr id="7" name="Rectangle 6"/>
          <p:cNvSpPr/>
          <p:nvPr/>
        </p:nvSpPr>
        <p:spPr>
          <a:xfrm>
            <a:off x="7384776" y="5911893"/>
            <a:ext cx="2455817" cy="4702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Revenue Stream</a:t>
            </a:r>
          </a:p>
        </p:txBody>
      </p:sp>
      <p:sp>
        <p:nvSpPr>
          <p:cNvPr id="39" name="Rectangle 38"/>
          <p:cNvSpPr/>
          <p:nvPr/>
        </p:nvSpPr>
        <p:spPr>
          <a:xfrm>
            <a:off x="2645370" y="5911893"/>
            <a:ext cx="2455817" cy="4702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Cost Structure</a:t>
            </a:r>
          </a:p>
        </p:txBody>
      </p:sp>
      <p:sp>
        <p:nvSpPr>
          <p:cNvPr id="15" name="Rounded Rectangle 32">
            <a:extLst>
              <a:ext uri="{FF2B5EF4-FFF2-40B4-BE49-F238E27FC236}">
                <a16:creationId xmlns:a16="http://schemas.microsoft.com/office/drawing/2014/main" xmlns="" id="{1D713076-6DD0-4821-8233-9528E6DEB80B}"/>
              </a:ext>
            </a:extLst>
          </p:cNvPr>
          <p:cNvSpPr/>
          <p:nvPr/>
        </p:nvSpPr>
        <p:spPr bwMode="auto">
          <a:xfrm>
            <a:off x="5337288" y="6803457"/>
            <a:ext cx="1872217" cy="546913"/>
          </a:xfrm>
          <a:prstGeom prst="roundRect">
            <a:avLst/>
          </a:prstGeom>
          <a:solidFill>
            <a:schemeClr val="accent2">
              <a:lumMod val="75000"/>
            </a:schemeClr>
          </a:solidFill>
          <a:ln>
            <a:noFill/>
          </a:ln>
        </p:spPr>
        <p:txBody>
          <a:bodyPr vert="horz" wrap="square" lIns="91440" tIns="45720" rIns="91440" bIns="45720" numCol="1" rtlCol="0" anchor="ctr" anchorCtr="0" compatLnSpc="1">
            <a:prstTxWarp prst="textNoShape">
              <a:avLst/>
            </a:prstTxWarp>
          </a:bodyPr>
          <a:lstStyle/>
          <a:p>
            <a:pPr algn="ctr" defTabSz="457200">
              <a:defRPr/>
            </a:pPr>
            <a:r>
              <a:rPr lang="en-US" sz="1800" kern="0" dirty="0" smtClean="0">
                <a:solidFill>
                  <a:prstClr val="white"/>
                </a:solidFill>
              </a:rPr>
              <a:t>Employee</a:t>
            </a:r>
            <a:endParaRPr lang="en-US" sz="1800" kern="0" dirty="0">
              <a:solidFill>
                <a:prstClr val="white"/>
              </a:solidFill>
            </a:endParaRPr>
          </a:p>
        </p:txBody>
      </p:sp>
      <p:sp>
        <p:nvSpPr>
          <p:cNvPr id="16" name="Right Arrow 28">
            <a:extLst>
              <a:ext uri="{FF2B5EF4-FFF2-40B4-BE49-F238E27FC236}">
                <a16:creationId xmlns:a16="http://schemas.microsoft.com/office/drawing/2014/main" xmlns="" id="{CBF01291-A97C-45FC-81B5-3EC63180D099}"/>
              </a:ext>
            </a:extLst>
          </p:cNvPr>
          <p:cNvSpPr/>
          <p:nvPr/>
        </p:nvSpPr>
        <p:spPr bwMode="auto">
          <a:xfrm rot="5400000">
            <a:off x="6093959" y="5574448"/>
            <a:ext cx="1273277" cy="914401"/>
          </a:xfrm>
          <a:prstGeom prst="rightArrow">
            <a:avLst/>
          </a:prstGeom>
          <a:solidFill>
            <a:srgbClr val="1F497D">
              <a:lumMod val="40000"/>
              <a:lumOff val="60000"/>
            </a:srgbClr>
          </a:solidFill>
          <a:ln>
            <a:solidFill>
              <a:sysClr val="windowText" lastClr="000000"/>
            </a:solidFill>
          </a:ln>
        </p:spPr>
        <p:txBody>
          <a:bodyPr vert="horz" wrap="square" lIns="91440" tIns="45720" rIns="91440" bIns="45720" numCol="1" rtlCol="0" anchor="ctr" anchorCtr="0" compatLnSpc="1">
            <a:prstTxWarp prst="textNoShape">
              <a:avLst/>
            </a:prstTxWarp>
          </a:bodyPr>
          <a:lstStyle/>
          <a:p>
            <a:pPr algn="ctr" defTabSz="457200">
              <a:defRPr/>
            </a:pPr>
            <a:r>
              <a:rPr lang="en-US" sz="1400" kern="0" dirty="0">
                <a:solidFill>
                  <a:prstClr val="black"/>
                </a:solidFill>
              </a:rPr>
              <a:t>Value Proposition</a:t>
            </a:r>
          </a:p>
        </p:txBody>
      </p:sp>
      <p:sp>
        <p:nvSpPr>
          <p:cNvPr id="17" name="Right Arrow 33">
            <a:extLst>
              <a:ext uri="{FF2B5EF4-FFF2-40B4-BE49-F238E27FC236}">
                <a16:creationId xmlns:a16="http://schemas.microsoft.com/office/drawing/2014/main" xmlns="" id="{EAFAC61C-2432-4068-A40E-D78CC375549A}"/>
              </a:ext>
            </a:extLst>
          </p:cNvPr>
          <p:cNvSpPr/>
          <p:nvPr/>
        </p:nvSpPr>
        <p:spPr bwMode="auto">
          <a:xfrm>
            <a:off x="6955821" y="4082095"/>
            <a:ext cx="1273277" cy="914401"/>
          </a:xfrm>
          <a:prstGeom prst="rightArrow">
            <a:avLst/>
          </a:prstGeom>
          <a:solidFill>
            <a:srgbClr val="92D050"/>
          </a:solidFill>
          <a:ln>
            <a:solidFill>
              <a:sysClr val="windowText" lastClr="000000"/>
            </a:solidFill>
          </a:ln>
        </p:spPr>
        <p:txBody>
          <a:bodyPr vert="horz" wrap="square" lIns="91440" tIns="45720" rIns="91440" bIns="45720" numCol="1" rtlCol="0" anchor="ctr" anchorCtr="0" compatLnSpc="1">
            <a:prstTxWarp prst="textNoShape">
              <a:avLst/>
            </a:prstTxWarp>
          </a:bodyPr>
          <a:lstStyle/>
          <a:p>
            <a:pPr algn="ctr" defTabSz="457200">
              <a:defRPr/>
            </a:pPr>
            <a:r>
              <a:rPr lang="en-US" sz="1400" kern="0" dirty="0">
                <a:solidFill>
                  <a:prstClr val="black"/>
                </a:solidFill>
              </a:rPr>
              <a:t>How to Deliver</a:t>
            </a:r>
          </a:p>
        </p:txBody>
      </p:sp>
      <p:sp>
        <p:nvSpPr>
          <p:cNvPr id="18" name="TextBox 17"/>
          <p:cNvSpPr txBox="1"/>
          <p:nvPr/>
        </p:nvSpPr>
        <p:spPr>
          <a:xfrm>
            <a:off x="1919503" y="3713629"/>
            <a:ext cx="872355" cy="830997"/>
          </a:xfrm>
          <a:prstGeom prst="rect">
            <a:avLst/>
          </a:prstGeom>
          <a:noFill/>
        </p:spPr>
        <p:txBody>
          <a:bodyPr wrap="none" rtlCol="0">
            <a:spAutoFit/>
          </a:bodyPr>
          <a:lstStyle/>
          <a:p>
            <a:pPr defTabSz="457200">
              <a:defRPr/>
            </a:pPr>
            <a:r>
              <a:rPr lang="en-US" sz="1600" kern="0" dirty="0">
                <a:solidFill>
                  <a:prstClr val="black"/>
                </a:solidFill>
              </a:rPr>
              <a:t>Explore</a:t>
            </a:r>
          </a:p>
          <a:p>
            <a:pPr defTabSz="457200">
              <a:defRPr/>
            </a:pPr>
            <a:r>
              <a:rPr lang="en-US" sz="1600" kern="0" dirty="0">
                <a:solidFill>
                  <a:prstClr val="black"/>
                </a:solidFill>
              </a:rPr>
              <a:t>Partner </a:t>
            </a:r>
          </a:p>
          <a:p>
            <a:pPr defTabSz="457200">
              <a:defRPr/>
            </a:pPr>
            <a:r>
              <a:rPr lang="en-US" sz="1600" kern="0" dirty="0">
                <a:solidFill>
                  <a:prstClr val="black"/>
                </a:solidFill>
              </a:rPr>
              <a:t>Journey</a:t>
            </a:r>
          </a:p>
        </p:txBody>
      </p:sp>
      <p:sp>
        <p:nvSpPr>
          <p:cNvPr id="19" name="TextBox 18"/>
          <p:cNvSpPr txBox="1"/>
          <p:nvPr/>
        </p:nvSpPr>
        <p:spPr>
          <a:xfrm>
            <a:off x="9840592" y="3713629"/>
            <a:ext cx="1056700" cy="830997"/>
          </a:xfrm>
          <a:prstGeom prst="rect">
            <a:avLst/>
          </a:prstGeom>
          <a:noFill/>
        </p:spPr>
        <p:txBody>
          <a:bodyPr wrap="none" rtlCol="0">
            <a:spAutoFit/>
          </a:bodyPr>
          <a:lstStyle/>
          <a:p>
            <a:pPr defTabSz="457200">
              <a:defRPr/>
            </a:pPr>
            <a:r>
              <a:rPr lang="en-US" sz="1600" kern="0" dirty="0">
                <a:solidFill>
                  <a:prstClr val="black"/>
                </a:solidFill>
              </a:rPr>
              <a:t>Explore</a:t>
            </a:r>
          </a:p>
          <a:p>
            <a:pPr defTabSz="457200">
              <a:defRPr/>
            </a:pPr>
            <a:r>
              <a:rPr lang="en-US" sz="1600" kern="0" dirty="0">
                <a:solidFill>
                  <a:prstClr val="black"/>
                </a:solidFill>
              </a:rPr>
              <a:t>Customer </a:t>
            </a:r>
          </a:p>
          <a:p>
            <a:pPr defTabSz="457200">
              <a:defRPr/>
            </a:pPr>
            <a:r>
              <a:rPr lang="en-US" sz="1600" kern="0" dirty="0">
                <a:solidFill>
                  <a:prstClr val="black"/>
                </a:solidFill>
              </a:rPr>
              <a:t>Journey</a:t>
            </a:r>
          </a:p>
        </p:txBody>
      </p:sp>
      <p:sp>
        <p:nvSpPr>
          <p:cNvPr id="20" name="TextBox 19"/>
          <p:cNvSpPr txBox="1"/>
          <p:nvPr/>
        </p:nvSpPr>
        <p:spPr>
          <a:xfrm>
            <a:off x="5079800" y="7350370"/>
            <a:ext cx="2387192" cy="338554"/>
          </a:xfrm>
          <a:prstGeom prst="rect">
            <a:avLst/>
          </a:prstGeom>
          <a:noFill/>
        </p:spPr>
        <p:txBody>
          <a:bodyPr wrap="none" rtlCol="0">
            <a:spAutoFit/>
          </a:bodyPr>
          <a:lstStyle/>
          <a:p>
            <a:pPr defTabSz="457200">
              <a:defRPr/>
            </a:pPr>
            <a:r>
              <a:rPr lang="en-US" sz="1600" kern="0" dirty="0" smtClean="0">
                <a:solidFill>
                  <a:prstClr val="black"/>
                </a:solidFill>
              </a:rPr>
              <a:t>Explore Employee Journey</a:t>
            </a:r>
            <a:endParaRPr lang="en-US" sz="1600" kern="0" dirty="0">
              <a:solidFill>
                <a:prstClr val="black"/>
              </a:solidFill>
            </a:endParaRPr>
          </a:p>
        </p:txBody>
      </p:sp>
      <p:sp>
        <p:nvSpPr>
          <p:cNvPr id="21" name="TextBox 20"/>
          <p:cNvSpPr txBox="1"/>
          <p:nvPr/>
        </p:nvSpPr>
        <p:spPr>
          <a:xfrm>
            <a:off x="4539239" y="312479"/>
            <a:ext cx="3989362" cy="369332"/>
          </a:xfrm>
          <a:prstGeom prst="rect">
            <a:avLst/>
          </a:prstGeom>
          <a:noFill/>
        </p:spPr>
        <p:txBody>
          <a:bodyPr wrap="none" rtlCol="0">
            <a:spAutoFit/>
          </a:bodyPr>
          <a:lstStyle/>
          <a:p>
            <a:pPr algn="ctr"/>
            <a:r>
              <a:rPr lang="en-US" sz="1800" b="1" dirty="0" smtClean="0">
                <a:solidFill>
                  <a:prstClr val="black"/>
                </a:solidFill>
              </a:rPr>
              <a:t>STAKEHOLDER-BASED BUSINESS MODEL</a:t>
            </a:r>
          </a:p>
        </p:txBody>
      </p:sp>
      <p:sp>
        <p:nvSpPr>
          <p:cNvPr id="22" name="TextBox 21"/>
          <p:cNvSpPr txBox="1"/>
          <p:nvPr/>
        </p:nvSpPr>
        <p:spPr>
          <a:xfrm>
            <a:off x="658368" y="675268"/>
            <a:ext cx="10760105" cy="1200329"/>
          </a:xfrm>
          <a:prstGeom prst="rect">
            <a:avLst/>
          </a:prstGeom>
          <a:noFill/>
        </p:spPr>
        <p:txBody>
          <a:bodyPr wrap="square" rtlCol="0">
            <a:spAutoFit/>
          </a:bodyPr>
          <a:lstStyle/>
          <a:p>
            <a:pPr algn="ctr"/>
            <a:r>
              <a:rPr lang="en-US" sz="1800" dirty="0" smtClean="0">
                <a:solidFill>
                  <a:prstClr val="black"/>
                </a:solidFill>
              </a:rPr>
              <a:t>In Designing A Business Model, One Must Start From Determining Stakeholder In Company That Consist Of </a:t>
            </a:r>
            <a:r>
              <a:rPr lang="en-US" sz="1800" b="1" dirty="0" smtClean="0">
                <a:solidFill>
                  <a:prstClr val="black"/>
                </a:solidFill>
              </a:rPr>
              <a:t>Main Stakeholder</a:t>
            </a:r>
            <a:r>
              <a:rPr lang="en-US" sz="1800" dirty="0" smtClean="0">
                <a:solidFill>
                  <a:prstClr val="black"/>
                </a:solidFill>
              </a:rPr>
              <a:t> And </a:t>
            </a:r>
            <a:r>
              <a:rPr lang="en-US" sz="1800" b="1" dirty="0" smtClean="0">
                <a:solidFill>
                  <a:prstClr val="black"/>
                </a:solidFill>
              </a:rPr>
              <a:t>Supporting Stakeholder </a:t>
            </a:r>
            <a:r>
              <a:rPr lang="en-US" sz="1800" dirty="0" smtClean="0">
                <a:solidFill>
                  <a:prstClr val="black"/>
                </a:solidFill>
              </a:rPr>
              <a:t>So That Company Able To </a:t>
            </a:r>
            <a:r>
              <a:rPr lang="en-US" sz="1800" dirty="0">
                <a:solidFill>
                  <a:prstClr val="black"/>
                </a:solidFill>
              </a:rPr>
              <a:t>Deliver Value H</a:t>
            </a:r>
            <a:r>
              <a:rPr lang="en-US" sz="1800" dirty="0" smtClean="0">
                <a:solidFill>
                  <a:prstClr val="black"/>
                </a:solidFill>
              </a:rPr>
              <a:t>armoniously. The “Weakness” Of Current Business Model Canvas Is Only Focus On Two Stakeholder That Is Customer And Partners Without Considering The Employee</a:t>
            </a:r>
          </a:p>
        </p:txBody>
      </p:sp>
      <p:sp>
        <p:nvSpPr>
          <p:cNvPr id="2" name="Rectangle 1"/>
          <p:cNvSpPr/>
          <p:nvPr/>
        </p:nvSpPr>
        <p:spPr>
          <a:xfrm>
            <a:off x="896815" y="0"/>
            <a:ext cx="439616" cy="8546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594231"/>
            <a:ext cx="12801600" cy="295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27" name="TextBox 26"/>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44" name="TextBox 43"/>
          <p:cNvSpPr txBox="1"/>
          <p:nvPr/>
        </p:nvSpPr>
        <p:spPr>
          <a:xfrm>
            <a:off x="5444824" y="5801"/>
            <a:ext cx="2178161" cy="369332"/>
          </a:xfrm>
          <a:prstGeom prst="rect">
            <a:avLst/>
          </a:prstGeom>
          <a:noFill/>
        </p:spPr>
        <p:txBody>
          <a:bodyPr wrap="none" rtlCol="0">
            <a:spAutoFit/>
          </a:bodyPr>
          <a:lstStyle/>
          <a:p>
            <a:pPr algn="ctr"/>
            <a:r>
              <a:rPr lang="en-US" sz="1800" b="1" dirty="0" smtClean="0">
                <a:solidFill>
                  <a:prstClr val="black"/>
                </a:solidFill>
              </a:rPr>
              <a:t>III. BUSINESS MODEL</a:t>
            </a:r>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42" name="TextBox 41"/>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93446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8">
            <a:hlinkClick r:id="" action="ppaction://noaction"/>
            <a:extLst>
              <a:ext uri="{FF2B5EF4-FFF2-40B4-BE49-F238E27FC236}">
                <a16:creationId xmlns:a16="http://schemas.microsoft.com/office/drawing/2014/main" xmlns="" id="{8F0AB035-36EB-4A5C-B2FF-4CDC6CD85C3B}"/>
              </a:ext>
            </a:extLst>
          </p:cNvPr>
          <p:cNvSpPr txBox="1"/>
          <p:nvPr/>
        </p:nvSpPr>
        <p:spPr>
          <a:xfrm>
            <a:off x="3596345" y="-5531"/>
            <a:ext cx="5492774" cy="339867"/>
          </a:xfrm>
          <a:prstGeom prst="rect">
            <a:avLst/>
          </a:prstGeom>
          <a:no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kern="0" dirty="0" smtClean="0">
                <a:solidFill>
                  <a:prstClr val="black"/>
                </a:solidFill>
              </a:rPr>
              <a:t>HIGH LEVEL INDUSTRY VALUE CHAIN</a:t>
            </a:r>
            <a:endParaRPr lang="en-US" sz="1600" b="1" kern="0" dirty="0">
              <a:solidFill>
                <a:prstClr val="black"/>
              </a:solidFill>
            </a:endParaRPr>
          </a:p>
        </p:txBody>
      </p:sp>
      <p:sp>
        <p:nvSpPr>
          <p:cNvPr id="66" name="TextBox 65"/>
          <p:cNvSpPr txBox="1"/>
          <p:nvPr/>
        </p:nvSpPr>
        <p:spPr>
          <a:xfrm>
            <a:off x="1336431" y="358744"/>
            <a:ext cx="10146324" cy="369332"/>
          </a:xfrm>
          <a:prstGeom prst="rect">
            <a:avLst/>
          </a:prstGeom>
          <a:noFill/>
        </p:spPr>
        <p:txBody>
          <a:bodyPr wrap="square" rtlCol="0">
            <a:spAutoFit/>
          </a:bodyPr>
          <a:lstStyle/>
          <a:p>
            <a:pPr algn="ctr"/>
            <a:r>
              <a:rPr lang="en-US" sz="1800" dirty="0" smtClean="0">
                <a:solidFill>
                  <a:prstClr val="black"/>
                </a:solidFill>
              </a:rPr>
              <a:t>The Structure Of Industry Using Hierarchy Of Need Maslow</a:t>
            </a:r>
          </a:p>
        </p:txBody>
      </p:sp>
      <p:pic>
        <p:nvPicPr>
          <p:cNvPr id="69" name="Picture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70" name="TextBox 69"/>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2" name="TextBox 1"/>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pic>
        <p:nvPicPr>
          <p:cNvPr id="9" name="Picture 8"/>
          <p:cNvPicPr>
            <a:picLocks noChangeAspect="1"/>
          </p:cNvPicPr>
          <p:nvPr/>
        </p:nvPicPr>
        <p:blipFill>
          <a:blip r:embed="rId4"/>
          <a:stretch>
            <a:fillRect/>
          </a:stretch>
        </p:blipFill>
        <p:spPr>
          <a:xfrm>
            <a:off x="3625944" y="962729"/>
            <a:ext cx="5655219" cy="3998417"/>
          </a:xfrm>
          <a:prstGeom prst="rect">
            <a:avLst/>
          </a:prstGeom>
        </p:spPr>
      </p:pic>
      <p:sp>
        <p:nvSpPr>
          <p:cNvPr id="10" name="Rounded Rectangle 9"/>
          <p:cNvSpPr/>
          <p:nvPr/>
        </p:nvSpPr>
        <p:spPr>
          <a:xfrm>
            <a:off x="4607170" y="6125029"/>
            <a:ext cx="3692769" cy="6506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 Layer Business</a:t>
            </a:r>
            <a:endParaRPr lang="en-US" dirty="0"/>
          </a:p>
        </p:txBody>
      </p:sp>
      <p:sp>
        <p:nvSpPr>
          <p:cNvPr id="79" name="Rounded Rectangle 78"/>
          <p:cNvSpPr/>
          <p:nvPr/>
        </p:nvSpPr>
        <p:spPr>
          <a:xfrm>
            <a:off x="4607170" y="7209413"/>
            <a:ext cx="3692769" cy="65063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Secondary Layer Business</a:t>
            </a:r>
            <a:endParaRPr lang="en-US" dirty="0"/>
          </a:p>
        </p:txBody>
      </p:sp>
      <p:sp>
        <p:nvSpPr>
          <p:cNvPr id="80" name="Rounded Rectangle 79"/>
          <p:cNvSpPr/>
          <p:nvPr/>
        </p:nvSpPr>
        <p:spPr>
          <a:xfrm>
            <a:off x="4607170" y="8293797"/>
            <a:ext cx="3692769" cy="65063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Tertiary Layer Business</a:t>
            </a:r>
            <a:endParaRPr lang="en-US" dirty="0"/>
          </a:p>
        </p:txBody>
      </p:sp>
      <p:sp>
        <p:nvSpPr>
          <p:cNvPr id="13" name="Up Arrow 12"/>
          <p:cNvSpPr/>
          <p:nvPr/>
        </p:nvSpPr>
        <p:spPr>
          <a:xfrm>
            <a:off x="6166976" y="6845858"/>
            <a:ext cx="485234" cy="293356"/>
          </a:xfrm>
          <a:prstGeom prst="up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Up Arrow 81"/>
          <p:cNvSpPr/>
          <p:nvPr/>
        </p:nvSpPr>
        <p:spPr>
          <a:xfrm>
            <a:off x="6166976" y="7930242"/>
            <a:ext cx="485234" cy="293356"/>
          </a:xfrm>
          <a:prstGeom prst="up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Up Arrow 84"/>
          <p:cNvSpPr/>
          <p:nvPr/>
        </p:nvSpPr>
        <p:spPr>
          <a:xfrm>
            <a:off x="6166976" y="5761474"/>
            <a:ext cx="485234" cy="293356"/>
          </a:xfrm>
          <a:prstGeom prst="up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27003" y="733474"/>
            <a:ext cx="2960169" cy="418128"/>
          </a:xfrm>
          <a:prstGeom prst="rect">
            <a:avLst/>
          </a:prstGeom>
          <a:noFill/>
        </p:spPr>
        <p:txBody>
          <a:bodyPr wrap="none" rtlCol="0">
            <a:spAutoFit/>
          </a:bodyPr>
          <a:lstStyle/>
          <a:p>
            <a:r>
              <a:rPr lang="en-US" b="1" dirty="0" smtClean="0"/>
              <a:t>Customer Consciousness</a:t>
            </a:r>
            <a:endParaRPr lang="en-US" b="1" dirty="0"/>
          </a:p>
        </p:txBody>
      </p:sp>
      <p:sp>
        <p:nvSpPr>
          <p:cNvPr id="21" name="TextBox 20"/>
          <p:cNvSpPr txBox="1"/>
          <p:nvPr/>
        </p:nvSpPr>
        <p:spPr>
          <a:xfrm rot="16200000">
            <a:off x="3546463" y="7320224"/>
            <a:ext cx="1703287" cy="418128"/>
          </a:xfrm>
          <a:prstGeom prst="rect">
            <a:avLst/>
          </a:prstGeom>
          <a:noFill/>
        </p:spPr>
        <p:txBody>
          <a:bodyPr wrap="none" rtlCol="0">
            <a:spAutoFit/>
          </a:bodyPr>
          <a:lstStyle/>
          <a:p>
            <a:r>
              <a:rPr lang="en-US" b="1" dirty="0" smtClean="0"/>
              <a:t>Vertical Layer</a:t>
            </a:r>
            <a:endParaRPr lang="en-US" b="1" dirty="0"/>
          </a:p>
        </p:txBody>
      </p:sp>
      <p:pic>
        <p:nvPicPr>
          <p:cNvPr id="8" name="Picture 7"/>
          <p:cNvPicPr>
            <a:picLocks noChangeAspect="1"/>
          </p:cNvPicPr>
          <p:nvPr/>
        </p:nvPicPr>
        <p:blipFill>
          <a:blip r:embed="rId5"/>
          <a:stretch>
            <a:fillRect/>
          </a:stretch>
        </p:blipFill>
        <p:spPr>
          <a:xfrm>
            <a:off x="556925" y="4969992"/>
            <a:ext cx="11705335" cy="469433"/>
          </a:xfrm>
          <a:prstGeom prst="rect">
            <a:avLst/>
          </a:prstGeom>
        </p:spPr>
      </p:pic>
      <p:sp>
        <p:nvSpPr>
          <p:cNvPr id="11" name="Rounded Rectangle 10"/>
          <p:cNvSpPr/>
          <p:nvPr/>
        </p:nvSpPr>
        <p:spPr>
          <a:xfrm>
            <a:off x="351692" y="4783014"/>
            <a:ext cx="12080632" cy="80293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91370" y="4341250"/>
            <a:ext cx="2015232" cy="418128"/>
          </a:xfrm>
          <a:prstGeom prst="rect">
            <a:avLst/>
          </a:prstGeom>
          <a:noFill/>
        </p:spPr>
        <p:txBody>
          <a:bodyPr wrap="none" rtlCol="0">
            <a:spAutoFit/>
          </a:bodyPr>
          <a:lstStyle/>
          <a:p>
            <a:r>
              <a:rPr lang="en-US" b="1" dirty="0" smtClean="0"/>
              <a:t>Horizontal Layer</a:t>
            </a:r>
            <a:endParaRPr lang="en-US" b="1" dirty="0"/>
          </a:p>
        </p:txBody>
      </p:sp>
      <p:sp>
        <p:nvSpPr>
          <p:cNvPr id="28" name="TextBox 27"/>
          <p:cNvSpPr txBox="1"/>
          <p:nvPr/>
        </p:nvSpPr>
        <p:spPr>
          <a:xfrm rot="16200000">
            <a:off x="1828392" y="2435302"/>
            <a:ext cx="3117777" cy="418128"/>
          </a:xfrm>
          <a:prstGeom prst="rect">
            <a:avLst/>
          </a:prstGeom>
          <a:noFill/>
        </p:spPr>
        <p:txBody>
          <a:bodyPr wrap="none" rtlCol="0">
            <a:spAutoFit/>
          </a:bodyPr>
          <a:lstStyle/>
          <a:p>
            <a:r>
              <a:rPr lang="en-US" b="1" dirty="0" smtClean="0"/>
              <a:t>Customer Need And Want</a:t>
            </a:r>
            <a:endParaRPr lang="en-US" b="1"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spTree>
    <p:extLst>
      <p:ext uri="{BB962C8B-B14F-4D97-AF65-F5344CB8AC3E}">
        <p14:creationId xmlns:p14="http://schemas.microsoft.com/office/powerpoint/2010/main" val="1148353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02945" y="341580"/>
            <a:ext cx="8086830" cy="646331"/>
          </a:xfrm>
          <a:prstGeom prst="rect">
            <a:avLst/>
          </a:prstGeom>
          <a:noFill/>
        </p:spPr>
        <p:txBody>
          <a:bodyPr wrap="none" rtlCol="0">
            <a:spAutoFit/>
          </a:bodyPr>
          <a:lstStyle/>
          <a:p>
            <a:pPr algn="ctr"/>
            <a:r>
              <a:rPr lang="en-US" sz="1800" b="1" dirty="0" smtClean="0">
                <a:solidFill>
                  <a:prstClr val="black"/>
                </a:solidFill>
              </a:rPr>
              <a:t>MULTI-SIDED BUSINESS MODEL</a:t>
            </a:r>
          </a:p>
          <a:p>
            <a:pPr algn="ctr"/>
            <a:r>
              <a:rPr lang="en-US" sz="1800" dirty="0" smtClean="0">
                <a:solidFill>
                  <a:prstClr val="black"/>
                </a:solidFill>
              </a:rPr>
              <a:t>The Example Of Implementation For Multi-sided Business Model In Digital Industry</a:t>
            </a:r>
            <a:endParaRPr lang="en-US" sz="1800" dirty="0">
              <a:solidFill>
                <a:prstClr val="black"/>
              </a:solidFill>
            </a:endParaRPr>
          </a:p>
        </p:txBody>
      </p:sp>
      <p:sp>
        <p:nvSpPr>
          <p:cNvPr id="15" name="Rounded Rectangle 14"/>
          <p:cNvSpPr/>
          <p:nvPr/>
        </p:nvSpPr>
        <p:spPr>
          <a:xfrm>
            <a:off x="5224089" y="1168359"/>
            <a:ext cx="2444536" cy="57001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rPr>
              <a:t>Business Model</a:t>
            </a:r>
          </a:p>
        </p:txBody>
      </p:sp>
      <p:sp>
        <p:nvSpPr>
          <p:cNvPr id="16" name="Rounded Rectangle 15"/>
          <p:cNvSpPr/>
          <p:nvPr/>
        </p:nvSpPr>
        <p:spPr>
          <a:xfrm>
            <a:off x="5224088" y="2048650"/>
            <a:ext cx="2444537" cy="9344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rPr>
              <a:t>Depend on Customer Orientation Purposes</a:t>
            </a:r>
          </a:p>
        </p:txBody>
      </p:sp>
      <p:sp>
        <p:nvSpPr>
          <p:cNvPr id="17" name="Rounded Rectangle 16"/>
          <p:cNvSpPr/>
          <p:nvPr/>
        </p:nvSpPr>
        <p:spPr>
          <a:xfrm>
            <a:off x="3374703" y="3288847"/>
            <a:ext cx="1508166" cy="5700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rPr>
              <a:t>Customer Pooling</a:t>
            </a:r>
          </a:p>
        </p:txBody>
      </p:sp>
      <p:sp>
        <p:nvSpPr>
          <p:cNvPr id="18" name="Rounded Rectangle 17"/>
          <p:cNvSpPr/>
          <p:nvPr/>
        </p:nvSpPr>
        <p:spPr>
          <a:xfrm>
            <a:off x="8055675" y="3288847"/>
            <a:ext cx="1508166" cy="5700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rPr>
              <a:t>Customer Servicing</a:t>
            </a:r>
          </a:p>
        </p:txBody>
      </p:sp>
      <p:cxnSp>
        <p:nvCxnSpPr>
          <p:cNvPr id="20" name="Straight Arrow Connector 19"/>
          <p:cNvCxnSpPr>
            <a:stCxn id="15" idx="2"/>
            <a:endCxn id="16" idx="0"/>
          </p:cNvCxnSpPr>
          <p:nvPr/>
        </p:nvCxnSpPr>
        <p:spPr>
          <a:xfrm>
            <a:off x="6446357" y="1738374"/>
            <a:ext cx="0" cy="31027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16" idx="2"/>
            <a:endCxn id="17" idx="0"/>
          </p:cNvCxnSpPr>
          <p:nvPr/>
        </p:nvCxnSpPr>
        <p:spPr>
          <a:xfrm flipH="1">
            <a:off x="4128786" y="2983113"/>
            <a:ext cx="2317571" cy="3057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6" idx="2"/>
            <a:endCxn id="18" idx="0"/>
          </p:cNvCxnSpPr>
          <p:nvPr/>
        </p:nvCxnSpPr>
        <p:spPr>
          <a:xfrm>
            <a:off x="6446357" y="2983113"/>
            <a:ext cx="2363401" cy="3057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4882869" y="3444426"/>
            <a:ext cx="3128006" cy="2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a:off x="4927669" y="3672905"/>
            <a:ext cx="3083206" cy="546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636593" y="4342678"/>
            <a:ext cx="11632435" cy="646331"/>
          </a:xfrm>
          <a:prstGeom prst="rect">
            <a:avLst/>
          </a:prstGeom>
          <a:noFill/>
        </p:spPr>
        <p:txBody>
          <a:bodyPr wrap="square" rtlCol="0">
            <a:spAutoFit/>
          </a:bodyPr>
          <a:lstStyle/>
          <a:p>
            <a:r>
              <a:rPr lang="en-US" sz="1800" dirty="0" smtClean="0">
                <a:solidFill>
                  <a:prstClr val="black"/>
                </a:solidFill>
              </a:rPr>
              <a:t>The Key of using Multi-Sided Business Model is to create as much as possible Related Business Development by utilizing the potential of Customer Pooling</a:t>
            </a:r>
            <a:endParaRPr lang="en-US" sz="1800" dirty="0">
              <a:solidFill>
                <a:prstClr val="black"/>
              </a:solidFill>
            </a:endParaRPr>
          </a:p>
        </p:txBody>
      </p:sp>
      <p:sp>
        <p:nvSpPr>
          <p:cNvPr id="30" name="TextBox 29"/>
          <p:cNvSpPr txBox="1"/>
          <p:nvPr/>
        </p:nvSpPr>
        <p:spPr>
          <a:xfrm>
            <a:off x="4774425" y="3689768"/>
            <a:ext cx="3537828" cy="646331"/>
          </a:xfrm>
          <a:prstGeom prst="rect">
            <a:avLst/>
          </a:prstGeom>
          <a:noFill/>
        </p:spPr>
        <p:txBody>
          <a:bodyPr wrap="none" rtlCol="0">
            <a:spAutoFit/>
          </a:bodyPr>
          <a:lstStyle/>
          <a:p>
            <a:pPr algn="ctr"/>
            <a:r>
              <a:rPr lang="en-US" sz="1800" dirty="0" smtClean="0">
                <a:solidFill>
                  <a:prstClr val="black"/>
                </a:solidFill>
              </a:rPr>
              <a:t>Combination</a:t>
            </a:r>
          </a:p>
          <a:p>
            <a:pPr algn="ctr"/>
            <a:r>
              <a:rPr lang="en-US" sz="1800" dirty="0" smtClean="0">
                <a:solidFill>
                  <a:prstClr val="black"/>
                </a:solidFill>
              </a:rPr>
              <a:t>Become Multisided-Business Model</a:t>
            </a:r>
            <a:endParaRPr lang="en-US" sz="18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90624098"/>
              </p:ext>
            </p:extLst>
          </p:nvPr>
        </p:nvGraphicFramePr>
        <p:xfrm>
          <a:off x="932685" y="5046076"/>
          <a:ext cx="10991092" cy="3268990"/>
        </p:xfrm>
        <a:graphic>
          <a:graphicData uri="http://schemas.openxmlformats.org/drawingml/2006/table">
            <a:tbl>
              <a:tblPr firstRow="1" bandRow="1">
                <a:tableStyleId>{5C22544A-7EE6-4342-B048-85BDC9FD1C3A}</a:tableStyleId>
              </a:tblPr>
              <a:tblGrid>
                <a:gridCol w="1570156"/>
                <a:gridCol w="1570156"/>
                <a:gridCol w="1570156"/>
                <a:gridCol w="1570156"/>
                <a:gridCol w="1570156"/>
                <a:gridCol w="1570156"/>
                <a:gridCol w="1570156"/>
              </a:tblGrid>
              <a:tr h="647710">
                <a:tc>
                  <a:txBody>
                    <a:bodyPr/>
                    <a:lstStyle/>
                    <a:p>
                      <a:pPr algn="l"/>
                      <a:r>
                        <a:rPr lang="en-US" sz="1800" dirty="0" smtClean="0">
                          <a:solidFill>
                            <a:schemeClr val="tx1"/>
                          </a:solidFill>
                        </a:rPr>
                        <a:t>The Apps</a:t>
                      </a:r>
                      <a:endParaRPr lang="en-US" sz="1800" dirty="0">
                        <a:solidFill>
                          <a:schemeClr val="tx1"/>
                        </a:solidFill>
                      </a:endParaRP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r>
              <a:tr h="370840">
                <a:tc>
                  <a:txBody>
                    <a:bodyPr/>
                    <a:lstStyle/>
                    <a:p>
                      <a:pPr algn="l"/>
                      <a:r>
                        <a:rPr lang="en-US" sz="1600" b="1" dirty="0" smtClean="0"/>
                        <a:t>Customer Pooling</a:t>
                      </a:r>
                      <a:endParaRPr lang="en-US" sz="1600" b="1" dirty="0"/>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US" sz="1600" dirty="0" smtClean="0"/>
                        <a:t>Search Engine, Gmail, Android, Google Play, Google Maps</a:t>
                      </a:r>
                    </a:p>
                  </a:txBody>
                  <a:tcPr anchor="ctr"/>
                </a:tc>
                <a:tc>
                  <a:txBody>
                    <a:bodyPr/>
                    <a:lstStyle/>
                    <a:p>
                      <a:pPr algn="ctr"/>
                      <a:r>
                        <a:rPr lang="en-US" sz="1600" dirty="0" smtClean="0"/>
                        <a:t>Go-Ride</a:t>
                      </a:r>
                      <a:endParaRPr lang="en-US" sz="1600" dirty="0"/>
                    </a:p>
                  </a:txBody>
                  <a:tcPr anchor="ctr"/>
                </a:tc>
                <a:tc>
                  <a:txBody>
                    <a:bodyPr/>
                    <a:lstStyle/>
                    <a:p>
                      <a:pPr algn="ctr"/>
                      <a:r>
                        <a:rPr lang="en-US" sz="1600" dirty="0" smtClean="0"/>
                        <a:t>Online Store</a:t>
                      </a:r>
                      <a:r>
                        <a:rPr lang="en-US" sz="1600" baseline="0" dirty="0" smtClean="0"/>
                        <a:t> (Start from Online Book Store)</a:t>
                      </a:r>
                      <a:endParaRPr lang="en-US" sz="1600" dirty="0"/>
                    </a:p>
                  </a:txBody>
                  <a:tcPr anchor="ctr"/>
                </a:tc>
                <a:tc>
                  <a:txBody>
                    <a:bodyPr/>
                    <a:lstStyle/>
                    <a:p>
                      <a:pPr algn="ctr"/>
                      <a:r>
                        <a:rPr lang="en-US" sz="1600" dirty="0" smtClean="0"/>
                        <a:t>Online Hotel Reservation</a:t>
                      </a:r>
                      <a:endParaRPr lang="en-US" sz="1600" dirty="0"/>
                    </a:p>
                  </a:txBody>
                  <a:tcPr anchor="ctr"/>
                </a:tc>
                <a:tc>
                  <a:txBody>
                    <a:bodyPr/>
                    <a:lstStyle/>
                    <a:p>
                      <a:pPr algn="ctr"/>
                      <a:r>
                        <a:rPr lang="en-US" sz="1600" dirty="0" smtClean="0"/>
                        <a:t>Online Human Connection</a:t>
                      </a:r>
                      <a:endParaRPr lang="en-US" sz="1600" dirty="0"/>
                    </a:p>
                  </a:txBody>
                  <a:tcPr anchor="ctr"/>
                </a:tc>
                <a:tc>
                  <a:txBody>
                    <a:bodyPr/>
                    <a:lstStyle/>
                    <a:p>
                      <a:pPr algn="ctr"/>
                      <a:r>
                        <a:rPr lang="en-US" sz="1600" dirty="0" smtClean="0"/>
                        <a:t>Online Video Sharing</a:t>
                      </a:r>
                      <a:endParaRPr lang="en-US" sz="1600" dirty="0"/>
                    </a:p>
                  </a:txBody>
                  <a:tcPr anchor="ctr"/>
                </a:tc>
              </a:tr>
              <a:tr h="370840">
                <a:tc>
                  <a:txBody>
                    <a:bodyPr/>
                    <a:lstStyle/>
                    <a:p>
                      <a:pPr algn="l"/>
                      <a:r>
                        <a:rPr lang="en-US" sz="1600" b="1" dirty="0" smtClean="0"/>
                        <a:t>Customer Servicing</a:t>
                      </a:r>
                      <a:endParaRPr lang="en-US" sz="1600" b="1" dirty="0"/>
                    </a:p>
                  </a:txBody>
                  <a:tcPr anchor="ctr"/>
                </a:tc>
                <a:tc>
                  <a:txBody>
                    <a:bodyPr/>
                    <a:lstStyle/>
                    <a:p>
                      <a:pPr algn="ctr"/>
                      <a:r>
                        <a:rPr lang="en-US" sz="1600" dirty="0" smtClean="0"/>
                        <a:t>Google Ads, Premium</a:t>
                      </a:r>
                      <a:endParaRPr lang="en-US" sz="1600" dirty="0"/>
                    </a:p>
                  </a:txBody>
                  <a:tcPr anchor="ctr"/>
                </a:tc>
                <a:tc>
                  <a:txBody>
                    <a:bodyPr/>
                    <a:lstStyle/>
                    <a:p>
                      <a:pPr algn="ctr"/>
                      <a:r>
                        <a:rPr lang="en-US" sz="1600" dirty="0" smtClean="0"/>
                        <a:t>Go Car, Go Send, Go Food, Go Mart, Go Pay</a:t>
                      </a:r>
                      <a:endParaRPr lang="en-US" sz="1600" dirty="0"/>
                    </a:p>
                  </a:txBody>
                  <a:tcPr anchor="ctr"/>
                </a:tc>
                <a:tc>
                  <a:txBody>
                    <a:bodyPr/>
                    <a:lstStyle/>
                    <a:p>
                      <a:pPr algn="ctr"/>
                      <a:r>
                        <a:rPr lang="en-US" sz="1600" dirty="0" smtClean="0"/>
                        <a:t>Cloud computing, Online advertising, Digital streaming</a:t>
                      </a:r>
                      <a:endParaRPr lang="en-US" sz="1600" dirty="0"/>
                    </a:p>
                  </a:txBody>
                  <a:tcPr anchor="ctr"/>
                </a:tc>
                <a:tc>
                  <a:txBody>
                    <a:bodyPr/>
                    <a:lstStyle/>
                    <a:p>
                      <a:pPr algn="ctr"/>
                      <a:r>
                        <a:rPr lang="en-US" sz="1600" dirty="0" smtClean="0"/>
                        <a:t>Flight Ticket Reservation, Train and Bus Reservations, Car rental</a:t>
                      </a:r>
                      <a:endParaRPr lang="en-US" sz="1600" dirty="0"/>
                    </a:p>
                  </a:txBody>
                  <a:tcPr anchor="ctr"/>
                </a:tc>
                <a:tc>
                  <a:txBody>
                    <a:bodyPr/>
                    <a:lstStyle/>
                    <a:p>
                      <a:pPr algn="ctr"/>
                      <a:r>
                        <a:rPr lang="en-US" sz="1600" dirty="0" smtClean="0"/>
                        <a:t>Facebook Ads, Meta Business Suite</a:t>
                      </a:r>
                      <a:endParaRPr lang="en-US" sz="1600" dirty="0"/>
                    </a:p>
                  </a:txBody>
                  <a:tcPr anchor="ctr"/>
                </a:tc>
                <a:tc>
                  <a:txBody>
                    <a:bodyPr/>
                    <a:lstStyle/>
                    <a:p>
                      <a:pPr algn="ctr"/>
                      <a:r>
                        <a:rPr lang="en-US" sz="1600" dirty="0" smtClean="0"/>
                        <a:t>Advertising Revenue, YouTube Premium</a:t>
                      </a:r>
                      <a:endParaRPr lang="en-US" sz="1600" dirty="0"/>
                    </a:p>
                  </a:txBody>
                  <a:tcPr anchor="ctr"/>
                </a:tc>
              </a:tr>
            </a:tbl>
          </a:graphicData>
        </a:graphic>
      </p:graphicFrame>
      <p:pic>
        <p:nvPicPr>
          <p:cNvPr id="4" name="Picture 3"/>
          <p:cNvPicPr>
            <a:picLocks noChangeAspect="1"/>
          </p:cNvPicPr>
          <p:nvPr/>
        </p:nvPicPr>
        <p:blipFill>
          <a:blip r:embed="rId3"/>
          <a:stretch>
            <a:fillRect/>
          </a:stretch>
        </p:blipFill>
        <p:spPr>
          <a:xfrm>
            <a:off x="2771890" y="5119228"/>
            <a:ext cx="1076475" cy="485843"/>
          </a:xfrm>
          <a:prstGeom prst="rect">
            <a:avLst/>
          </a:prstGeom>
        </p:spPr>
      </p:pic>
      <p:pic>
        <p:nvPicPr>
          <p:cNvPr id="9" name="Picture 8"/>
          <p:cNvPicPr>
            <a:picLocks noChangeAspect="1"/>
          </p:cNvPicPr>
          <p:nvPr/>
        </p:nvPicPr>
        <p:blipFill>
          <a:blip r:embed="rId4"/>
          <a:stretch>
            <a:fillRect/>
          </a:stretch>
        </p:blipFill>
        <p:spPr>
          <a:xfrm>
            <a:off x="4488574" y="5119228"/>
            <a:ext cx="714475" cy="514422"/>
          </a:xfrm>
          <a:prstGeom prst="rect">
            <a:avLst/>
          </a:prstGeom>
        </p:spPr>
      </p:pic>
      <p:pic>
        <p:nvPicPr>
          <p:cNvPr id="12" name="Picture 11"/>
          <p:cNvPicPr>
            <a:picLocks noChangeAspect="1"/>
          </p:cNvPicPr>
          <p:nvPr/>
        </p:nvPicPr>
        <p:blipFill>
          <a:blip r:embed="rId5"/>
          <a:stretch>
            <a:fillRect/>
          </a:stretch>
        </p:blipFill>
        <p:spPr>
          <a:xfrm>
            <a:off x="5656695" y="5082652"/>
            <a:ext cx="1562318" cy="562053"/>
          </a:xfrm>
          <a:prstGeom prst="rect">
            <a:avLst/>
          </a:prstGeom>
        </p:spPr>
      </p:pic>
      <p:pic>
        <p:nvPicPr>
          <p:cNvPr id="14" name="Picture 13"/>
          <p:cNvPicPr>
            <a:picLocks noChangeAspect="1"/>
          </p:cNvPicPr>
          <p:nvPr/>
        </p:nvPicPr>
        <p:blipFill>
          <a:blip r:embed="rId6"/>
          <a:stretch>
            <a:fillRect/>
          </a:stretch>
        </p:blipFill>
        <p:spPr>
          <a:xfrm>
            <a:off x="7286874" y="5119228"/>
            <a:ext cx="1448002" cy="466790"/>
          </a:xfrm>
          <a:prstGeom prst="rect">
            <a:avLst/>
          </a:prstGeom>
        </p:spPr>
      </p:pic>
      <p:pic>
        <p:nvPicPr>
          <p:cNvPr id="23" name="Picture 22"/>
          <p:cNvPicPr>
            <a:picLocks noChangeAspect="1"/>
          </p:cNvPicPr>
          <p:nvPr/>
        </p:nvPicPr>
        <p:blipFill>
          <a:blip r:embed="rId7"/>
          <a:stretch>
            <a:fillRect/>
          </a:stretch>
        </p:blipFill>
        <p:spPr>
          <a:xfrm>
            <a:off x="8771452" y="5150590"/>
            <a:ext cx="1584779" cy="404066"/>
          </a:xfrm>
          <a:prstGeom prst="rect">
            <a:avLst/>
          </a:prstGeom>
        </p:spPr>
      </p:pic>
      <p:pic>
        <p:nvPicPr>
          <p:cNvPr id="25" name="Picture 24"/>
          <p:cNvPicPr>
            <a:picLocks noChangeAspect="1"/>
          </p:cNvPicPr>
          <p:nvPr/>
        </p:nvPicPr>
        <p:blipFill>
          <a:blip r:embed="rId8"/>
          <a:stretch>
            <a:fillRect/>
          </a:stretch>
        </p:blipFill>
        <p:spPr>
          <a:xfrm>
            <a:off x="10442447" y="5132302"/>
            <a:ext cx="1432685" cy="449166"/>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2" name="TextBox 31"/>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38" name="TextBox 37"/>
          <p:cNvSpPr txBox="1"/>
          <p:nvPr/>
        </p:nvSpPr>
        <p:spPr>
          <a:xfrm>
            <a:off x="5444824" y="5801"/>
            <a:ext cx="2178161" cy="369332"/>
          </a:xfrm>
          <a:prstGeom prst="rect">
            <a:avLst/>
          </a:prstGeom>
          <a:noFill/>
        </p:spPr>
        <p:txBody>
          <a:bodyPr wrap="none" rtlCol="0">
            <a:spAutoFit/>
          </a:bodyPr>
          <a:lstStyle/>
          <a:p>
            <a:pPr algn="ctr"/>
            <a:r>
              <a:rPr lang="en-US" sz="1800" b="1" dirty="0" smtClean="0">
                <a:solidFill>
                  <a:prstClr val="black"/>
                </a:solidFill>
              </a:rPr>
              <a:t>III. BUSINESS MODEL</a:t>
            </a:r>
          </a:p>
        </p:txBody>
      </p:sp>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36" name="TextBox 35"/>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3810468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36229" y="394336"/>
            <a:ext cx="8220264" cy="646331"/>
          </a:xfrm>
          <a:prstGeom prst="rect">
            <a:avLst/>
          </a:prstGeom>
          <a:noFill/>
        </p:spPr>
        <p:txBody>
          <a:bodyPr wrap="none" rtlCol="0">
            <a:spAutoFit/>
          </a:bodyPr>
          <a:lstStyle/>
          <a:p>
            <a:pPr algn="ctr"/>
            <a:r>
              <a:rPr lang="en-US" sz="1800" b="1" dirty="0" smtClean="0">
                <a:solidFill>
                  <a:prstClr val="black"/>
                </a:solidFill>
              </a:rPr>
              <a:t>MULTI-SIDED BUSINESS MODEL</a:t>
            </a:r>
            <a:endParaRPr lang="en-US" sz="1800" b="1" dirty="0">
              <a:solidFill>
                <a:prstClr val="black"/>
              </a:solidFill>
            </a:endParaRPr>
          </a:p>
          <a:p>
            <a:pPr algn="ctr"/>
            <a:r>
              <a:rPr lang="en-US" sz="1800" dirty="0" smtClean="0">
                <a:solidFill>
                  <a:prstClr val="black"/>
                </a:solidFill>
              </a:rPr>
              <a:t>The Example Of Implementation For Multi-sided Business Model In General Industry</a:t>
            </a:r>
            <a:endParaRPr lang="en-US" sz="1800" dirty="0">
              <a:solidFill>
                <a:prstClr val="black"/>
              </a:solidFill>
            </a:endParaRPr>
          </a:p>
        </p:txBody>
      </p:sp>
      <p:sp>
        <p:nvSpPr>
          <p:cNvPr id="15" name="Rounded Rectangle 14"/>
          <p:cNvSpPr/>
          <p:nvPr/>
        </p:nvSpPr>
        <p:spPr>
          <a:xfrm>
            <a:off x="5224089" y="1150773"/>
            <a:ext cx="2444536" cy="57001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rPr>
              <a:t>Business Model</a:t>
            </a:r>
          </a:p>
        </p:txBody>
      </p:sp>
      <p:sp>
        <p:nvSpPr>
          <p:cNvPr id="16" name="Rounded Rectangle 15"/>
          <p:cNvSpPr/>
          <p:nvPr/>
        </p:nvSpPr>
        <p:spPr>
          <a:xfrm>
            <a:off x="5224088" y="2031064"/>
            <a:ext cx="2444537" cy="9344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rPr>
              <a:t>Depend on Customer Orientation Purposes</a:t>
            </a:r>
          </a:p>
        </p:txBody>
      </p:sp>
      <p:sp>
        <p:nvSpPr>
          <p:cNvPr id="17" name="Rounded Rectangle 16"/>
          <p:cNvSpPr/>
          <p:nvPr/>
        </p:nvSpPr>
        <p:spPr>
          <a:xfrm>
            <a:off x="3374703" y="3271261"/>
            <a:ext cx="1508166" cy="5700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rPr>
              <a:t>Customer Pooling</a:t>
            </a:r>
          </a:p>
        </p:txBody>
      </p:sp>
      <p:sp>
        <p:nvSpPr>
          <p:cNvPr id="18" name="Rounded Rectangle 17"/>
          <p:cNvSpPr/>
          <p:nvPr/>
        </p:nvSpPr>
        <p:spPr>
          <a:xfrm>
            <a:off x="8055675" y="3271261"/>
            <a:ext cx="1508166" cy="57001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rPr>
              <a:t>Customer Servicing</a:t>
            </a:r>
          </a:p>
        </p:txBody>
      </p:sp>
      <p:cxnSp>
        <p:nvCxnSpPr>
          <p:cNvPr id="20" name="Straight Arrow Connector 19"/>
          <p:cNvCxnSpPr>
            <a:stCxn id="15" idx="2"/>
            <a:endCxn id="16" idx="0"/>
          </p:cNvCxnSpPr>
          <p:nvPr/>
        </p:nvCxnSpPr>
        <p:spPr>
          <a:xfrm>
            <a:off x="6446357" y="1720788"/>
            <a:ext cx="0" cy="31027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16" idx="2"/>
            <a:endCxn id="17" idx="0"/>
          </p:cNvCxnSpPr>
          <p:nvPr/>
        </p:nvCxnSpPr>
        <p:spPr>
          <a:xfrm flipH="1">
            <a:off x="4128786" y="2965527"/>
            <a:ext cx="2317571" cy="3057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6" idx="2"/>
            <a:endCxn id="18" idx="0"/>
          </p:cNvCxnSpPr>
          <p:nvPr/>
        </p:nvCxnSpPr>
        <p:spPr>
          <a:xfrm>
            <a:off x="6446357" y="2965527"/>
            <a:ext cx="2363401" cy="3057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4882869" y="3426840"/>
            <a:ext cx="3128006" cy="2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a:off x="4927669" y="3655319"/>
            <a:ext cx="3083206" cy="546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932685" y="4568763"/>
            <a:ext cx="11632435" cy="646331"/>
          </a:xfrm>
          <a:prstGeom prst="rect">
            <a:avLst/>
          </a:prstGeom>
          <a:noFill/>
        </p:spPr>
        <p:txBody>
          <a:bodyPr wrap="square" rtlCol="0">
            <a:spAutoFit/>
          </a:bodyPr>
          <a:lstStyle/>
          <a:p>
            <a:r>
              <a:rPr lang="en-US" sz="1800" dirty="0" smtClean="0">
                <a:solidFill>
                  <a:prstClr val="black"/>
                </a:solidFill>
              </a:rPr>
              <a:t>The Implementation Of Multi-Sided Business Model In Various Industry To Understand That It Can Be Implemented Everywhere</a:t>
            </a:r>
            <a:endParaRPr lang="en-US" sz="1800" dirty="0">
              <a:solidFill>
                <a:prstClr val="black"/>
              </a:solidFill>
            </a:endParaRPr>
          </a:p>
        </p:txBody>
      </p:sp>
      <p:sp>
        <p:nvSpPr>
          <p:cNvPr id="30" name="TextBox 29"/>
          <p:cNvSpPr txBox="1"/>
          <p:nvPr/>
        </p:nvSpPr>
        <p:spPr>
          <a:xfrm>
            <a:off x="4774425" y="3672182"/>
            <a:ext cx="3537828" cy="646331"/>
          </a:xfrm>
          <a:prstGeom prst="rect">
            <a:avLst/>
          </a:prstGeom>
          <a:noFill/>
        </p:spPr>
        <p:txBody>
          <a:bodyPr wrap="none" rtlCol="0">
            <a:spAutoFit/>
          </a:bodyPr>
          <a:lstStyle/>
          <a:p>
            <a:pPr algn="ctr"/>
            <a:r>
              <a:rPr lang="en-US" sz="1800" dirty="0" smtClean="0">
                <a:solidFill>
                  <a:prstClr val="black"/>
                </a:solidFill>
              </a:rPr>
              <a:t>Combination</a:t>
            </a:r>
          </a:p>
          <a:p>
            <a:pPr algn="ctr"/>
            <a:r>
              <a:rPr lang="en-US" sz="1800" dirty="0" smtClean="0">
                <a:solidFill>
                  <a:prstClr val="black"/>
                </a:solidFill>
              </a:rPr>
              <a:t>Become Multisided-Business Model</a:t>
            </a:r>
            <a:endParaRPr lang="en-US" sz="18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708101070"/>
              </p:ext>
            </p:extLst>
          </p:nvPr>
        </p:nvGraphicFramePr>
        <p:xfrm>
          <a:off x="932685" y="5292263"/>
          <a:ext cx="10991092" cy="2610266"/>
        </p:xfrm>
        <a:graphic>
          <a:graphicData uri="http://schemas.openxmlformats.org/drawingml/2006/table">
            <a:tbl>
              <a:tblPr firstRow="1" bandRow="1">
                <a:tableStyleId>{5C22544A-7EE6-4342-B048-85BDC9FD1C3A}</a:tableStyleId>
              </a:tblPr>
              <a:tblGrid>
                <a:gridCol w="1570156"/>
                <a:gridCol w="1570156"/>
                <a:gridCol w="1570156"/>
                <a:gridCol w="1570156"/>
                <a:gridCol w="1860353"/>
                <a:gridCol w="1279959"/>
                <a:gridCol w="1570156"/>
              </a:tblGrid>
              <a:tr h="1055786">
                <a:tc>
                  <a:txBody>
                    <a:bodyPr/>
                    <a:lstStyle/>
                    <a:p>
                      <a:pPr algn="l"/>
                      <a:r>
                        <a:rPr lang="en-US" sz="1800" dirty="0" smtClean="0">
                          <a:solidFill>
                            <a:schemeClr val="tx1"/>
                          </a:solidFill>
                        </a:rPr>
                        <a:t>Company</a:t>
                      </a:r>
                      <a:endParaRPr lang="en-US" sz="1800" dirty="0">
                        <a:solidFill>
                          <a:schemeClr val="tx1"/>
                        </a:solidFill>
                      </a:endParaRP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r>
              <a:tr h="370840">
                <a:tc>
                  <a:txBody>
                    <a:bodyPr/>
                    <a:lstStyle/>
                    <a:p>
                      <a:pPr algn="l"/>
                      <a:r>
                        <a:rPr lang="en-US" sz="1600" b="1" dirty="0" smtClean="0"/>
                        <a:t>Customer Pooling</a:t>
                      </a:r>
                      <a:endParaRPr lang="en-US" sz="1600" b="1" dirty="0"/>
                    </a:p>
                  </a:txBody>
                  <a:tcPr anchor="ctr"/>
                </a:tc>
                <a:tc>
                  <a:txBody>
                    <a:bodyPr/>
                    <a:lstStyle/>
                    <a:p>
                      <a:pPr algn="ctr"/>
                      <a:r>
                        <a:rPr lang="en-US" sz="1800" dirty="0" smtClean="0"/>
                        <a:t>Free Television Broadcasts</a:t>
                      </a:r>
                      <a:endParaRPr lang="en-US" sz="1800" dirty="0"/>
                    </a:p>
                  </a:txBody>
                  <a:tcPr anchor="ctr"/>
                </a:tc>
                <a:tc>
                  <a:txBody>
                    <a:bodyPr/>
                    <a:lstStyle/>
                    <a:p>
                      <a:pPr algn="ctr"/>
                      <a:r>
                        <a:rPr lang="en-US" sz="1800" dirty="0" smtClean="0"/>
                        <a:t>Free</a:t>
                      </a:r>
                      <a:r>
                        <a:rPr lang="en-US" sz="1800" baseline="0" dirty="0" smtClean="0"/>
                        <a:t> Toys, Free </a:t>
                      </a:r>
                      <a:r>
                        <a:rPr lang="en-US" sz="1800" baseline="0" dirty="0" err="1" smtClean="0"/>
                        <a:t>Wifi</a:t>
                      </a:r>
                      <a:endParaRPr lang="en-US" sz="1800" dirty="0"/>
                    </a:p>
                  </a:txBody>
                  <a:tcPr anchor="ctr"/>
                </a:tc>
                <a:tc>
                  <a:txBody>
                    <a:bodyPr/>
                    <a:lstStyle/>
                    <a:p>
                      <a:pPr algn="ctr"/>
                      <a:r>
                        <a:rPr lang="en-US" sz="1800" dirty="0" smtClean="0"/>
                        <a:t>Playground, Food Court, Movie Theater</a:t>
                      </a:r>
                      <a:endParaRPr lang="en-US" sz="1800" dirty="0"/>
                    </a:p>
                  </a:txBody>
                  <a:tcPr anchor="ctr"/>
                </a:tc>
                <a:tc>
                  <a:txBody>
                    <a:bodyPr/>
                    <a:lstStyle/>
                    <a:p>
                      <a:pPr algn="ctr"/>
                      <a:r>
                        <a:rPr lang="en-US" sz="1800" dirty="0" smtClean="0"/>
                        <a:t>Playground, Food Court, Movie Theater</a:t>
                      </a:r>
                      <a:endParaRPr lang="en-US" sz="1800" dirty="0"/>
                    </a:p>
                  </a:txBody>
                  <a:tcPr anchor="ctr"/>
                </a:tc>
                <a:tc>
                  <a:txBody>
                    <a:bodyPr/>
                    <a:lstStyle/>
                    <a:p>
                      <a:pPr algn="ctr"/>
                      <a:r>
                        <a:rPr lang="en-US" sz="1800" dirty="0" smtClean="0"/>
                        <a:t>Cozy Place, Free </a:t>
                      </a:r>
                      <a:r>
                        <a:rPr lang="en-US" sz="1800" dirty="0" err="1" smtClean="0"/>
                        <a:t>Wifi</a:t>
                      </a:r>
                      <a:endParaRPr lang="en-US" sz="1800" dirty="0"/>
                    </a:p>
                  </a:txBody>
                  <a:tcPr anchor="ctr"/>
                </a:tc>
                <a:tc>
                  <a:txBody>
                    <a:bodyPr/>
                    <a:lstStyle/>
                    <a:p>
                      <a:pPr algn="ctr"/>
                      <a:r>
                        <a:rPr lang="en-US" sz="1800" dirty="0" smtClean="0"/>
                        <a:t>Cheap</a:t>
                      </a:r>
                      <a:r>
                        <a:rPr lang="en-US" sz="1800" baseline="0" dirty="0" smtClean="0"/>
                        <a:t> Ice Cream And Drink</a:t>
                      </a:r>
                      <a:endParaRPr lang="en-US" sz="1800" dirty="0"/>
                    </a:p>
                  </a:txBody>
                  <a:tcPr anchor="ctr"/>
                </a:tc>
              </a:tr>
              <a:tr h="370840">
                <a:tc>
                  <a:txBody>
                    <a:bodyPr/>
                    <a:lstStyle/>
                    <a:p>
                      <a:pPr algn="l"/>
                      <a:r>
                        <a:rPr lang="en-US" sz="1600" b="1" dirty="0" smtClean="0"/>
                        <a:t>Customer Servicing</a:t>
                      </a:r>
                      <a:endParaRPr lang="en-US" sz="1600" b="1" dirty="0"/>
                    </a:p>
                  </a:txBody>
                  <a:tcPr anchor="ctr"/>
                </a:tc>
                <a:tc>
                  <a:txBody>
                    <a:bodyPr/>
                    <a:lstStyle/>
                    <a:p>
                      <a:pPr algn="ctr"/>
                      <a:r>
                        <a:rPr lang="en-US" sz="1800" dirty="0" smtClean="0"/>
                        <a:t>Advertising</a:t>
                      </a:r>
                      <a:endParaRPr lang="en-US" sz="1800" dirty="0"/>
                    </a:p>
                  </a:txBody>
                  <a:tcPr anchor="ctr"/>
                </a:tc>
                <a:tc>
                  <a:txBody>
                    <a:bodyPr/>
                    <a:lstStyle/>
                    <a:p>
                      <a:pPr algn="ctr"/>
                      <a:r>
                        <a:rPr lang="en-US" sz="1800" dirty="0" smtClean="0"/>
                        <a:t>Food And Drink</a:t>
                      </a:r>
                      <a:endParaRPr lang="en-US" sz="1800" dirty="0"/>
                    </a:p>
                  </a:txBody>
                  <a:tcPr anchor="ctr"/>
                </a:tc>
                <a:tc>
                  <a:txBody>
                    <a:bodyPr/>
                    <a:lstStyle/>
                    <a:p>
                      <a:pPr algn="ctr"/>
                      <a:r>
                        <a:rPr lang="en-US" sz="1800" dirty="0" smtClean="0"/>
                        <a:t>Daily Need Goods</a:t>
                      </a:r>
                      <a:endParaRPr lang="en-US" sz="1800" dirty="0"/>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US" sz="1800" dirty="0" smtClean="0"/>
                        <a:t>Daily Need Goods</a:t>
                      </a:r>
                    </a:p>
                    <a:p>
                      <a:pPr algn="ctr"/>
                      <a:endParaRPr lang="en-US" sz="1800" dirty="0"/>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US" sz="1800" dirty="0" smtClean="0"/>
                        <a:t>Food And Drink</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US" sz="1800" dirty="0" smtClean="0"/>
                        <a:t>Food And Drink</a:t>
                      </a:r>
                    </a:p>
                  </a:txBody>
                  <a:tcPr anchor="ctr"/>
                </a:tc>
              </a:tr>
            </a:tbl>
          </a:graphicData>
        </a:graphic>
      </p:graphicFrame>
      <p:pic>
        <p:nvPicPr>
          <p:cNvPr id="6" name="Picture 5"/>
          <p:cNvPicPr>
            <a:picLocks noChangeAspect="1"/>
          </p:cNvPicPr>
          <p:nvPr/>
        </p:nvPicPr>
        <p:blipFill>
          <a:blip r:embed="rId3"/>
          <a:stretch>
            <a:fillRect/>
          </a:stretch>
        </p:blipFill>
        <p:spPr>
          <a:xfrm>
            <a:off x="2467794" y="5705480"/>
            <a:ext cx="1643802" cy="244349"/>
          </a:xfrm>
          <a:prstGeom prst="rect">
            <a:avLst/>
          </a:prstGeom>
        </p:spPr>
      </p:pic>
      <p:pic>
        <p:nvPicPr>
          <p:cNvPr id="7" name="Picture 6"/>
          <p:cNvPicPr>
            <a:picLocks noChangeAspect="1"/>
          </p:cNvPicPr>
          <p:nvPr/>
        </p:nvPicPr>
        <p:blipFill>
          <a:blip r:embed="rId4"/>
          <a:stretch>
            <a:fillRect/>
          </a:stretch>
        </p:blipFill>
        <p:spPr>
          <a:xfrm>
            <a:off x="4303253" y="5292263"/>
            <a:ext cx="1159232" cy="1071103"/>
          </a:xfrm>
          <a:prstGeom prst="rect">
            <a:avLst/>
          </a:prstGeom>
        </p:spPr>
      </p:pic>
      <p:pic>
        <p:nvPicPr>
          <p:cNvPr id="8" name="Picture 7"/>
          <p:cNvPicPr>
            <a:picLocks noChangeAspect="1"/>
          </p:cNvPicPr>
          <p:nvPr/>
        </p:nvPicPr>
        <p:blipFill>
          <a:blip r:embed="rId5"/>
          <a:stretch>
            <a:fillRect/>
          </a:stretch>
        </p:blipFill>
        <p:spPr>
          <a:xfrm>
            <a:off x="5632893" y="5622866"/>
            <a:ext cx="1590675" cy="409575"/>
          </a:xfrm>
          <a:prstGeom prst="rect">
            <a:avLst/>
          </a:prstGeom>
        </p:spPr>
      </p:pic>
      <p:pic>
        <p:nvPicPr>
          <p:cNvPr id="10" name="Picture 9"/>
          <p:cNvPicPr>
            <a:picLocks noChangeAspect="1"/>
          </p:cNvPicPr>
          <p:nvPr/>
        </p:nvPicPr>
        <p:blipFill>
          <a:blip r:embed="rId6"/>
          <a:stretch>
            <a:fillRect/>
          </a:stretch>
        </p:blipFill>
        <p:spPr>
          <a:xfrm>
            <a:off x="7288636" y="5336735"/>
            <a:ext cx="1718212" cy="981835"/>
          </a:xfrm>
          <a:prstGeom prst="rect">
            <a:avLst/>
          </a:prstGeom>
        </p:spPr>
      </p:pic>
      <p:pic>
        <p:nvPicPr>
          <p:cNvPr id="13" name="Picture 12"/>
          <p:cNvPicPr>
            <a:picLocks noChangeAspect="1"/>
          </p:cNvPicPr>
          <p:nvPr/>
        </p:nvPicPr>
        <p:blipFill>
          <a:blip r:embed="rId7"/>
          <a:stretch>
            <a:fillRect/>
          </a:stretch>
        </p:blipFill>
        <p:spPr>
          <a:xfrm>
            <a:off x="9124671" y="5252059"/>
            <a:ext cx="1185382" cy="1129269"/>
          </a:xfrm>
          <a:prstGeom prst="rect">
            <a:avLst/>
          </a:prstGeom>
        </p:spPr>
      </p:pic>
      <p:pic>
        <p:nvPicPr>
          <p:cNvPr id="19" name="Picture 18"/>
          <p:cNvPicPr>
            <a:picLocks noChangeAspect="1"/>
          </p:cNvPicPr>
          <p:nvPr/>
        </p:nvPicPr>
        <p:blipFill>
          <a:blip r:embed="rId8"/>
          <a:stretch>
            <a:fillRect/>
          </a:stretch>
        </p:blipFill>
        <p:spPr>
          <a:xfrm>
            <a:off x="10306099" y="5485034"/>
            <a:ext cx="1915358" cy="685236"/>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4" name="TextBox 33"/>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36" name="TextBox 35"/>
          <p:cNvSpPr txBox="1"/>
          <p:nvPr/>
        </p:nvSpPr>
        <p:spPr>
          <a:xfrm>
            <a:off x="5444824" y="5801"/>
            <a:ext cx="2178161" cy="369332"/>
          </a:xfrm>
          <a:prstGeom prst="rect">
            <a:avLst/>
          </a:prstGeom>
          <a:noFill/>
        </p:spPr>
        <p:txBody>
          <a:bodyPr wrap="none" rtlCol="0">
            <a:spAutoFit/>
          </a:bodyPr>
          <a:lstStyle/>
          <a:p>
            <a:pPr algn="ctr"/>
            <a:r>
              <a:rPr lang="en-US" sz="1800" b="1" dirty="0" smtClean="0">
                <a:solidFill>
                  <a:prstClr val="black"/>
                </a:solidFill>
              </a:rPr>
              <a:t>III. BUSINESS MODEL</a:t>
            </a:r>
          </a:p>
        </p:txBody>
      </p:sp>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41" name="TextBox 40"/>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448485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523" y="1371600"/>
            <a:ext cx="5851730" cy="1938992"/>
          </a:xfrm>
          <a:prstGeom prst="rect">
            <a:avLst/>
          </a:prstGeom>
          <a:noFill/>
        </p:spPr>
        <p:txBody>
          <a:bodyPr wrap="none" rtlCol="0">
            <a:spAutoFit/>
          </a:bodyPr>
          <a:lstStyle/>
          <a:p>
            <a:r>
              <a:rPr lang="en-US" sz="4000" b="1" dirty="0"/>
              <a:t>Business </a:t>
            </a:r>
            <a:r>
              <a:rPr lang="en-US" sz="4000" b="1" dirty="0" smtClean="0"/>
              <a:t>Strategy: </a:t>
            </a:r>
            <a:endParaRPr lang="en-US" sz="4000" b="1" dirty="0"/>
          </a:p>
          <a:p>
            <a:pPr marL="342900" indent="-342900">
              <a:buAutoNum type="arabicPeriod"/>
            </a:pPr>
            <a:r>
              <a:rPr lang="en-US" sz="4000" b="1" dirty="0" smtClean="0"/>
              <a:t>Strategic Positioning</a:t>
            </a:r>
          </a:p>
          <a:p>
            <a:pPr marL="342900" indent="-342900">
              <a:buAutoNum type="arabicPeriod"/>
            </a:pPr>
            <a:r>
              <a:rPr lang="en-US" sz="4000" dirty="0" smtClean="0"/>
              <a:t>Operational Effectiveness</a:t>
            </a:r>
            <a:endParaRPr lang="en-US" sz="4000" dirty="0"/>
          </a:p>
        </p:txBody>
      </p:sp>
      <p:sp>
        <p:nvSpPr>
          <p:cNvPr id="3" name="TextBox 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961078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97878" y="1635367"/>
            <a:ext cx="11680585" cy="5257800"/>
          </a:xfrm>
          <a:prstGeom prst="roundRect">
            <a:avLst/>
          </a:prstGeom>
          <a:no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98652" y="316467"/>
            <a:ext cx="3890360" cy="369332"/>
          </a:xfrm>
          <a:prstGeom prst="rect">
            <a:avLst/>
          </a:prstGeom>
          <a:noFill/>
        </p:spPr>
        <p:txBody>
          <a:bodyPr wrap="none" rtlCol="0">
            <a:spAutoFit/>
          </a:bodyPr>
          <a:lstStyle/>
          <a:p>
            <a:pPr algn="ctr"/>
            <a:r>
              <a:rPr lang="en-US" sz="1800" b="1" dirty="0" smtClean="0">
                <a:solidFill>
                  <a:prstClr val="black"/>
                </a:solidFill>
              </a:rPr>
              <a:t>GROWTH STRATEGY – ANSOFF MATRIX</a:t>
            </a:r>
          </a:p>
        </p:txBody>
      </p:sp>
      <p:sp>
        <p:nvSpPr>
          <p:cNvPr id="74" name="TextBox 73"/>
          <p:cNvSpPr txBox="1"/>
          <p:nvPr/>
        </p:nvSpPr>
        <p:spPr>
          <a:xfrm>
            <a:off x="1198683" y="604929"/>
            <a:ext cx="10219790" cy="646331"/>
          </a:xfrm>
          <a:prstGeom prst="rect">
            <a:avLst/>
          </a:prstGeom>
          <a:noFill/>
        </p:spPr>
        <p:txBody>
          <a:bodyPr wrap="square" rtlCol="0">
            <a:spAutoFit/>
          </a:bodyPr>
          <a:lstStyle/>
          <a:p>
            <a:pPr algn="ctr"/>
            <a:r>
              <a:rPr lang="en-US" sz="1800" dirty="0" smtClean="0">
                <a:solidFill>
                  <a:prstClr val="black"/>
                </a:solidFill>
              </a:rPr>
              <a:t>Comprehensive Growth Strategy Framework Using </a:t>
            </a:r>
            <a:r>
              <a:rPr lang="en-US" sz="1800" dirty="0" err="1" smtClean="0">
                <a:solidFill>
                  <a:prstClr val="black"/>
                </a:solidFill>
              </a:rPr>
              <a:t>Ansoff</a:t>
            </a:r>
            <a:r>
              <a:rPr lang="en-US" sz="1800" dirty="0" smtClean="0">
                <a:solidFill>
                  <a:prstClr val="black"/>
                </a:solidFill>
              </a:rPr>
              <a:t> Matrix Framework To Help Solve The Challenge in Growing The Business</a:t>
            </a:r>
          </a:p>
        </p:txBody>
      </p:sp>
      <p:sp>
        <p:nvSpPr>
          <p:cNvPr id="32" name="Rounded Rectangle 31"/>
          <p:cNvSpPr/>
          <p:nvPr/>
        </p:nvSpPr>
        <p:spPr>
          <a:xfrm>
            <a:off x="1035184" y="2863624"/>
            <a:ext cx="2220201" cy="26579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Product Development Strategy</a:t>
            </a:r>
            <a:endParaRPr lang="en-US" sz="2400" dirty="0"/>
          </a:p>
        </p:txBody>
      </p:sp>
      <p:sp>
        <p:nvSpPr>
          <p:cNvPr id="34" name="Rounded Rectangle 33"/>
          <p:cNvSpPr/>
          <p:nvPr/>
        </p:nvSpPr>
        <p:spPr>
          <a:xfrm>
            <a:off x="9611696" y="2863624"/>
            <a:ext cx="2240336" cy="265792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Market Development Strategy</a:t>
            </a:r>
            <a:endParaRPr lang="en-US" sz="2400" dirty="0"/>
          </a:p>
        </p:txBody>
      </p:sp>
      <p:sp>
        <p:nvSpPr>
          <p:cNvPr id="39" name="TextBox 38"/>
          <p:cNvSpPr txBox="1"/>
          <p:nvPr/>
        </p:nvSpPr>
        <p:spPr>
          <a:xfrm>
            <a:off x="4181231" y="3180145"/>
            <a:ext cx="3908827" cy="461665"/>
          </a:xfrm>
          <a:prstGeom prst="rect">
            <a:avLst/>
          </a:prstGeom>
          <a:noFill/>
        </p:spPr>
        <p:txBody>
          <a:bodyPr wrap="none" rtlCol="0">
            <a:spAutoFit/>
          </a:bodyPr>
          <a:lstStyle/>
          <a:p>
            <a:r>
              <a:rPr lang="en-US" sz="2400" dirty="0" smtClean="0"/>
              <a:t>How To Penetrate The Market</a:t>
            </a:r>
            <a:endParaRPr lang="en-US" sz="2400" dirty="0"/>
          </a:p>
        </p:txBody>
      </p:sp>
      <p:sp>
        <p:nvSpPr>
          <p:cNvPr id="40" name="TextBox 39"/>
          <p:cNvSpPr txBox="1"/>
          <p:nvPr/>
        </p:nvSpPr>
        <p:spPr>
          <a:xfrm>
            <a:off x="9741483" y="2044490"/>
            <a:ext cx="1980762" cy="830997"/>
          </a:xfrm>
          <a:prstGeom prst="rect">
            <a:avLst/>
          </a:prstGeom>
          <a:noFill/>
        </p:spPr>
        <p:txBody>
          <a:bodyPr wrap="square" rtlCol="0">
            <a:spAutoFit/>
          </a:bodyPr>
          <a:lstStyle/>
          <a:p>
            <a:r>
              <a:rPr lang="en-US" sz="2400" dirty="0" smtClean="0"/>
              <a:t>How To Build Market</a:t>
            </a:r>
            <a:endParaRPr lang="en-US" sz="2400" dirty="0"/>
          </a:p>
        </p:txBody>
      </p:sp>
      <p:sp>
        <p:nvSpPr>
          <p:cNvPr id="41" name="TextBox 40"/>
          <p:cNvSpPr txBox="1"/>
          <p:nvPr/>
        </p:nvSpPr>
        <p:spPr>
          <a:xfrm>
            <a:off x="1020116" y="2044490"/>
            <a:ext cx="2250336" cy="830997"/>
          </a:xfrm>
          <a:prstGeom prst="rect">
            <a:avLst/>
          </a:prstGeom>
          <a:noFill/>
        </p:spPr>
        <p:txBody>
          <a:bodyPr wrap="square" rtlCol="0">
            <a:spAutoFit/>
          </a:bodyPr>
          <a:lstStyle/>
          <a:p>
            <a:r>
              <a:rPr lang="en-US" sz="2400" dirty="0" smtClean="0"/>
              <a:t>How To Build Product/Service</a:t>
            </a:r>
          </a:p>
        </p:txBody>
      </p:sp>
      <p:sp>
        <p:nvSpPr>
          <p:cNvPr id="15" name="Rectangle 14"/>
          <p:cNvSpPr/>
          <p:nvPr/>
        </p:nvSpPr>
        <p:spPr>
          <a:xfrm>
            <a:off x="0" y="5591907"/>
            <a:ext cx="128016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637587" y="3357330"/>
            <a:ext cx="5591907" cy="1670509"/>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Market Penetration Strategy</a:t>
            </a:r>
            <a:endParaRPr lang="en-US" sz="2400" dirty="0"/>
          </a:p>
        </p:txBody>
      </p:sp>
      <p:sp>
        <p:nvSpPr>
          <p:cNvPr id="33" name="TextBox 32"/>
          <p:cNvSpPr txBox="1"/>
          <p:nvPr/>
        </p:nvSpPr>
        <p:spPr>
          <a:xfrm>
            <a:off x="4905204" y="6916249"/>
            <a:ext cx="3596241" cy="461665"/>
          </a:xfrm>
          <a:prstGeom prst="rect">
            <a:avLst/>
          </a:prstGeom>
          <a:noFill/>
        </p:spPr>
        <p:txBody>
          <a:bodyPr wrap="none" rtlCol="0">
            <a:spAutoFit/>
          </a:bodyPr>
          <a:lstStyle/>
          <a:p>
            <a:pPr algn="ctr"/>
            <a:r>
              <a:rPr lang="en-US" sz="2400" dirty="0" smtClean="0"/>
              <a:t>How To Build New Business</a:t>
            </a:r>
          </a:p>
        </p:txBody>
      </p:sp>
      <p:sp>
        <p:nvSpPr>
          <p:cNvPr id="36" name="Rounded Rectangle 35"/>
          <p:cNvSpPr/>
          <p:nvPr/>
        </p:nvSpPr>
        <p:spPr>
          <a:xfrm>
            <a:off x="5593223" y="7420159"/>
            <a:ext cx="2220201" cy="118309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Diversification Strategy</a:t>
            </a:r>
            <a:endParaRPr lang="en-US" sz="2400"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23" name="TextBox 22"/>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38" name="TextBox 37"/>
          <p:cNvSpPr txBox="1"/>
          <p:nvPr/>
        </p:nvSpPr>
        <p:spPr>
          <a:xfrm>
            <a:off x="5112266" y="5801"/>
            <a:ext cx="2843279" cy="369332"/>
          </a:xfrm>
          <a:prstGeom prst="rect">
            <a:avLst/>
          </a:prstGeom>
          <a:noFill/>
        </p:spPr>
        <p:txBody>
          <a:bodyPr wrap="none" rtlCol="0">
            <a:spAutoFit/>
          </a:bodyPr>
          <a:lstStyle/>
          <a:p>
            <a:pPr algn="ctr"/>
            <a:r>
              <a:rPr lang="en-US" sz="1800" b="1" dirty="0" smtClean="0">
                <a:solidFill>
                  <a:prstClr val="black"/>
                </a:solidFill>
              </a:rPr>
              <a:t>IV. STRATEGIC POSITIONING</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27" name="TextBox 26"/>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646918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97811" y="966158"/>
            <a:ext cx="9161253" cy="85115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4094643" y="297286"/>
            <a:ext cx="4767587" cy="369332"/>
          </a:xfrm>
          <a:prstGeom prst="rect">
            <a:avLst/>
          </a:prstGeom>
          <a:noFill/>
        </p:spPr>
        <p:txBody>
          <a:bodyPr wrap="none" rtlCol="0">
            <a:spAutoFit/>
          </a:bodyPr>
          <a:lstStyle/>
          <a:p>
            <a:pPr algn="ctr"/>
            <a:r>
              <a:rPr lang="en-US" sz="1800" dirty="0" smtClean="0">
                <a:solidFill>
                  <a:prstClr val="black"/>
                </a:solidFill>
              </a:rPr>
              <a:t>Exploration on Product Development Framework</a:t>
            </a:r>
          </a:p>
        </p:txBody>
      </p:sp>
      <p:sp>
        <p:nvSpPr>
          <p:cNvPr id="23" name="TextBox 22"/>
          <p:cNvSpPr txBox="1"/>
          <p:nvPr/>
        </p:nvSpPr>
        <p:spPr>
          <a:xfrm>
            <a:off x="4614919" y="2257"/>
            <a:ext cx="3648628" cy="369332"/>
          </a:xfrm>
          <a:prstGeom prst="rect">
            <a:avLst/>
          </a:prstGeom>
          <a:noFill/>
        </p:spPr>
        <p:txBody>
          <a:bodyPr wrap="none" rtlCol="0">
            <a:spAutoFit/>
          </a:bodyPr>
          <a:lstStyle/>
          <a:p>
            <a:pPr algn="ctr"/>
            <a:r>
              <a:rPr lang="en-US" sz="1800" b="1" dirty="0" smtClean="0">
                <a:solidFill>
                  <a:prstClr val="black"/>
                </a:solidFill>
              </a:rPr>
              <a:t>PRODUCT DEVELOPMENT STRATEGY</a:t>
            </a:r>
          </a:p>
        </p:txBody>
      </p:sp>
      <p:pic>
        <p:nvPicPr>
          <p:cNvPr id="4" name="Picture 3"/>
          <p:cNvPicPr>
            <a:picLocks noChangeAspect="1"/>
          </p:cNvPicPr>
          <p:nvPr/>
        </p:nvPicPr>
        <p:blipFill>
          <a:blip r:embed="rId3"/>
          <a:stretch>
            <a:fillRect/>
          </a:stretch>
        </p:blipFill>
        <p:spPr>
          <a:xfrm>
            <a:off x="4055440" y="1055985"/>
            <a:ext cx="5224308" cy="8352728"/>
          </a:xfrm>
          <a:prstGeom prst="rect">
            <a:avLst/>
          </a:prstGeom>
        </p:spPr>
      </p:pic>
      <p:sp>
        <p:nvSpPr>
          <p:cNvPr id="7" name="TextBox 6"/>
          <p:cNvSpPr txBox="1"/>
          <p:nvPr/>
        </p:nvSpPr>
        <p:spPr>
          <a:xfrm>
            <a:off x="4147320" y="592315"/>
            <a:ext cx="4662238" cy="369332"/>
          </a:xfrm>
          <a:prstGeom prst="rect">
            <a:avLst/>
          </a:prstGeom>
          <a:noFill/>
        </p:spPr>
        <p:txBody>
          <a:bodyPr wrap="none" rtlCol="0">
            <a:spAutoFit/>
          </a:bodyPr>
          <a:lstStyle/>
          <a:p>
            <a:pPr algn="ctr"/>
            <a:r>
              <a:rPr lang="en-US" sz="1800" dirty="0" smtClean="0">
                <a:solidFill>
                  <a:prstClr val="black"/>
                </a:solidFill>
              </a:rPr>
              <a:t>Stage of the New Product Development Process</a:t>
            </a:r>
          </a:p>
        </p:txBody>
      </p:sp>
      <p:sp>
        <p:nvSpPr>
          <p:cNvPr id="11" name="TextBox 10"/>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15" name="TextBox 14"/>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Tree>
    <p:extLst>
      <p:ext uri="{BB962C8B-B14F-4D97-AF65-F5344CB8AC3E}">
        <p14:creationId xmlns:p14="http://schemas.microsoft.com/office/powerpoint/2010/main" val="3085674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ounded Rectangle 88"/>
          <p:cNvSpPr/>
          <p:nvPr/>
        </p:nvSpPr>
        <p:spPr>
          <a:xfrm>
            <a:off x="7854969" y="3427172"/>
            <a:ext cx="4587964" cy="3799130"/>
          </a:xfrm>
          <a:prstGeom prst="roundRect">
            <a:avLst/>
          </a:prstGeom>
          <a:solidFill>
            <a:schemeClr val="accent2">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ounded Rectangle 85"/>
          <p:cNvSpPr/>
          <p:nvPr/>
        </p:nvSpPr>
        <p:spPr>
          <a:xfrm>
            <a:off x="8391502" y="4277873"/>
            <a:ext cx="3564712" cy="2917023"/>
          </a:xfrm>
          <a:prstGeom prst="roundRect">
            <a:avLst/>
          </a:prstGeom>
          <a:solidFill>
            <a:schemeClr val="accent6">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ounded Rectangle 82"/>
          <p:cNvSpPr/>
          <p:nvPr/>
        </p:nvSpPr>
        <p:spPr>
          <a:xfrm>
            <a:off x="8764140" y="5118113"/>
            <a:ext cx="2786720" cy="2036197"/>
          </a:xfrm>
          <a:prstGeom prst="roundRect">
            <a:avLst/>
          </a:prstGeom>
          <a:solidFill>
            <a:schemeClr val="accent4">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a:off x="4055440" y="553604"/>
            <a:ext cx="4767587" cy="369332"/>
          </a:xfrm>
          <a:prstGeom prst="rect">
            <a:avLst/>
          </a:prstGeom>
          <a:noFill/>
        </p:spPr>
        <p:txBody>
          <a:bodyPr wrap="none" rtlCol="0">
            <a:spAutoFit/>
          </a:bodyPr>
          <a:lstStyle/>
          <a:p>
            <a:pPr algn="ctr"/>
            <a:r>
              <a:rPr lang="en-US" sz="1800" dirty="0" smtClean="0">
                <a:solidFill>
                  <a:prstClr val="black"/>
                </a:solidFill>
              </a:rPr>
              <a:t>Exploration on Product Development Framework</a:t>
            </a:r>
          </a:p>
        </p:txBody>
      </p:sp>
      <p:sp>
        <p:nvSpPr>
          <p:cNvPr id="23" name="TextBox 22"/>
          <p:cNvSpPr txBox="1"/>
          <p:nvPr/>
        </p:nvSpPr>
        <p:spPr>
          <a:xfrm>
            <a:off x="4614919" y="266026"/>
            <a:ext cx="3648628" cy="369332"/>
          </a:xfrm>
          <a:prstGeom prst="rect">
            <a:avLst/>
          </a:prstGeom>
          <a:noFill/>
        </p:spPr>
        <p:txBody>
          <a:bodyPr wrap="none" rtlCol="0">
            <a:spAutoFit/>
          </a:bodyPr>
          <a:lstStyle/>
          <a:p>
            <a:pPr algn="ctr"/>
            <a:r>
              <a:rPr lang="en-US" sz="1800" b="1" dirty="0" smtClean="0">
                <a:solidFill>
                  <a:prstClr val="black"/>
                </a:solidFill>
              </a:rPr>
              <a:t>PRODUCT DEVELOPMENT STRATEGY</a:t>
            </a:r>
          </a:p>
        </p:txBody>
      </p:sp>
      <p:sp>
        <p:nvSpPr>
          <p:cNvPr id="2" name="Rounded Rectangle 1"/>
          <p:cNvSpPr/>
          <p:nvPr/>
        </p:nvSpPr>
        <p:spPr>
          <a:xfrm>
            <a:off x="452496" y="1166676"/>
            <a:ext cx="1587261" cy="53483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Segmentation</a:t>
            </a:r>
            <a:endParaRPr lang="en-US" sz="1800" dirty="0"/>
          </a:p>
        </p:txBody>
      </p:sp>
      <p:sp>
        <p:nvSpPr>
          <p:cNvPr id="32" name="Rounded Rectangle 31"/>
          <p:cNvSpPr/>
          <p:nvPr/>
        </p:nvSpPr>
        <p:spPr>
          <a:xfrm>
            <a:off x="452496" y="2200066"/>
            <a:ext cx="1587261" cy="534838"/>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Targeting</a:t>
            </a:r>
            <a:endParaRPr lang="en-US" sz="1800" dirty="0"/>
          </a:p>
        </p:txBody>
      </p:sp>
      <p:sp>
        <p:nvSpPr>
          <p:cNvPr id="36" name="Rounded Rectangle 35"/>
          <p:cNvSpPr/>
          <p:nvPr/>
        </p:nvSpPr>
        <p:spPr>
          <a:xfrm>
            <a:off x="295339" y="3778700"/>
            <a:ext cx="1587261" cy="53483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Positioning</a:t>
            </a:r>
            <a:endParaRPr lang="en-US" sz="1800" dirty="0"/>
          </a:p>
        </p:txBody>
      </p:sp>
      <p:sp>
        <p:nvSpPr>
          <p:cNvPr id="39" name="Rounded Rectangle 38"/>
          <p:cNvSpPr/>
          <p:nvPr/>
        </p:nvSpPr>
        <p:spPr>
          <a:xfrm>
            <a:off x="2573739" y="3778700"/>
            <a:ext cx="1825166" cy="5348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Differentiation</a:t>
            </a:r>
            <a:endParaRPr lang="en-US" sz="1800" dirty="0"/>
          </a:p>
        </p:txBody>
      </p:sp>
      <p:sp>
        <p:nvSpPr>
          <p:cNvPr id="41" name="Rounded Rectangle 40"/>
          <p:cNvSpPr/>
          <p:nvPr/>
        </p:nvSpPr>
        <p:spPr>
          <a:xfrm>
            <a:off x="5090044" y="3778700"/>
            <a:ext cx="1825166" cy="534838"/>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Value Proposition</a:t>
            </a:r>
            <a:endParaRPr lang="en-US" sz="1800" dirty="0"/>
          </a:p>
        </p:txBody>
      </p:sp>
      <p:sp>
        <p:nvSpPr>
          <p:cNvPr id="8" name="Rounded Rectangle 7"/>
          <p:cNvSpPr/>
          <p:nvPr/>
        </p:nvSpPr>
        <p:spPr>
          <a:xfrm>
            <a:off x="120762" y="3330126"/>
            <a:ext cx="6952892" cy="1259456"/>
          </a:xfrm>
          <a:prstGeom prst="round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041055" y="1802122"/>
            <a:ext cx="410142" cy="3623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1055431" y="2834415"/>
            <a:ext cx="410142" cy="3623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012509" y="3830459"/>
            <a:ext cx="431320" cy="4313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65821" y="5562485"/>
            <a:ext cx="6302727" cy="2508492"/>
          </a:xfrm>
          <a:prstGeom prst="ellipse">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marL="0" marR="0" lvl="0" indent="0" algn="ctr" defTabSz="68584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rial" panose="020B0604020202020204"/>
            </a:endParaRPr>
          </a:p>
        </p:txBody>
      </p:sp>
      <p:sp>
        <p:nvSpPr>
          <p:cNvPr id="54" name="Oval 53"/>
          <p:cNvSpPr/>
          <p:nvPr/>
        </p:nvSpPr>
        <p:spPr>
          <a:xfrm>
            <a:off x="1345712" y="6482054"/>
            <a:ext cx="4395187" cy="1588923"/>
          </a:xfrm>
          <a:prstGeom prst="ellipse">
            <a:avLst/>
          </a:prstGeom>
          <a:solidFill>
            <a:srgbClr val="92D050"/>
          </a:solidFill>
          <a:ln w="12700" cap="flat" cmpd="sng" algn="ctr">
            <a:noFill/>
            <a:prstDash val="solid"/>
            <a:miter lim="800000"/>
          </a:ln>
          <a:effectLst/>
        </p:spPr>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marL="0" marR="0" lvl="0" indent="0" algn="ctr" defTabSz="68584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rial" panose="020B0604020202020204"/>
            </a:endParaRPr>
          </a:p>
        </p:txBody>
      </p:sp>
      <p:sp>
        <p:nvSpPr>
          <p:cNvPr id="55" name="Oval 54"/>
          <p:cNvSpPr/>
          <p:nvPr/>
        </p:nvSpPr>
        <p:spPr>
          <a:xfrm>
            <a:off x="2537344" y="7238660"/>
            <a:ext cx="1949392" cy="832317"/>
          </a:xfrm>
          <a:prstGeom prst="ellipse">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marL="0" marR="0" lvl="0" indent="0" algn="ctr" defTabSz="68584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rial" panose="020B0604020202020204"/>
            </a:endParaRPr>
          </a:p>
        </p:txBody>
      </p:sp>
      <p:sp>
        <p:nvSpPr>
          <p:cNvPr id="56" name="TextBox 55"/>
          <p:cNvSpPr txBox="1"/>
          <p:nvPr/>
        </p:nvSpPr>
        <p:spPr>
          <a:xfrm>
            <a:off x="2874537" y="7260777"/>
            <a:ext cx="1537837" cy="307777"/>
          </a:xfrm>
          <a:prstGeom prst="rect">
            <a:avLst/>
          </a:prstGeom>
          <a:noFill/>
        </p:spPr>
        <p:txBody>
          <a:bodyPr wrap="square" rtlCol="0">
            <a:spAutoFit/>
          </a:bodyPr>
          <a:lstStyle/>
          <a:p>
            <a:pPr defTabSz="685846">
              <a:defRPr/>
            </a:pPr>
            <a:r>
              <a:rPr lang="en-US" sz="1400" b="1" dirty="0">
                <a:solidFill>
                  <a:srgbClr val="000000"/>
                </a:solidFill>
                <a:latin typeface="Arial" panose="020B0604020202020204"/>
              </a:rPr>
              <a:t>Core Benefit</a:t>
            </a:r>
          </a:p>
        </p:txBody>
      </p:sp>
      <p:sp>
        <p:nvSpPr>
          <p:cNvPr id="57" name="TextBox 56"/>
          <p:cNvSpPr txBox="1"/>
          <p:nvPr/>
        </p:nvSpPr>
        <p:spPr>
          <a:xfrm>
            <a:off x="2795777" y="6511006"/>
            <a:ext cx="1706164" cy="307777"/>
          </a:xfrm>
          <a:prstGeom prst="rect">
            <a:avLst/>
          </a:prstGeom>
          <a:noFill/>
        </p:spPr>
        <p:txBody>
          <a:bodyPr wrap="square" rtlCol="0">
            <a:spAutoFit/>
          </a:bodyPr>
          <a:lstStyle/>
          <a:p>
            <a:pPr defTabSz="685846">
              <a:defRPr/>
            </a:pPr>
            <a:r>
              <a:rPr lang="en-US" sz="1400" b="1" dirty="0">
                <a:solidFill>
                  <a:srgbClr val="000000"/>
                </a:solidFill>
                <a:latin typeface="Arial" panose="020B0604020202020204"/>
              </a:rPr>
              <a:t>Actual Benefit</a:t>
            </a:r>
          </a:p>
        </p:txBody>
      </p:sp>
      <p:sp>
        <p:nvSpPr>
          <p:cNvPr id="58" name="TextBox 57"/>
          <p:cNvSpPr txBox="1"/>
          <p:nvPr/>
        </p:nvSpPr>
        <p:spPr>
          <a:xfrm>
            <a:off x="2630600" y="5586684"/>
            <a:ext cx="2072400" cy="307777"/>
          </a:xfrm>
          <a:prstGeom prst="rect">
            <a:avLst/>
          </a:prstGeom>
          <a:noFill/>
        </p:spPr>
        <p:txBody>
          <a:bodyPr wrap="square" rtlCol="0">
            <a:spAutoFit/>
          </a:bodyPr>
          <a:lstStyle/>
          <a:p>
            <a:pPr defTabSz="685846">
              <a:defRPr/>
            </a:pPr>
            <a:r>
              <a:rPr lang="en-US" sz="1400" b="1" dirty="0" smtClean="0">
                <a:solidFill>
                  <a:srgbClr val="000000"/>
                </a:solidFill>
                <a:latin typeface="Arial" panose="020B0604020202020204"/>
              </a:rPr>
              <a:t>Value Added </a:t>
            </a:r>
            <a:r>
              <a:rPr lang="en-US" sz="1400" b="1" dirty="0">
                <a:solidFill>
                  <a:srgbClr val="000000"/>
                </a:solidFill>
                <a:latin typeface="Arial" panose="020B0604020202020204"/>
              </a:rPr>
              <a:t>Benefit</a:t>
            </a:r>
          </a:p>
        </p:txBody>
      </p:sp>
      <p:sp>
        <p:nvSpPr>
          <p:cNvPr id="72" name="TextBox 71"/>
          <p:cNvSpPr txBox="1"/>
          <p:nvPr/>
        </p:nvSpPr>
        <p:spPr>
          <a:xfrm>
            <a:off x="1647623" y="5184804"/>
            <a:ext cx="3763339" cy="369332"/>
          </a:xfrm>
          <a:prstGeom prst="rect">
            <a:avLst/>
          </a:prstGeom>
          <a:noFill/>
        </p:spPr>
        <p:txBody>
          <a:bodyPr wrap="none" rtlCol="0">
            <a:spAutoFit/>
          </a:bodyPr>
          <a:lstStyle/>
          <a:p>
            <a:pPr algn="ctr"/>
            <a:r>
              <a:rPr lang="en-US" sz="1800" b="1" dirty="0" smtClean="0">
                <a:solidFill>
                  <a:prstClr val="black"/>
                </a:solidFill>
              </a:rPr>
              <a:t>Visualize in 3 Level of Product Benefit</a:t>
            </a:r>
          </a:p>
        </p:txBody>
      </p:sp>
      <p:sp>
        <p:nvSpPr>
          <p:cNvPr id="73" name="Down Arrow 72"/>
          <p:cNvSpPr/>
          <p:nvPr/>
        </p:nvSpPr>
        <p:spPr>
          <a:xfrm>
            <a:off x="3295420" y="4712097"/>
            <a:ext cx="410142" cy="3623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Brace 13"/>
          <p:cNvSpPr/>
          <p:nvPr/>
        </p:nvSpPr>
        <p:spPr>
          <a:xfrm>
            <a:off x="4282623" y="6527038"/>
            <a:ext cx="466097" cy="139233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p:cNvSpPr txBox="1"/>
          <p:nvPr/>
        </p:nvSpPr>
        <p:spPr>
          <a:xfrm>
            <a:off x="4823929" y="7038541"/>
            <a:ext cx="1246944" cy="369332"/>
          </a:xfrm>
          <a:prstGeom prst="rect">
            <a:avLst/>
          </a:prstGeom>
          <a:noFill/>
        </p:spPr>
        <p:txBody>
          <a:bodyPr wrap="none" rtlCol="0">
            <a:spAutoFit/>
          </a:bodyPr>
          <a:lstStyle/>
          <a:p>
            <a:pPr algn="ctr"/>
            <a:r>
              <a:rPr lang="en-US" sz="1800" b="1" dirty="0" smtClean="0">
                <a:solidFill>
                  <a:srgbClr val="C00000"/>
                </a:solidFill>
              </a:rPr>
              <a:t>Positioning</a:t>
            </a:r>
          </a:p>
        </p:txBody>
      </p:sp>
      <p:sp>
        <p:nvSpPr>
          <p:cNvPr id="77" name="TextBox 76"/>
          <p:cNvSpPr txBox="1"/>
          <p:nvPr/>
        </p:nvSpPr>
        <p:spPr>
          <a:xfrm>
            <a:off x="4486176" y="5961122"/>
            <a:ext cx="1592488" cy="369332"/>
          </a:xfrm>
          <a:prstGeom prst="rect">
            <a:avLst/>
          </a:prstGeom>
          <a:noFill/>
        </p:spPr>
        <p:txBody>
          <a:bodyPr wrap="none" rtlCol="0">
            <a:spAutoFit/>
          </a:bodyPr>
          <a:lstStyle/>
          <a:p>
            <a:pPr algn="ctr"/>
            <a:r>
              <a:rPr lang="en-US" sz="1800" b="1" dirty="0" smtClean="0">
                <a:solidFill>
                  <a:srgbClr val="C00000"/>
                </a:solidFill>
              </a:rPr>
              <a:t>Differentiation</a:t>
            </a:r>
          </a:p>
        </p:txBody>
      </p:sp>
      <p:sp>
        <p:nvSpPr>
          <p:cNvPr id="78" name="Right Arrow 77"/>
          <p:cNvSpPr/>
          <p:nvPr/>
        </p:nvSpPr>
        <p:spPr>
          <a:xfrm>
            <a:off x="4528814" y="3830459"/>
            <a:ext cx="431320" cy="4313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7634885" y="1121285"/>
            <a:ext cx="5028692" cy="1477328"/>
          </a:xfrm>
          <a:prstGeom prst="rect">
            <a:avLst/>
          </a:prstGeom>
          <a:noFill/>
        </p:spPr>
        <p:txBody>
          <a:bodyPr wrap="square" rtlCol="0">
            <a:spAutoFit/>
          </a:bodyPr>
          <a:lstStyle/>
          <a:p>
            <a:r>
              <a:rPr lang="en-US" sz="1800" b="1" dirty="0" smtClean="0">
                <a:solidFill>
                  <a:prstClr val="black"/>
                </a:solidFill>
              </a:rPr>
              <a:t>The Type of Product Development Exploration:</a:t>
            </a:r>
          </a:p>
          <a:p>
            <a:pPr marL="342900" indent="-342900">
              <a:buFont typeface="+mj-lt"/>
              <a:buAutoNum type="alphaUcPeriod"/>
            </a:pPr>
            <a:r>
              <a:rPr lang="en-US" sz="1800" dirty="0" smtClean="0">
                <a:solidFill>
                  <a:prstClr val="black"/>
                </a:solidFill>
              </a:rPr>
              <a:t>Vertical Product Development Exploration: Vertical Level Exploration</a:t>
            </a:r>
          </a:p>
          <a:p>
            <a:pPr marL="342900" indent="-342900">
              <a:buFont typeface="+mj-lt"/>
              <a:buAutoNum type="alphaUcPeriod"/>
            </a:pPr>
            <a:r>
              <a:rPr lang="en-US" sz="1800" dirty="0" smtClean="0">
                <a:solidFill>
                  <a:prstClr val="black"/>
                </a:solidFill>
              </a:rPr>
              <a:t>Horizontal Product Development Exploration: Customer Journey Exploration</a:t>
            </a:r>
          </a:p>
        </p:txBody>
      </p:sp>
      <p:sp>
        <p:nvSpPr>
          <p:cNvPr id="80" name="TextBox 79"/>
          <p:cNvSpPr txBox="1"/>
          <p:nvPr/>
        </p:nvSpPr>
        <p:spPr>
          <a:xfrm>
            <a:off x="7634884" y="2629142"/>
            <a:ext cx="4321329" cy="646331"/>
          </a:xfrm>
          <a:prstGeom prst="rect">
            <a:avLst/>
          </a:prstGeom>
          <a:noFill/>
        </p:spPr>
        <p:txBody>
          <a:bodyPr wrap="square" rtlCol="0">
            <a:spAutoFit/>
          </a:bodyPr>
          <a:lstStyle/>
          <a:p>
            <a:r>
              <a:rPr lang="en-US" sz="1800" b="1" dirty="0" smtClean="0">
                <a:solidFill>
                  <a:prstClr val="black"/>
                </a:solidFill>
              </a:rPr>
              <a:t>The Architecture of Product:</a:t>
            </a:r>
          </a:p>
          <a:p>
            <a:r>
              <a:rPr lang="en-US" sz="1800" dirty="0" smtClean="0">
                <a:solidFill>
                  <a:prstClr val="black"/>
                </a:solidFill>
              </a:rPr>
              <a:t>Using “Hierarchy of Effect” Product (AIDAS) </a:t>
            </a:r>
          </a:p>
        </p:txBody>
      </p:sp>
      <p:sp>
        <p:nvSpPr>
          <p:cNvPr id="15" name="Rounded Rectangle 14"/>
          <p:cNvSpPr/>
          <p:nvPr/>
        </p:nvSpPr>
        <p:spPr>
          <a:xfrm>
            <a:off x="9254349" y="6010866"/>
            <a:ext cx="1890981" cy="1084011"/>
          </a:xfrm>
          <a:prstGeom prst="roundRect">
            <a:avLst/>
          </a:prstGeom>
          <a:solidFill>
            <a:schemeClr val="accent5">
              <a:lumMod val="40000"/>
              <a:lumOff val="6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9579598" y="6039603"/>
            <a:ext cx="1257712" cy="307777"/>
          </a:xfrm>
          <a:prstGeom prst="rect">
            <a:avLst/>
          </a:prstGeom>
          <a:noFill/>
        </p:spPr>
        <p:txBody>
          <a:bodyPr wrap="square" rtlCol="0">
            <a:spAutoFit/>
          </a:bodyPr>
          <a:lstStyle/>
          <a:p>
            <a:pPr algn="ctr" defTabSz="685846">
              <a:defRPr/>
            </a:pPr>
            <a:r>
              <a:rPr lang="en-US" sz="1400" b="1" dirty="0" smtClean="0">
                <a:solidFill>
                  <a:srgbClr val="C00000"/>
                </a:solidFill>
                <a:latin typeface="Arial" panose="020B0604020202020204"/>
              </a:rPr>
              <a:t>ATTENTION</a:t>
            </a:r>
            <a:endParaRPr lang="en-US" sz="1400" b="1" dirty="0">
              <a:solidFill>
                <a:srgbClr val="C00000"/>
              </a:solidFill>
              <a:latin typeface="Arial" panose="020B0604020202020204"/>
            </a:endParaRPr>
          </a:p>
        </p:txBody>
      </p:sp>
      <p:sp>
        <p:nvSpPr>
          <p:cNvPr id="82" name="TextBox 81"/>
          <p:cNvSpPr txBox="1"/>
          <p:nvPr/>
        </p:nvSpPr>
        <p:spPr>
          <a:xfrm>
            <a:off x="9468505" y="6287201"/>
            <a:ext cx="1470946" cy="830997"/>
          </a:xfrm>
          <a:prstGeom prst="rect">
            <a:avLst/>
          </a:prstGeom>
          <a:noFill/>
        </p:spPr>
        <p:txBody>
          <a:bodyPr wrap="square" rtlCol="0">
            <a:spAutoFit/>
          </a:bodyPr>
          <a:lstStyle/>
          <a:p>
            <a:pPr algn="ctr"/>
            <a:r>
              <a:rPr lang="en-US" sz="1600" dirty="0"/>
              <a:t>Stimulation through The Five Senses</a:t>
            </a:r>
          </a:p>
        </p:txBody>
      </p:sp>
      <p:sp>
        <p:nvSpPr>
          <p:cNvPr id="84" name="TextBox 83"/>
          <p:cNvSpPr txBox="1"/>
          <p:nvPr/>
        </p:nvSpPr>
        <p:spPr>
          <a:xfrm>
            <a:off x="9068709" y="5139173"/>
            <a:ext cx="2284323" cy="307777"/>
          </a:xfrm>
          <a:prstGeom prst="rect">
            <a:avLst/>
          </a:prstGeom>
          <a:noFill/>
        </p:spPr>
        <p:txBody>
          <a:bodyPr wrap="square" rtlCol="0">
            <a:spAutoFit/>
          </a:bodyPr>
          <a:lstStyle/>
          <a:p>
            <a:pPr algn="ctr" defTabSz="685846">
              <a:defRPr/>
            </a:pPr>
            <a:r>
              <a:rPr lang="en-US" sz="1400" b="1" dirty="0" smtClean="0">
                <a:solidFill>
                  <a:srgbClr val="C00000"/>
                </a:solidFill>
                <a:latin typeface="Arial" panose="020B0604020202020204"/>
              </a:rPr>
              <a:t>INTEREST </a:t>
            </a:r>
            <a:r>
              <a:rPr lang="en-US" sz="1400" b="1" dirty="0" smtClean="0">
                <a:solidFill>
                  <a:srgbClr val="C00000"/>
                </a:solidFill>
                <a:latin typeface="Arial" panose="020B0604020202020204"/>
                <a:sym typeface="Wingdings" panose="05000000000000000000" pitchFamily="2" charset="2"/>
              </a:rPr>
              <a:t> DESIRE</a:t>
            </a:r>
            <a:endParaRPr lang="en-US" sz="1400" b="1" dirty="0">
              <a:solidFill>
                <a:srgbClr val="C00000"/>
              </a:solidFill>
              <a:latin typeface="Arial" panose="020B0604020202020204"/>
            </a:endParaRPr>
          </a:p>
        </p:txBody>
      </p:sp>
      <p:sp>
        <p:nvSpPr>
          <p:cNvPr id="85" name="TextBox 84"/>
          <p:cNvSpPr txBox="1"/>
          <p:nvPr/>
        </p:nvSpPr>
        <p:spPr>
          <a:xfrm>
            <a:off x="9244479" y="5394429"/>
            <a:ext cx="1888663" cy="584775"/>
          </a:xfrm>
          <a:prstGeom prst="rect">
            <a:avLst/>
          </a:prstGeom>
          <a:noFill/>
        </p:spPr>
        <p:txBody>
          <a:bodyPr wrap="square" rtlCol="0">
            <a:spAutoFit/>
          </a:bodyPr>
          <a:lstStyle/>
          <a:p>
            <a:pPr algn="ctr"/>
            <a:r>
              <a:rPr lang="en-US" sz="1600" dirty="0" smtClean="0"/>
              <a:t>The Design of Product Attributes</a:t>
            </a:r>
            <a:endParaRPr lang="en-US" sz="1600" dirty="0"/>
          </a:p>
        </p:txBody>
      </p:sp>
      <p:sp>
        <p:nvSpPr>
          <p:cNvPr id="87" name="TextBox 86"/>
          <p:cNvSpPr txBox="1"/>
          <p:nvPr/>
        </p:nvSpPr>
        <p:spPr>
          <a:xfrm>
            <a:off x="9263659" y="4277873"/>
            <a:ext cx="1866606" cy="307777"/>
          </a:xfrm>
          <a:prstGeom prst="rect">
            <a:avLst/>
          </a:prstGeom>
          <a:noFill/>
        </p:spPr>
        <p:txBody>
          <a:bodyPr wrap="square" rtlCol="0">
            <a:spAutoFit/>
          </a:bodyPr>
          <a:lstStyle/>
          <a:p>
            <a:pPr algn="ctr" defTabSz="685846">
              <a:defRPr/>
            </a:pPr>
            <a:r>
              <a:rPr lang="en-US" sz="1400" b="1" dirty="0" smtClean="0">
                <a:solidFill>
                  <a:srgbClr val="C00000"/>
                </a:solidFill>
                <a:latin typeface="Arial" panose="020B0604020202020204"/>
              </a:rPr>
              <a:t>ACTION</a:t>
            </a:r>
            <a:endParaRPr lang="en-US" sz="1400" b="1" dirty="0">
              <a:solidFill>
                <a:srgbClr val="C00000"/>
              </a:solidFill>
              <a:latin typeface="Arial" panose="020B0604020202020204"/>
            </a:endParaRPr>
          </a:p>
        </p:txBody>
      </p:sp>
      <p:sp>
        <p:nvSpPr>
          <p:cNvPr id="88" name="TextBox 87"/>
          <p:cNvSpPr txBox="1"/>
          <p:nvPr/>
        </p:nvSpPr>
        <p:spPr>
          <a:xfrm>
            <a:off x="9241602" y="4528915"/>
            <a:ext cx="1888663" cy="584775"/>
          </a:xfrm>
          <a:prstGeom prst="rect">
            <a:avLst/>
          </a:prstGeom>
          <a:noFill/>
        </p:spPr>
        <p:txBody>
          <a:bodyPr wrap="square" rtlCol="0">
            <a:spAutoFit/>
          </a:bodyPr>
          <a:lstStyle/>
          <a:p>
            <a:pPr algn="ctr"/>
            <a:r>
              <a:rPr lang="en-US" sz="1600" dirty="0" smtClean="0"/>
              <a:t>The Easiness of Buy, Bring and Use</a:t>
            </a:r>
            <a:endParaRPr lang="en-US" sz="1600" dirty="0"/>
          </a:p>
        </p:txBody>
      </p:sp>
      <p:sp>
        <p:nvSpPr>
          <p:cNvPr id="90" name="TextBox 89"/>
          <p:cNvSpPr txBox="1"/>
          <p:nvPr/>
        </p:nvSpPr>
        <p:spPr>
          <a:xfrm>
            <a:off x="9260782" y="3446860"/>
            <a:ext cx="1866606" cy="307777"/>
          </a:xfrm>
          <a:prstGeom prst="rect">
            <a:avLst/>
          </a:prstGeom>
          <a:noFill/>
        </p:spPr>
        <p:txBody>
          <a:bodyPr wrap="square" rtlCol="0">
            <a:spAutoFit/>
          </a:bodyPr>
          <a:lstStyle/>
          <a:p>
            <a:pPr algn="ctr" defTabSz="685846">
              <a:defRPr/>
            </a:pPr>
            <a:r>
              <a:rPr lang="en-US" sz="1400" b="1" dirty="0" smtClean="0">
                <a:solidFill>
                  <a:srgbClr val="C00000"/>
                </a:solidFill>
                <a:latin typeface="Arial" panose="020B0604020202020204"/>
              </a:rPr>
              <a:t>SATISFACTION</a:t>
            </a:r>
            <a:endParaRPr lang="en-US" sz="1400" b="1" dirty="0">
              <a:solidFill>
                <a:srgbClr val="C00000"/>
              </a:solidFill>
              <a:latin typeface="Arial" panose="020B0604020202020204"/>
            </a:endParaRPr>
          </a:p>
        </p:txBody>
      </p:sp>
      <p:sp>
        <p:nvSpPr>
          <p:cNvPr id="91" name="TextBox 90"/>
          <p:cNvSpPr txBox="1"/>
          <p:nvPr/>
        </p:nvSpPr>
        <p:spPr>
          <a:xfrm>
            <a:off x="9238725" y="3697902"/>
            <a:ext cx="1888663" cy="584775"/>
          </a:xfrm>
          <a:prstGeom prst="rect">
            <a:avLst/>
          </a:prstGeom>
          <a:noFill/>
        </p:spPr>
        <p:txBody>
          <a:bodyPr wrap="square" rtlCol="0">
            <a:spAutoFit/>
          </a:bodyPr>
          <a:lstStyle/>
          <a:p>
            <a:pPr algn="ctr"/>
            <a:r>
              <a:rPr lang="en-US" sz="1600" dirty="0" smtClean="0"/>
              <a:t>The Optimum Level of Product Usability</a:t>
            </a:r>
            <a:endParaRPr lang="en-US" sz="1600" dirty="0"/>
          </a:p>
        </p:txBody>
      </p:sp>
      <p:cxnSp>
        <p:nvCxnSpPr>
          <p:cNvPr id="94" name="Straight Connector 93"/>
          <p:cNvCxnSpPr/>
          <p:nvPr/>
        </p:nvCxnSpPr>
        <p:spPr>
          <a:xfrm>
            <a:off x="7297947" y="1149093"/>
            <a:ext cx="0" cy="7934171"/>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6" name="Rounded Rectangle 95"/>
          <p:cNvSpPr/>
          <p:nvPr/>
        </p:nvSpPr>
        <p:spPr>
          <a:xfrm>
            <a:off x="4024555" y="8357162"/>
            <a:ext cx="2333484" cy="81269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Value Proposition that </a:t>
            </a:r>
            <a:r>
              <a:rPr lang="en-US" sz="1800" dirty="0"/>
              <a:t>can be obtained by </a:t>
            </a:r>
            <a:r>
              <a:rPr lang="en-US" sz="1800" dirty="0" smtClean="0"/>
              <a:t>Customer</a:t>
            </a:r>
            <a:endParaRPr lang="en-US" sz="1800" dirty="0"/>
          </a:p>
        </p:txBody>
      </p:sp>
      <p:cxnSp>
        <p:nvCxnSpPr>
          <p:cNvPr id="97" name="Straight Arrow Connector 96"/>
          <p:cNvCxnSpPr>
            <a:stCxn id="100" idx="3"/>
            <a:endCxn id="96" idx="1"/>
          </p:cNvCxnSpPr>
          <p:nvPr/>
        </p:nvCxnSpPr>
        <p:spPr>
          <a:xfrm>
            <a:off x="3009541" y="8763511"/>
            <a:ext cx="101501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676057" y="8357162"/>
            <a:ext cx="2333484" cy="812697"/>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3 Level of Product Benefit</a:t>
            </a:r>
          </a:p>
        </p:txBody>
      </p:sp>
      <p:sp>
        <p:nvSpPr>
          <p:cNvPr id="103" name="TextBox 102"/>
          <p:cNvSpPr txBox="1"/>
          <p:nvPr/>
        </p:nvSpPr>
        <p:spPr>
          <a:xfrm>
            <a:off x="2395701" y="1121077"/>
            <a:ext cx="2925032" cy="369332"/>
          </a:xfrm>
          <a:prstGeom prst="rect">
            <a:avLst/>
          </a:prstGeom>
          <a:noFill/>
        </p:spPr>
        <p:txBody>
          <a:bodyPr wrap="none" rtlCol="0">
            <a:spAutoFit/>
          </a:bodyPr>
          <a:lstStyle/>
          <a:p>
            <a:r>
              <a:rPr lang="en-US" sz="1800" b="1" dirty="0" smtClean="0">
                <a:solidFill>
                  <a:srgbClr val="C00000"/>
                </a:solidFill>
              </a:rPr>
              <a:t>1. Opportunity Identification</a:t>
            </a:r>
          </a:p>
        </p:txBody>
      </p:sp>
      <p:sp>
        <p:nvSpPr>
          <p:cNvPr id="104" name="TextBox 103"/>
          <p:cNvSpPr txBox="1"/>
          <p:nvPr/>
        </p:nvSpPr>
        <p:spPr>
          <a:xfrm>
            <a:off x="2179201" y="3351541"/>
            <a:ext cx="2614241" cy="369332"/>
          </a:xfrm>
          <a:prstGeom prst="rect">
            <a:avLst/>
          </a:prstGeom>
          <a:noFill/>
        </p:spPr>
        <p:txBody>
          <a:bodyPr wrap="none" rtlCol="0">
            <a:spAutoFit/>
          </a:bodyPr>
          <a:lstStyle/>
          <a:p>
            <a:r>
              <a:rPr lang="en-US" sz="1800" b="1" dirty="0">
                <a:solidFill>
                  <a:srgbClr val="C00000"/>
                </a:solidFill>
              </a:rPr>
              <a:t>2</a:t>
            </a:r>
            <a:r>
              <a:rPr lang="en-US" sz="1800" b="1" dirty="0" smtClean="0">
                <a:solidFill>
                  <a:srgbClr val="C00000"/>
                </a:solidFill>
              </a:rPr>
              <a:t>. Design &amp; Development</a:t>
            </a:r>
          </a:p>
        </p:txBody>
      </p:sp>
      <p:sp>
        <p:nvSpPr>
          <p:cNvPr id="46" name="TextBox 45"/>
          <p:cNvSpPr txBox="1"/>
          <p:nvPr/>
        </p:nvSpPr>
        <p:spPr>
          <a:xfrm>
            <a:off x="7400902" y="7225476"/>
            <a:ext cx="5400698" cy="307777"/>
          </a:xfrm>
          <a:prstGeom prst="rect">
            <a:avLst/>
          </a:prstGeom>
          <a:noFill/>
        </p:spPr>
        <p:txBody>
          <a:bodyPr wrap="square" rtlCol="0">
            <a:spAutoFit/>
          </a:bodyPr>
          <a:lstStyle/>
          <a:p>
            <a:r>
              <a:rPr lang="en-US" sz="1400" dirty="0">
                <a:solidFill>
                  <a:prstClr val="black"/>
                </a:solidFill>
              </a:rPr>
              <a:t>Source: https://www.interaction-design.org/literature/topics/usability</a:t>
            </a:r>
            <a:endParaRPr lang="en-US" sz="1400" dirty="0" smtClean="0">
              <a:solidFill>
                <a:prstClr val="black"/>
              </a:solidFill>
            </a:endParaRPr>
          </a:p>
        </p:txBody>
      </p:sp>
      <p:sp>
        <p:nvSpPr>
          <p:cNvPr id="3" name="TextBox 2"/>
          <p:cNvSpPr txBox="1"/>
          <p:nvPr/>
        </p:nvSpPr>
        <p:spPr>
          <a:xfrm>
            <a:off x="2171879" y="2199188"/>
            <a:ext cx="4931030" cy="461665"/>
          </a:xfrm>
          <a:prstGeom prst="rect">
            <a:avLst/>
          </a:prstGeom>
          <a:noFill/>
        </p:spPr>
        <p:txBody>
          <a:bodyPr wrap="none" rtlCol="0">
            <a:spAutoFit/>
          </a:bodyPr>
          <a:lstStyle/>
          <a:p>
            <a:pPr algn="ctr"/>
            <a:r>
              <a:rPr lang="en-US" sz="2400" dirty="0" smtClean="0"/>
              <a:t>WHO</a:t>
            </a:r>
            <a:r>
              <a:rPr lang="en-US" sz="2400" dirty="0" smtClean="0">
                <a:sym typeface="Wingdings" panose="05000000000000000000" pitchFamily="2" charset="2"/>
              </a:rPr>
              <a:t>WHATWHYHOWWHEN</a:t>
            </a:r>
            <a:endParaRPr lang="en-US" sz="2400" dirty="0"/>
          </a:p>
        </p:txBody>
      </p:sp>
      <p:sp>
        <p:nvSpPr>
          <p:cNvPr id="4" name="TextBox 3"/>
          <p:cNvSpPr txBox="1"/>
          <p:nvPr/>
        </p:nvSpPr>
        <p:spPr>
          <a:xfrm>
            <a:off x="2330176" y="1700485"/>
            <a:ext cx="4297908" cy="418128"/>
          </a:xfrm>
          <a:prstGeom prst="rect">
            <a:avLst/>
          </a:prstGeom>
          <a:noFill/>
        </p:spPr>
        <p:txBody>
          <a:bodyPr wrap="none" rtlCol="0">
            <a:spAutoFit/>
          </a:bodyPr>
          <a:lstStyle/>
          <a:p>
            <a:pPr algn="ctr"/>
            <a:r>
              <a:rPr lang="en-US" dirty="0" smtClean="0"/>
              <a:t>PRODUCT BRAINSTORMING PROCESS</a:t>
            </a:r>
            <a:endParaRPr lang="en-US" dirty="0"/>
          </a:p>
        </p:txBody>
      </p:sp>
      <p:sp>
        <p:nvSpPr>
          <p:cNvPr id="48" name="TextBox 47"/>
          <p:cNvSpPr txBox="1"/>
          <p:nvPr/>
        </p:nvSpPr>
        <p:spPr>
          <a:xfrm>
            <a:off x="7614278" y="7516310"/>
            <a:ext cx="3141310" cy="368139"/>
          </a:xfrm>
          <a:prstGeom prst="rect">
            <a:avLst/>
          </a:prstGeom>
          <a:noFill/>
        </p:spPr>
        <p:txBody>
          <a:bodyPr wrap="square" rtlCol="0">
            <a:spAutoFit/>
          </a:bodyPr>
          <a:lstStyle/>
          <a:p>
            <a:r>
              <a:rPr lang="en-US" sz="1800" b="1" dirty="0" smtClean="0">
                <a:solidFill>
                  <a:srgbClr val="C00000"/>
                </a:solidFill>
              </a:rPr>
              <a:t>3. Testing</a:t>
            </a:r>
          </a:p>
        </p:txBody>
      </p:sp>
      <p:sp>
        <p:nvSpPr>
          <p:cNvPr id="49" name="TextBox 48"/>
          <p:cNvSpPr txBox="1"/>
          <p:nvPr/>
        </p:nvSpPr>
        <p:spPr>
          <a:xfrm>
            <a:off x="7638796" y="7877668"/>
            <a:ext cx="3141310" cy="646331"/>
          </a:xfrm>
          <a:prstGeom prst="rect">
            <a:avLst/>
          </a:prstGeom>
          <a:noFill/>
        </p:spPr>
        <p:txBody>
          <a:bodyPr wrap="square" rtlCol="0">
            <a:spAutoFit/>
          </a:bodyPr>
          <a:lstStyle/>
          <a:p>
            <a:r>
              <a:rPr lang="en-US" sz="1800" dirty="0" smtClean="0">
                <a:solidFill>
                  <a:prstClr val="black"/>
                </a:solidFill>
              </a:rPr>
              <a:t>A. Prototyping</a:t>
            </a:r>
          </a:p>
          <a:p>
            <a:r>
              <a:rPr lang="en-US" sz="1800" dirty="0" smtClean="0">
                <a:solidFill>
                  <a:prstClr val="black"/>
                </a:solidFill>
              </a:rPr>
              <a:t>B. Success Definition</a:t>
            </a:r>
          </a:p>
        </p:txBody>
      </p:sp>
      <p:sp>
        <p:nvSpPr>
          <p:cNvPr id="50" name="TextBox 49"/>
          <p:cNvSpPr txBox="1"/>
          <p:nvPr/>
        </p:nvSpPr>
        <p:spPr>
          <a:xfrm>
            <a:off x="7639498" y="8646868"/>
            <a:ext cx="3141310" cy="368139"/>
          </a:xfrm>
          <a:prstGeom prst="rect">
            <a:avLst/>
          </a:prstGeom>
          <a:noFill/>
        </p:spPr>
        <p:txBody>
          <a:bodyPr wrap="square" rtlCol="0">
            <a:spAutoFit/>
          </a:bodyPr>
          <a:lstStyle/>
          <a:p>
            <a:r>
              <a:rPr lang="en-US" sz="1800" b="1" dirty="0" smtClean="0">
                <a:solidFill>
                  <a:srgbClr val="C00000"/>
                </a:solidFill>
              </a:rPr>
              <a:t>4. Introduction To The Market</a:t>
            </a:r>
          </a:p>
        </p:txBody>
      </p:sp>
      <p:sp>
        <p:nvSpPr>
          <p:cNvPr id="51" name="TextBox 50"/>
          <p:cNvSpPr txBox="1"/>
          <p:nvPr/>
        </p:nvSpPr>
        <p:spPr>
          <a:xfrm>
            <a:off x="7614278" y="9113505"/>
            <a:ext cx="3972076" cy="369332"/>
          </a:xfrm>
          <a:prstGeom prst="rect">
            <a:avLst/>
          </a:prstGeom>
          <a:noFill/>
        </p:spPr>
        <p:txBody>
          <a:bodyPr wrap="square" rtlCol="0">
            <a:spAutoFit/>
          </a:bodyPr>
          <a:lstStyle/>
          <a:p>
            <a:r>
              <a:rPr lang="en-US" sz="1800" b="1" dirty="0" smtClean="0">
                <a:solidFill>
                  <a:srgbClr val="C00000"/>
                </a:solidFill>
              </a:rPr>
              <a:t>5. Product Life Cycle Management</a:t>
            </a:r>
          </a:p>
        </p:txBody>
      </p:sp>
      <p:sp>
        <p:nvSpPr>
          <p:cNvPr id="63" name="TextBox 62"/>
          <p:cNvSpPr txBox="1"/>
          <p:nvPr/>
        </p:nvSpPr>
        <p:spPr>
          <a:xfrm>
            <a:off x="5112266" y="5801"/>
            <a:ext cx="2843279" cy="369332"/>
          </a:xfrm>
          <a:prstGeom prst="rect">
            <a:avLst/>
          </a:prstGeom>
          <a:noFill/>
        </p:spPr>
        <p:txBody>
          <a:bodyPr wrap="none" rtlCol="0">
            <a:spAutoFit/>
          </a:bodyPr>
          <a:lstStyle/>
          <a:p>
            <a:pPr algn="ctr"/>
            <a:r>
              <a:rPr lang="en-US" sz="1800" b="1" dirty="0" smtClean="0">
                <a:solidFill>
                  <a:prstClr val="black"/>
                </a:solidFill>
              </a:rPr>
              <a:t>IV. STRATEGIC POSITIONING</a:t>
            </a:r>
          </a:p>
        </p:txBody>
      </p:sp>
      <p:sp>
        <p:nvSpPr>
          <p:cNvPr id="67" name="TextBox 66"/>
          <p:cNvSpPr txBox="1"/>
          <p:nvPr/>
        </p:nvSpPr>
        <p:spPr>
          <a:xfrm>
            <a:off x="10144331" y="7875279"/>
            <a:ext cx="3141310" cy="369332"/>
          </a:xfrm>
          <a:prstGeom prst="rect">
            <a:avLst/>
          </a:prstGeom>
          <a:noFill/>
        </p:spPr>
        <p:txBody>
          <a:bodyPr wrap="square" rtlCol="0">
            <a:spAutoFit/>
          </a:bodyPr>
          <a:lstStyle/>
          <a:p>
            <a:r>
              <a:rPr lang="en-US" sz="1800" dirty="0" smtClean="0">
                <a:solidFill>
                  <a:prstClr val="black"/>
                </a:solidFill>
              </a:rPr>
              <a:t>C. Piloting</a:t>
            </a:r>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3191738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37345" y="381484"/>
            <a:ext cx="5188856" cy="646331"/>
          </a:xfrm>
          <a:prstGeom prst="rect">
            <a:avLst/>
          </a:prstGeom>
          <a:noFill/>
        </p:spPr>
        <p:txBody>
          <a:bodyPr wrap="none" rtlCol="0">
            <a:spAutoFit/>
          </a:bodyPr>
          <a:lstStyle/>
          <a:p>
            <a:pPr algn="ctr"/>
            <a:r>
              <a:rPr lang="en-US" sz="1800" b="1" dirty="0" smtClean="0"/>
              <a:t>MARKET PENETRATION STRATEGY</a:t>
            </a:r>
          </a:p>
          <a:p>
            <a:pPr algn="ctr"/>
            <a:r>
              <a:rPr lang="en-US" sz="1800" dirty="0" smtClean="0"/>
              <a:t>Customer Cycle </a:t>
            </a:r>
            <a:r>
              <a:rPr lang="en-US" sz="1800" dirty="0"/>
              <a:t>&amp; Hierarchy of Effects </a:t>
            </a:r>
            <a:r>
              <a:rPr lang="en-US" sz="1800" dirty="0" smtClean="0"/>
              <a:t>Model (AIDAS) </a:t>
            </a:r>
            <a:endParaRPr lang="id-ID" sz="1800" dirty="0"/>
          </a:p>
        </p:txBody>
      </p:sp>
      <p:sp>
        <p:nvSpPr>
          <p:cNvPr id="11" name="Oval 10"/>
          <p:cNvSpPr/>
          <p:nvPr/>
        </p:nvSpPr>
        <p:spPr>
          <a:xfrm>
            <a:off x="1430218" y="2301743"/>
            <a:ext cx="1295400" cy="762000"/>
          </a:xfrm>
          <a:prstGeom prst="ellipse">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1400" dirty="0">
                <a:latin typeface="Arial" panose="020B0604020202020204" pitchFamily="34" charset="0"/>
                <a:cs typeface="Arial" panose="020B0604020202020204" pitchFamily="34" charset="0"/>
              </a:rPr>
              <a:t>Stranger</a:t>
            </a:r>
          </a:p>
        </p:txBody>
      </p:sp>
      <p:sp>
        <p:nvSpPr>
          <p:cNvPr id="12" name="Oval 11"/>
          <p:cNvSpPr/>
          <p:nvPr/>
        </p:nvSpPr>
        <p:spPr>
          <a:xfrm>
            <a:off x="3030418" y="2301743"/>
            <a:ext cx="1295400" cy="762000"/>
          </a:xfrm>
          <a:prstGeom prst="ellipse">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id-ID" sz="1400" dirty="0">
                <a:latin typeface="Arial" panose="020B0604020202020204" pitchFamily="34" charset="0"/>
                <a:cs typeface="Arial" panose="020B0604020202020204" pitchFamily="34" charset="0"/>
              </a:rPr>
              <a:t>Leads</a:t>
            </a:r>
          </a:p>
        </p:txBody>
      </p:sp>
      <p:sp>
        <p:nvSpPr>
          <p:cNvPr id="13" name="Oval 12"/>
          <p:cNvSpPr/>
          <p:nvPr/>
        </p:nvSpPr>
        <p:spPr>
          <a:xfrm>
            <a:off x="4630618" y="2332223"/>
            <a:ext cx="1371600" cy="762000"/>
          </a:xfrm>
          <a:prstGeom prst="ellipse">
            <a:avLst/>
          </a:prstGeom>
          <a:solidFill>
            <a:schemeClr val="accent4">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id-ID" sz="1400" dirty="0">
                <a:latin typeface="Arial" panose="020B0604020202020204" pitchFamily="34" charset="0"/>
                <a:cs typeface="Arial" panose="020B0604020202020204" pitchFamily="34" charset="0"/>
              </a:rPr>
              <a:t>Customer</a:t>
            </a:r>
          </a:p>
        </p:txBody>
      </p:sp>
      <p:sp>
        <p:nvSpPr>
          <p:cNvPr id="14" name="Oval 13"/>
          <p:cNvSpPr/>
          <p:nvPr/>
        </p:nvSpPr>
        <p:spPr>
          <a:xfrm>
            <a:off x="6230818" y="2301743"/>
            <a:ext cx="1295400" cy="762000"/>
          </a:xfrm>
          <a:prstGeom prst="ellipse">
            <a:avLst/>
          </a:prstGeom>
          <a:solidFill>
            <a:schemeClr val="accent6">
              <a:lumMod val="5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id-ID" sz="1400" dirty="0">
                <a:latin typeface="Arial" panose="020B0604020202020204" pitchFamily="34" charset="0"/>
                <a:cs typeface="Arial" panose="020B0604020202020204" pitchFamily="34" charset="0"/>
              </a:rPr>
              <a:t>Promoter</a:t>
            </a:r>
          </a:p>
        </p:txBody>
      </p:sp>
      <p:sp>
        <p:nvSpPr>
          <p:cNvPr id="15" name="Right Arrow 14"/>
          <p:cNvSpPr/>
          <p:nvPr/>
        </p:nvSpPr>
        <p:spPr>
          <a:xfrm>
            <a:off x="2725618" y="2568443"/>
            <a:ext cx="304800" cy="2286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sz="1400">
              <a:latin typeface="Arial" panose="020B0604020202020204" pitchFamily="34" charset="0"/>
              <a:cs typeface="Arial" panose="020B0604020202020204" pitchFamily="34" charset="0"/>
            </a:endParaRPr>
          </a:p>
        </p:txBody>
      </p:sp>
      <p:sp>
        <p:nvSpPr>
          <p:cNvPr id="16" name="Right Arrow 15"/>
          <p:cNvSpPr/>
          <p:nvPr/>
        </p:nvSpPr>
        <p:spPr>
          <a:xfrm>
            <a:off x="4325818" y="2598923"/>
            <a:ext cx="304800" cy="2286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sz="1400">
              <a:latin typeface="Arial" panose="020B0604020202020204" pitchFamily="34" charset="0"/>
              <a:cs typeface="Arial" panose="020B0604020202020204" pitchFamily="34" charset="0"/>
            </a:endParaRPr>
          </a:p>
        </p:txBody>
      </p:sp>
      <p:sp>
        <p:nvSpPr>
          <p:cNvPr id="17" name="Right Arrow 16"/>
          <p:cNvSpPr/>
          <p:nvPr/>
        </p:nvSpPr>
        <p:spPr>
          <a:xfrm>
            <a:off x="6002218" y="2598923"/>
            <a:ext cx="304800" cy="2286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sz="1400">
              <a:latin typeface="Arial" panose="020B0604020202020204" pitchFamily="34" charset="0"/>
              <a:cs typeface="Arial" panose="020B0604020202020204" pitchFamily="34" charset="0"/>
            </a:endParaRPr>
          </a:p>
        </p:txBody>
      </p:sp>
      <p:sp>
        <p:nvSpPr>
          <p:cNvPr id="21" name="TextBox 20"/>
          <p:cNvSpPr txBox="1"/>
          <p:nvPr/>
        </p:nvSpPr>
        <p:spPr>
          <a:xfrm>
            <a:off x="2342653" y="6981692"/>
            <a:ext cx="1169039" cy="369332"/>
          </a:xfrm>
          <a:prstGeom prst="rect">
            <a:avLst/>
          </a:prstGeom>
          <a:noFill/>
        </p:spPr>
        <p:txBody>
          <a:bodyPr wrap="none" rtlCol="0">
            <a:spAutoFit/>
          </a:bodyPr>
          <a:lstStyle/>
          <a:p>
            <a:pPr algn="ctr"/>
            <a:r>
              <a:rPr lang="id-ID" sz="1800" b="1" dirty="0">
                <a:cs typeface="Arial" panose="020B0604020202020204" pitchFamily="34" charset="0"/>
              </a:rPr>
              <a:t>Marketing</a:t>
            </a:r>
          </a:p>
        </p:txBody>
      </p:sp>
      <p:sp>
        <p:nvSpPr>
          <p:cNvPr id="22" name="TextBox 21"/>
          <p:cNvSpPr txBox="1"/>
          <p:nvPr/>
        </p:nvSpPr>
        <p:spPr>
          <a:xfrm>
            <a:off x="4145563" y="6988042"/>
            <a:ext cx="670376" cy="369332"/>
          </a:xfrm>
          <a:prstGeom prst="rect">
            <a:avLst/>
          </a:prstGeom>
          <a:noFill/>
        </p:spPr>
        <p:txBody>
          <a:bodyPr wrap="none" rtlCol="0">
            <a:spAutoFit/>
          </a:bodyPr>
          <a:lstStyle/>
          <a:p>
            <a:pPr algn="ctr"/>
            <a:r>
              <a:rPr lang="id-ID" sz="1800" b="1" dirty="0">
                <a:cs typeface="Arial" panose="020B0604020202020204" pitchFamily="34" charset="0"/>
              </a:rPr>
              <a:t>Sales</a:t>
            </a:r>
          </a:p>
        </p:txBody>
      </p:sp>
      <p:sp>
        <p:nvSpPr>
          <p:cNvPr id="23" name="TextBox 22"/>
          <p:cNvSpPr txBox="1"/>
          <p:nvPr/>
        </p:nvSpPr>
        <p:spPr>
          <a:xfrm>
            <a:off x="5686586" y="6988042"/>
            <a:ext cx="869597" cy="369332"/>
          </a:xfrm>
          <a:prstGeom prst="rect">
            <a:avLst/>
          </a:prstGeom>
          <a:noFill/>
        </p:spPr>
        <p:txBody>
          <a:bodyPr wrap="none" rtlCol="0">
            <a:spAutoFit/>
          </a:bodyPr>
          <a:lstStyle/>
          <a:p>
            <a:pPr algn="ctr"/>
            <a:r>
              <a:rPr lang="id-ID" sz="1800" b="1" dirty="0">
                <a:cs typeface="Arial" panose="020B0604020202020204" pitchFamily="34" charset="0"/>
              </a:rPr>
              <a:t>Service</a:t>
            </a:r>
          </a:p>
        </p:txBody>
      </p:sp>
      <p:sp>
        <p:nvSpPr>
          <p:cNvPr id="25" name="TextBox 24"/>
          <p:cNvSpPr txBox="1"/>
          <p:nvPr/>
        </p:nvSpPr>
        <p:spPr>
          <a:xfrm>
            <a:off x="2493168" y="2019541"/>
            <a:ext cx="841449" cy="369332"/>
          </a:xfrm>
          <a:prstGeom prst="rect">
            <a:avLst/>
          </a:prstGeom>
          <a:noFill/>
        </p:spPr>
        <p:txBody>
          <a:bodyPr wrap="none" rtlCol="0">
            <a:spAutoFit/>
          </a:bodyPr>
          <a:lstStyle/>
          <a:p>
            <a:r>
              <a:rPr lang="en-US" sz="1800" b="1" dirty="0" smtClean="0"/>
              <a:t>Attract</a:t>
            </a:r>
            <a:endParaRPr lang="en-US" sz="1800" b="1" dirty="0"/>
          </a:p>
        </p:txBody>
      </p:sp>
      <p:sp>
        <p:nvSpPr>
          <p:cNvPr id="26" name="TextBox 25"/>
          <p:cNvSpPr txBox="1"/>
          <p:nvPr/>
        </p:nvSpPr>
        <p:spPr>
          <a:xfrm>
            <a:off x="4049170" y="2019541"/>
            <a:ext cx="934295" cy="369332"/>
          </a:xfrm>
          <a:prstGeom prst="rect">
            <a:avLst/>
          </a:prstGeom>
          <a:noFill/>
        </p:spPr>
        <p:txBody>
          <a:bodyPr wrap="none" rtlCol="0">
            <a:spAutoFit/>
          </a:bodyPr>
          <a:lstStyle/>
          <a:p>
            <a:r>
              <a:rPr lang="en-US" sz="1800" b="1" dirty="0" smtClean="0"/>
              <a:t>Convert</a:t>
            </a:r>
            <a:endParaRPr lang="en-US" sz="1800" b="1" dirty="0"/>
          </a:p>
        </p:txBody>
      </p:sp>
      <p:sp>
        <p:nvSpPr>
          <p:cNvPr id="27" name="TextBox 26"/>
          <p:cNvSpPr txBox="1"/>
          <p:nvPr/>
        </p:nvSpPr>
        <p:spPr>
          <a:xfrm>
            <a:off x="5659103" y="2006186"/>
            <a:ext cx="868636" cy="369332"/>
          </a:xfrm>
          <a:prstGeom prst="rect">
            <a:avLst/>
          </a:prstGeom>
          <a:noFill/>
        </p:spPr>
        <p:txBody>
          <a:bodyPr wrap="none" rtlCol="0">
            <a:spAutoFit/>
          </a:bodyPr>
          <a:lstStyle/>
          <a:p>
            <a:r>
              <a:rPr lang="en-US" sz="1800" b="1" dirty="0" smtClean="0"/>
              <a:t>Delight</a:t>
            </a:r>
            <a:endParaRPr lang="en-US" sz="1800" b="1" dirty="0"/>
          </a:p>
        </p:txBody>
      </p:sp>
      <p:sp>
        <p:nvSpPr>
          <p:cNvPr id="28" name="Rounded Rectangle 27"/>
          <p:cNvSpPr/>
          <p:nvPr/>
        </p:nvSpPr>
        <p:spPr>
          <a:xfrm>
            <a:off x="523594" y="1481403"/>
            <a:ext cx="7917024" cy="6290997"/>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01914" y="1109613"/>
            <a:ext cx="7593041" cy="369332"/>
          </a:xfrm>
          <a:prstGeom prst="rect">
            <a:avLst/>
          </a:prstGeom>
          <a:noFill/>
        </p:spPr>
        <p:txBody>
          <a:bodyPr wrap="none" rtlCol="0">
            <a:spAutoFit/>
          </a:bodyPr>
          <a:lstStyle/>
          <a:p>
            <a:r>
              <a:rPr lang="en-US" sz="1800" b="1" dirty="0" smtClean="0">
                <a:solidFill>
                  <a:prstClr val="black"/>
                </a:solidFill>
              </a:rPr>
              <a:t>Customer-Oriented Value Chain: Customer Journey and Customer Touch Point</a:t>
            </a:r>
            <a:endParaRPr lang="en-US" sz="1800" b="1" dirty="0">
              <a:solidFill>
                <a:prstClr val="black"/>
              </a:solidFill>
            </a:endParaRPr>
          </a:p>
        </p:txBody>
      </p:sp>
      <p:sp>
        <p:nvSpPr>
          <p:cNvPr id="31" name="TextBox 30"/>
          <p:cNvSpPr txBox="1"/>
          <p:nvPr/>
        </p:nvSpPr>
        <p:spPr>
          <a:xfrm>
            <a:off x="2147721" y="3158993"/>
            <a:ext cx="1472399" cy="369332"/>
          </a:xfrm>
          <a:prstGeom prst="rect">
            <a:avLst/>
          </a:prstGeom>
          <a:noFill/>
        </p:spPr>
        <p:txBody>
          <a:bodyPr wrap="square" rtlCol="0">
            <a:spAutoFit/>
          </a:bodyPr>
          <a:lstStyle/>
          <a:p>
            <a:pPr algn="ctr"/>
            <a:r>
              <a:rPr lang="en-US" sz="1800" b="1" dirty="0" smtClean="0"/>
              <a:t>Attention</a:t>
            </a:r>
          </a:p>
        </p:txBody>
      </p:sp>
      <p:sp>
        <p:nvSpPr>
          <p:cNvPr id="32" name="TextBox 31"/>
          <p:cNvSpPr txBox="1"/>
          <p:nvPr/>
        </p:nvSpPr>
        <p:spPr>
          <a:xfrm>
            <a:off x="2455344" y="5394709"/>
            <a:ext cx="923201" cy="369332"/>
          </a:xfrm>
          <a:prstGeom prst="rect">
            <a:avLst/>
          </a:prstGeom>
          <a:noFill/>
        </p:spPr>
        <p:txBody>
          <a:bodyPr wrap="none" rtlCol="0">
            <a:spAutoFit/>
          </a:bodyPr>
          <a:lstStyle/>
          <a:p>
            <a:r>
              <a:rPr lang="en-US" sz="1800" b="1" dirty="0" smtClean="0"/>
              <a:t>Interest</a:t>
            </a:r>
            <a:endParaRPr lang="en-US" sz="1800" b="1" dirty="0"/>
          </a:p>
        </p:txBody>
      </p:sp>
      <p:sp>
        <p:nvSpPr>
          <p:cNvPr id="33" name="TextBox 32"/>
          <p:cNvSpPr txBox="1"/>
          <p:nvPr/>
        </p:nvSpPr>
        <p:spPr>
          <a:xfrm>
            <a:off x="2522926" y="5978521"/>
            <a:ext cx="788036" cy="369332"/>
          </a:xfrm>
          <a:prstGeom prst="rect">
            <a:avLst/>
          </a:prstGeom>
          <a:noFill/>
        </p:spPr>
        <p:txBody>
          <a:bodyPr wrap="none" rtlCol="0">
            <a:spAutoFit/>
          </a:bodyPr>
          <a:lstStyle/>
          <a:p>
            <a:r>
              <a:rPr lang="en-US" sz="1800" b="1" dirty="0" smtClean="0"/>
              <a:t>Desire</a:t>
            </a:r>
            <a:endParaRPr lang="en-US" sz="1800" b="1" dirty="0"/>
          </a:p>
        </p:txBody>
      </p:sp>
      <p:sp>
        <p:nvSpPr>
          <p:cNvPr id="34" name="TextBox 33"/>
          <p:cNvSpPr txBox="1"/>
          <p:nvPr/>
        </p:nvSpPr>
        <p:spPr>
          <a:xfrm>
            <a:off x="4095555" y="3158993"/>
            <a:ext cx="803425" cy="369332"/>
          </a:xfrm>
          <a:prstGeom prst="rect">
            <a:avLst/>
          </a:prstGeom>
          <a:noFill/>
        </p:spPr>
        <p:txBody>
          <a:bodyPr wrap="none" rtlCol="0">
            <a:spAutoFit/>
          </a:bodyPr>
          <a:lstStyle/>
          <a:p>
            <a:r>
              <a:rPr lang="en-US" sz="1800" b="1" dirty="0" smtClean="0"/>
              <a:t>Action</a:t>
            </a:r>
            <a:endParaRPr lang="en-US" sz="1800" b="1" dirty="0"/>
          </a:p>
        </p:txBody>
      </p:sp>
      <p:sp>
        <p:nvSpPr>
          <p:cNvPr id="35" name="TextBox 34"/>
          <p:cNvSpPr txBox="1"/>
          <p:nvPr/>
        </p:nvSpPr>
        <p:spPr>
          <a:xfrm>
            <a:off x="5507518" y="3162057"/>
            <a:ext cx="1294200" cy="369332"/>
          </a:xfrm>
          <a:prstGeom prst="rect">
            <a:avLst/>
          </a:prstGeom>
          <a:noFill/>
        </p:spPr>
        <p:txBody>
          <a:bodyPr wrap="none" rtlCol="0">
            <a:spAutoFit/>
          </a:bodyPr>
          <a:lstStyle/>
          <a:p>
            <a:r>
              <a:rPr lang="en-US" sz="1800" b="1" dirty="0" smtClean="0"/>
              <a:t>Satisfaction</a:t>
            </a:r>
            <a:endParaRPr lang="en-US" sz="1800" b="1" dirty="0"/>
          </a:p>
        </p:txBody>
      </p:sp>
      <p:sp>
        <p:nvSpPr>
          <p:cNvPr id="44" name="Rounded Rectangle 43"/>
          <p:cNvSpPr/>
          <p:nvPr/>
        </p:nvSpPr>
        <p:spPr>
          <a:xfrm>
            <a:off x="2161838" y="5382525"/>
            <a:ext cx="1447800" cy="963932"/>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2706567" y="4361734"/>
            <a:ext cx="317875" cy="88121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82052" y="4319617"/>
            <a:ext cx="1472399" cy="923330"/>
          </a:xfrm>
          <a:prstGeom prst="rect">
            <a:avLst/>
          </a:prstGeom>
          <a:noFill/>
        </p:spPr>
        <p:txBody>
          <a:bodyPr wrap="square" rtlCol="0">
            <a:spAutoFit/>
          </a:bodyPr>
          <a:lstStyle/>
          <a:p>
            <a:pPr algn="ctr"/>
            <a:r>
              <a:rPr lang="en-US" sz="1800" dirty="0" smtClean="0"/>
              <a:t>Choose the Fastest Effect of Conversion</a:t>
            </a:r>
            <a:endParaRPr lang="en-US" sz="1800" dirty="0"/>
          </a:p>
        </p:txBody>
      </p:sp>
      <p:sp>
        <p:nvSpPr>
          <p:cNvPr id="48" name="Down Arrow 47"/>
          <p:cNvSpPr/>
          <p:nvPr/>
        </p:nvSpPr>
        <p:spPr>
          <a:xfrm>
            <a:off x="2771548" y="5752999"/>
            <a:ext cx="271945" cy="302249"/>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094448" y="6358641"/>
            <a:ext cx="1555187" cy="646331"/>
          </a:xfrm>
          <a:prstGeom prst="rect">
            <a:avLst/>
          </a:prstGeom>
          <a:noFill/>
        </p:spPr>
        <p:txBody>
          <a:bodyPr wrap="square" rtlCol="0">
            <a:spAutoFit/>
          </a:bodyPr>
          <a:lstStyle/>
          <a:p>
            <a:r>
              <a:rPr lang="en-US" sz="1800" dirty="0" smtClean="0"/>
              <a:t>1. Through Content</a:t>
            </a:r>
            <a:endParaRPr lang="en-US" sz="1800" dirty="0"/>
          </a:p>
        </p:txBody>
      </p:sp>
      <p:sp>
        <p:nvSpPr>
          <p:cNvPr id="50" name="TextBox 49"/>
          <p:cNvSpPr txBox="1"/>
          <p:nvPr/>
        </p:nvSpPr>
        <p:spPr>
          <a:xfrm>
            <a:off x="3705318" y="3436193"/>
            <a:ext cx="1614210" cy="2031325"/>
          </a:xfrm>
          <a:prstGeom prst="rect">
            <a:avLst/>
          </a:prstGeom>
          <a:noFill/>
        </p:spPr>
        <p:txBody>
          <a:bodyPr wrap="square" rtlCol="0">
            <a:spAutoFit/>
          </a:bodyPr>
          <a:lstStyle/>
          <a:p>
            <a:r>
              <a:rPr lang="en-US" sz="1800" dirty="0" smtClean="0"/>
              <a:t>1. Sales and Personnel Readiness</a:t>
            </a:r>
          </a:p>
          <a:p>
            <a:r>
              <a:rPr lang="en-US" sz="1800" dirty="0" smtClean="0"/>
              <a:t>2. Product, Price, Place, Channel Readiness</a:t>
            </a:r>
            <a:endParaRPr lang="en-US" sz="1800" dirty="0"/>
          </a:p>
        </p:txBody>
      </p:sp>
      <p:sp>
        <p:nvSpPr>
          <p:cNvPr id="51" name="TextBox 50"/>
          <p:cNvSpPr txBox="1"/>
          <p:nvPr/>
        </p:nvSpPr>
        <p:spPr>
          <a:xfrm>
            <a:off x="5332122" y="3433953"/>
            <a:ext cx="1574400" cy="646331"/>
          </a:xfrm>
          <a:prstGeom prst="rect">
            <a:avLst/>
          </a:prstGeom>
          <a:noFill/>
        </p:spPr>
        <p:txBody>
          <a:bodyPr wrap="square" rtlCol="0">
            <a:spAutoFit/>
          </a:bodyPr>
          <a:lstStyle/>
          <a:p>
            <a:r>
              <a:rPr lang="en-US" sz="1800" dirty="0" smtClean="0"/>
              <a:t>1. Customer Experience</a:t>
            </a:r>
            <a:endParaRPr lang="en-US" sz="1800" dirty="0"/>
          </a:p>
        </p:txBody>
      </p:sp>
      <p:sp>
        <p:nvSpPr>
          <p:cNvPr id="52" name="TextBox 51"/>
          <p:cNvSpPr txBox="1"/>
          <p:nvPr/>
        </p:nvSpPr>
        <p:spPr>
          <a:xfrm>
            <a:off x="2097168" y="3438404"/>
            <a:ext cx="1574400" cy="923330"/>
          </a:xfrm>
          <a:prstGeom prst="rect">
            <a:avLst/>
          </a:prstGeom>
          <a:noFill/>
        </p:spPr>
        <p:txBody>
          <a:bodyPr wrap="square" rtlCol="0">
            <a:spAutoFit/>
          </a:bodyPr>
          <a:lstStyle/>
          <a:p>
            <a:r>
              <a:rPr lang="en-US" sz="1800" dirty="0" smtClean="0"/>
              <a:t>1. Stimulation </a:t>
            </a:r>
            <a:r>
              <a:rPr lang="en-US" sz="1800" dirty="0"/>
              <a:t>through The Five Senses</a:t>
            </a:r>
          </a:p>
        </p:txBody>
      </p:sp>
      <p:sp>
        <p:nvSpPr>
          <p:cNvPr id="36" name="TextBox 35"/>
          <p:cNvSpPr txBox="1"/>
          <p:nvPr/>
        </p:nvSpPr>
        <p:spPr>
          <a:xfrm>
            <a:off x="2296513" y="4576214"/>
            <a:ext cx="1134349" cy="338554"/>
          </a:xfrm>
          <a:prstGeom prst="rect">
            <a:avLst/>
          </a:prstGeom>
          <a:solidFill>
            <a:schemeClr val="accent6"/>
          </a:solidFill>
        </p:spPr>
        <p:txBody>
          <a:bodyPr wrap="none" rtlCol="0">
            <a:spAutoFit/>
          </a:bodyPr>
          <a:lstStyle/>
          <a:p>
            <a:r>
              <a:rPr lang="en-US" sz="1600" b="1" dirty="0" smtClean="0">
                <a:solidFill>
                  <a:schemeClr val="bg1"/>
                </a:solidFill>
              </a:rPr>
              <a:t>Conversion</a:t>
            </a:r>
            <a:endParaRPr lang="en-US" sz="1600" b="1" dirty="0">
              <a:solidFill>
                <a:schemeClr val="bg1"/>
              </a:solidFill>
            </a:endParaRPr>
          </a:p>
        </p:txBody>
      </p:sp>
      <p:sp>
        <p:nvSpPr>
          <p:cNvPr id="5" name="Rounded Rectangle 4"/>
          <p:cNvSpPr/>
          <p:nvPr/>
        </p:nvSpPr>
        <p:spPr>
          <a:xfrm>
            <a:off x="10168413" y="1805211"/>
            <a:ext cx="1723292" cy="133906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Target Market</a:t>
            </a:r>
            <a:endParaRPr lang="en-US" sz="2400" dirty="0"/>
          </a:p>
        </p:txBody>
      </p:sp>
      <p:sp>
        <p:nvSpPr>
          <p:cNvPr id="42" name="Rounded Rectangle 41"/>
          <p:cNvSpPr/>
          <p:nvPr/>
        </p:nvSpPr>
        <p:spPr>
          <a:xfrm>
            <a:off x="10115514" y="3458174"/>
            <a:ext cx="1829095" cy="56249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Segmentation</a:t>
            </a:r>
            <a:endParaRPr lang="en-US" sz="1800" dirty="0"/>
          </a:p>
        </p:txBody>
      </p:sp>
      <p:sp>
        <p:nvSpPr>
          <p:cNvPr id="43" name="Rounded Rectangle 42"/>
          <p:cNvSpPr/>
          <p:nvPr/>
        </p:nvSpPr>
        <p:spPr>
          <a:xfrm>
            <a:off x="10115513" y="4334574"/>
            <a:ext cx="1829095" cy="562498"/>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Targeting</a:t>
            </a:r>
            <a:endParaRPr lang="en-US" sz="1800" dirty="0"/>
          </a:p>
        </p:txBody>
      </p:sp>
      <p:sp>
        <p:nvSpPr>
          <p:cNvPr id="45" name="Rounded Rectangle 44"/>
          <p:cNvSpPr/>
          <p:nvPr/>
        </p:nvSpPr>
        <p:spPr>
          <a:xfrm>
            <a:off x="10115512" y="5210974"/>
            <a:ext cx="1829095" cy="56249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Positioning</a:t>
            </a:r>
            <a:endParaRPr lang="en-US" sz="1800" dirty="0"/>
          </a:p>
        </p:txBody>
      </p:sp>
      <p:sp>
        <p:nvSpPr>
          <p:cNvPr id="6" name="Rounded Rectangle 5"/>
          <p:cNvSpPr/>
          <p:nvPr/>
        </p:nvSpPr>
        <p:spPr>
          <a:xfrm>
            <a:off x="9755174" y="1478945"/>
            <a:ext cx="2549769" cy="629345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5" idx="2"/>
            <a:endCxn id="42" idx="0"/>
          </p:cNvCxnSpPr>
          <p:nvPr/>
        </p:nvCxnSpPr>
        <p:spPr>
          <a:xfrm>
            <a:off x="11030059" y="3144272"/>
            <a:ext cx="3" cy="3139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2" idx="2"/>
            <a:endCxn id="43" idx="0"/>
          </p:cNvCxnSpPr>
          <p:nvPr/>
        </p:nvCxnSpPr>
        <p:spPr>
          <a:xfrm flipH="1">
            <a:off x="11030061" y="4020672"/>
            <a:ext cx="1" cy="3139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3" idx="2"/>
            <a:endCxn id="45" idx="0"/>
          </p:cNvCxnSpPr>
          <p:nvPr/>
        </p:nvCxnSpPr>
        <p:spPr>
          <a:xfrm flipH="1">
            <a:off x="11030060" y="4897072"/>
            <a:ext cx="1" cy="3139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ight Arrow 40"/>
          <p:cNvSpPr/>
          <p:nvPr/>
        </p:nvSpPr>
        <p:spPr>
          <a:xfrm>
            <a:off x="8721307" y="2886829"/>
            <a:ext cx="738553" cy="73128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10800000">
            <a:off x="8716878" y="3901572"/>
            <a:ext cx="738553" cy="73128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0133081" y="6981692"/>
            <a:ext cx="1793953" cy="369332"/>
          </a:xfrm>
          <a:prstGeom prst="rect">
            <a:avLst/>
          </a:prstGeom>
          <a:noFill/>
        </p:spPr>
        <p:txBody>
          <a:bodyPr wrap="none" rtlCol="0">
            <a:spAutoFit/>
          </a:bodyPr>
          <a:lstStyle/>
          <a:p>
            <a:pPr algn="ctr"/>
            <a:r>
              <a:rPr lang="en-US" sz="1800" b="1" dirty="0" smtClean="0">
                <a:cs typeface="Arial" panose="020B0604020202020204" pitchFamily="34" charset="0"/>
              </a:rPr>
              <a:t>Market Research</a:t>
            </a:r>
            <a:endParaRPr lang="id-ID" sz="1800" b="1" dirty="0">
              <a:cs typeface="Arial" panose="020B0604020202020204" pitchFamily="34" charset="0"/>
            </a:endParaRPr>
          </a:p>
        </p:txBody>
      </p:sp>
      <p:sp>
        <p:nvSpPr>
          <p:cNvPr id="55" name="TextBox 54"/>
          <p:cNvSpPr txBox="1"/>
          <p:nvPr/>
        </p:nvSpPr>
        <p:spPr>
          <a:xfrm>
            <a:off x="10477663" y="1103985"/>
            <a:ext cx="1104790" cy="369332"/>
          </a:xfrm>
          <a:prstGeom prst="rect">
            <a:avLst/>
          </a:prstGeom>
          <a:noFill/>
        </p:spPr>
        <p:txBody>
          <a:bodyPr wrap="none" rtlCol="0">
            <a:spAutoFit/>
          </a:bodyPr>
          <a:lstStyle/>
          <a:p>
            <a:r>
              <a:rPr lang="en-US" sz="1800" b="1" dirty="0" smtClean="0">
                <a:solidFill>
                  <a:prstClr val="black"/>
                </a:solidFill>
              </a:rPr>
              <a:t>Customer</a:t>
            </a:r>
            <a:endParaRPr lang="en-US" sz="1800" b="1" dirty="0">
              <a:solidFill>
                <a:prstClr val="black"/>
              </a:solidFill>
            </a:endParaRPr>
          </a:p>
        </p:txBody>
      </p:sp>
      <p:sp>
        <p:nvSpPr>
          <p:cNvPr id="56" name="TextBox 55"/>
          <p:cNvSpPr txBox="1"/>
          <p:nvPr/>
        </p:nvSpPr>
        <p:spPr>
          <a:xfrm>
            <a:off x="10073288" y="5768789"/>
            <a:ext cx="2231654" cy="1200329"/>
          </a:xfrm>
          <a:prstGeom prst="rect">
            <a:avLst/>
          </a:prstGeom>
          <a:noFill/>
        </p:spPr>
        <p:txBody>
          <a:bodyPr wrap="square" rtlCol="0">
            <a:spAutoFit/>
          </a:bodyPr>
          <a:lstStyle/>
          <a:p>
            <a:r>
              <a:rPr lang="en-US" sz="1800" dirty="0" smtClean="0"/>
              <a:t>4P: Product, Price, Promotion, Place.</a:t>
            </a:r>
          </a:p>
          <a:p>
            <a:r>
              <a:rPr lang="en-US" sz="1800" dirty="0" smtClean="0"/>
              <a:t>Questioning: Who, What, Why, How.</a:t>
            </a:r>
            <a:endParaRPr lang="en-US" sz="1800" dirty="0"/>
          </a:p>
        </p:txBody>
      </p:sp>
      <p:sp>
        <p:nvSpPr>
          <p:cNvPr id="57" name="TextBox 56"/>
          <p:cNvSpPr txBox="1"/>
          <p:nvPr/>
        </p:nvSpPr>
        <p:spPr>
          <a:xfrm>
            <a:off x="8454612" y="4576214"/>
            <a:ext cx="1333763" cy="369332"/>
          </a:xfrm>
          <a:prstGeom prst="rect">
            <a:avLst/>
          </a:prstGeom>
          <a:noFill/>
        </p:spPr>
        <p:txBody>
          <a:bodyPr wrap="none" rtlCol="0">
            <a:spAutoFit/>
          </a:bodyPr>
          <a:lstStyle/>
          <a:p>
            <a:r>
              <a:rPr lang="en-US" sz="1800" b="1" dirty="0" smtClean="0">
                <a:solidFill>
                  <a:prstClr val="black"/>
                </a:solidFill>
              </a:rPr>
              <a:t>Researching</a:t>
            </a:r>
            <a:endParaRPr lang="en-US" sz="1800" b="1" dirty="0">
              <a:solidFill>
                <a:prstClr val="black"/>
              </a:solidFill>
            </a:endParaRPr>
          </a:p>
        </p:txBody>
      </p:sp>
      <p:sp>
        <p:nvSpPr>
          <p:cNvPr id="58" name="TextBox 57"/>
          <p:cNvSpPr txBox="1"/>
          <p:nvPr/>
        </p:nvSpPr>
        <p:spPr>
          <a:xfrm>
            <a:off x="8517272" y="2517497"/>
            <a:ext cx="1167114" cy="369332"/>
          </a:xfrm>
          <a:prstGeom prst="rect">
            <a:avLst/>
          </a:prstGeom>
          <a:noFill/>
        </p:spPr>
        <p:txBody>
          <a:bodyPr wrap="none" rtlCol="0">
            <a:spAutoFit/>
          </a:bodyPr>
          <a:lstStyle/>
          <a:p>
            <a:r>
              <a:rPr lang="en-US" sz="1800" b="1" dirty="0" smtClean="0">
                <a:solidFill>
                  <a:prstClr val="black"/>
                </a:solidFill>
              </a:rPr>
              <a:t>Reasoning</a:t>
            </a:r>
            <a:endParaRPr lang="en-US" sz="1800" b="1" dirty="0">
              <a:solidFill>
                <a:prstClr val="black"/>
              </a:solidFill>
            </a:endParaRPr>
          </a:p>
        </p:txBody>
      </p:sp>
      <p:sp>
        <p:nvSpPr>
          <p:cNvPr id="4" name="Rectangle 3"/>
          <p:cNvSpPr/>
          <p:nvPr/>
        </p:nvSpPr>
        <p:spPr>
          <a:xfrm>
            <a:off x="140677" y="-38838"/>
            <a:ext cx="226095" cy="9077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112266" y="5801"/>
            <a:ext cx="2843279" cy="369332"/>
          </a:xfrm>
          <a:prstGeom prst="rect">
            <a:avLst/>
          </a:prstGeom>
          <a:noFill/>
        </p:spPr>
        <p:txBody>
          <a:bodyPr wrap="none" rtlCol="0">
            <a:spAutoFit/>
          </a:bodyPr>
          <a:lstStyle/>
          <a:p>
            <a:pPr algn="ctr"/>
            <a:r>
              <a:rPr lang="en-US" sz="1800" b="1" dirty="0" smtClean="0">
                <a:solidFill>
                  <a:prstClr val="black"/>
                </a:solidFill>
              </a:rPr>
              <a:t>IV. STRATEGIC POSITIONING</a:t>
            </a:r>
          </a:p>
        </p:txBody>
      </p:sp>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61" name="TextBox 60"/>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67" name="TextBox 66"/>
          <p:cNvSpPr txBox="1"/>
          <p:nvPr/>
        </p:nvSpPr>
        <p:spPr>
          <a:xfrm>
            <a:off x="2027113" y="7272459"/>
            <a:ext cx="1777090" cy="369332"/>
          </a:xfrm>
          <a:prstGeom prst="rect">
            <a:avLst/>
          </a:prstGeom>
          <a:noFill/>
        </p:spPr>
        <p:txBody>
          <a:bodyPr wrap="none" rtlCol="0">
            <a:spAutoFit/>
          </a:bodyPr>
          <a:lstStyle/>
          <a:p>
            <a:pPr algn="ctr"/>
            <a:r>
              <a:rPr lang="en-US" sz="1800" b="1" dirty="0" smtClean="0">
                <a:solidFill>
                  <a:srgbClr val="C00000"/>
                </a:solidFill>
                <a:cs typeface="Arial" panose="020B0604020202020204" pitchFamily="34" charset="0"/>
              </a:rPr>
              <a:t>Brand Activation</a:t>
            </a:r>
            <a:endParaRPr lang="id-ID" sz="1800" b="1" dirty="0">
              <a:solidFill>
                <a:srgbClr val="C00000"/>
              </a:solidFill>
              <a:cs typeface="Arial" panose="020B0604020202020204" pitchFamily="34" charset="0"/>
            </a:endParaRPr>
          </a:p>
        </p:txBody>
      </p:sp>
      <p:sp>
        <p:nvSpPr>
          <p:cNvPr id="68" name="TextBox 67"/>
          <p:cNvSpPr txBox="1"/>
          <p:nvPr/>
        </p:nvSpPr>
        <p:spPr>
          <a:xfrm>
            <a:off x="3694752" y="7269396"/>
            <a:ext cx="1695592" cy="369332"/>
          </a:xfrm>
          <a:prstGeom prst="rect">
            <a:avLst/>
          </a:prstGeom>
          <a:noFill/>
        </p:spPr>
        <p:txBody>
          <a:bodyPr wrap="none" rtlCol="0">
            <a:spAutoFit/>
          </a:bodyPr>
          <a:lstStyle/>
          <a:p>
            <a:pPr algn="ctr"/>
            <a:r>
              <a:rPr lang="en-US" sz="1800" b="1" dirty="0" smtClean="0">
                <a:solidFill>
                  <a:schemeClr val="accent6">
                    <a:lumMod val="50000"/>
                  </a:schemeClr>
                </a:solidFill>
                <a:cs typeface="Arial" panose="020B0604020202020204" pitchFamily="34" charset="0"/>
              </a:rPr>
              <a:t>Sales Activation</a:t>
            </a:r>
            <a:endParaRPr lang="id-ID" sz="1800" b="1" dirty="0">
              <a:solidFill>
                <a:schemeClr val="accent6">
                  <a:lumMod val="50000"/>
                </a:schemeClr>
              </a:solidFill>
              <a:cs typeface="Arial" panose="020B0604020202020204" pitchFamily="34" charset="0"/>
            </a:endParaRPr>
          </a:p>
        </p:txBody>
      </p:sp>
      <p:sp>
        <p:nvSpPr>
          <p:cNvPr id="69" name="TextBox 68"/>
          <p:cNvSpPr txBox="1"/>
          <p:nvPr/>
        </p:nvSpPr>
        <p:spPr>
          <a:xfrm>
            <a:off x="5264422" y="7266333"/>
            <a:ext cx="1894814" cy="369332"/>
          </a:xfrm>
          <a:prstGeom prst="rect">
            <a:avLst/>
          </a:prstGeom>
          <a:noFill/>
        </p:spPr>
        <p:txBody>
          <a:bodyPr wrap="none" rtlCol="0">
            <a:spAutoFit/>
          </a:bodyPr>
          <a:lstStyle/>
          <a:p>
            <a:pPr algn="ctr"/>
            <a:r>
              <a:rPr lang="en-US" sz="1800" b="1" dirty="0" smtClean="0">
                <a:solidFill>
                  <a:schemeClr val="accent1">
                    <a:lumMod val="50000"/>
                  </a:schemeClr>
                </a:solidFill>
                <a:cs typeface="Arial" panose="020B0604020202020204" pitchFamily="34" charset="0"/>
              </a:rPr>
              <a:t>Service Activation</a:t>
            </a:r>
            <a:endParaRPr lang="id-ID" sz="1800" b="1" dirty="0">
              <a:solidFill>
                <a:schemeClr val="accent1">
                  <a:lumMod val="50000"/>
                </a:schemeClr>
              </a:solidFill>
              <a:cs typeface="Arial" panose="020B0604020202020204" pitchFamily="34" charset="0"/>
            </a:endParaRPr>
          </a:p>
        </p:txBody>
      </p:sp>
      <p:cxnSp>
        <p:nvCxnSpPr>
          <p:cNvPr id="7" name="Elbow Connector 6"/>
          <p:cNvCxnSpPr>
            <a:stCxn id="14" idx="0"/>
            <a:endCxn id="11" idx="0"/>
          </p:cNvCxnSpPr>
          <p:nvPr/>
        </p:nvCxnSpPr>
        <p:spPr>
          <a:xfrm rot="16200000" flipV="1">
            <a:off x="4478218" y="-98557"/>
            <a:ext cx="12700" cy="4800600"/>
          </a:xfrm>
          <a:prstGeom prst="bentConnector3">
            <a:avLst>
              <a:gd name="adj1" fmla="val 553846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4" idx="0"/>
            <a:endCxn id="12" idx="0"/>
          </p:cNvCxnSpPr>
          <p:nvPr/>
        </p:nvCxnSpPr>
        <p:spPr>
          <a:xfrm rot="16200000" flipV="1">
            <a:off x="5278318" y="701543"/>
            <a:ext cx="12700" cy="3200400"/>
          </a:xfrm>
          <a:prstGeom prst="bentConnector3">
            <a:avLst>
              <a:gd name="adj1" fmla="val 48461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14" idx="0"/>
            <a:endCxn id="13" idx="0"/>
          </p:cNvCxnSpPr>
          <p:nvPr/>
        </p:nvCxnSpPr>
        <p:spPr>
          <a:xfrm rot="16200000" flipH="1" flipV="1">
            <a:off x="6082228" y="1535933"/>
            <a:ext cx="30480" cy="1562100"/>
          </a:xfrm>
          <a:prstGeom prst="bentConnector3">
            <a:avLst>
              <a:gd name="adj1" fmla="val -161538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11" idx="4"/>
            <a:endCxn id="12" idx="4"/>
          </p:cNvCxnSpPr>
          <p:nvPr/>
        </p:nvCxnSpPr>
        <p:spPr>
          <a:xfrm rot="16200000" flipH="1">
            <a:off x="2878018" y="2263643"/>
            <a:ext cx="12700" cy="1600200"/>
          </a:xfrm>
          <a:prstGeom prst="bentConnector3">
            <a:avLst>
              <a:gd name="adj1" fmla="val 3129230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12" idx="4"/>
            <a:endCxn id="13" idx="4"/>
          </p:cNvCxnSpPr>
          <p:nvPr/>
        </p:nvCxnSpPr>
        <p:spPr>
          <a:xfrm rot="16200000" flipH="1">
            <a:off x="4482028" y="2259833"/>
            <a:ext cx="30480" cy="1638300"/>
          </a:xfrm>
          <a:prstGeom prst="bentConnector3">
            <a:avLst>
              <a:gd name="adj1" fmla="val 1302307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13" idx="4"/>
            <a:endCxn id="14" idx="4"/>
          </p:cNvCxnSpPr>
          <p:nvPr/>
        </p:nvCxnSpPr>
        <p:spPr>
          <a:xfrm rot="5400000" flipH="1" flipV="1">
            <a:off x="6082228" y="2297933"/>
            <a:ext cx="30480" cy="1562100"/>
          </a:xfrm>
          <a:prstGeom prst="bentConnector3">
            <a:avLst>
              <a:gd name="adj1" fmla="val -12923077"/>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Picture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73" name="TextBox 7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570090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0832" y="2117186"/>
            <a:ext cx="4972412" cy="3676756"/>
          </a:xfrm>
          <a:prstGeom prst="round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sz="2520">
              <a:solidFill>
                <a:prstClr val="white"/>
              </a:solidFill>
            </a:endParaRPr>
          </a:p>
        </p:txBody>
      </p:sp>
      <p:sp>
        <p:nvSpPr>
          <p:cNvPr id="4" name="Rounded Rectangle 3"/>
          <p:cNvSpPr/>
          <p:nvPr/>
        </p:nvSpPr>
        <p:spPr>
          <a:xfrm>
            <a:off x="2131466" y="2944334"/>
            <a:ext cx="2240280" cy="64008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r>
              <a:rPr lang="en-US" sz="2240" dirty="0">
                <a:solidFill>
                  <a:prstClr val="white"/>
                </a:solidFill>
              </a:rPr>
              <a:t>MARKETING</a:t>
            </a:r>
          </a:p>
        </p:txBody>
      </p:sp>
      <p:sp>
        <p:nvSpPr>
          <p:cNvPr id="9" name="Rounded Rectangle 8"/>
          <p:cNvSpPr/>
          <p:nvPr/>
        </p:nvSpPr>
        <p:spPr>
          <a:xfrm>
            <a:off x="2147671" y="3695820"/>
            <a:ext cx="2240280" cy="6400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r>
              <a:rPr lang="en-US" sz="2240" dirty="0">
                <a:solidFill>
                  <a:prstClr val="white"/>
                </a:solidFill>
              </a:rPr>
              <a:t>SALES</a:t>
            </a:r>
          </a:p>
        </p:txBody>
      </p:sp>
      <p:sp>
        <p:nvSpPr>
          <p:cNvPr id="11" name="Rounded Rectangle 10"/>
          <p:cNvSpPr/>
          <p:nvPr/>
        </p:nvSpPr>
        <p:spPr>
          <a:xfrm>
            <a:off x="2147671" y="4447307"/>
            <a:ext cx="2240280" cy="64008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r>
              <a:rPr lang="en-US" sz="2240" dirty="0">
                <a:solidFill>
                  <a:prstClr val="white"/>
                </a:solidFill>
              </a:rPr>
              <a:t>SERVICE</a:t>
            </a:r>
          </a:p>
        </p:txBody>
      </p:sp>
      <p:sp>
        <p:nvSpPr>
          <p:cNvPr id="7" name="Right Arrow 6"/>
          <p:cNvSpPr/>
          <p:nvPr/>
        </p:nvSpPr>
        <p:spPr>
          <a:xfrm>
            <a:off x="5955995" y="2166822"/>
            <a:ext cx="3093721" cy="189034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r>
              <a:rPr lang="en-US" sz="2240" dirty="0" smtClean="0">
                <a:solidFill>
                  <a:prstClr val="white"/>
                </a:solidFill>
              </a:rPr>
              <a:t>Customer Relationships</a:t>
            </a:r>
            <a:endParaRPr lang="en-US" sz="2240" dirty="0">
              <a:solidFill>
                <a:prstClr val="white"/>
              </a:solidFill>
            </a:endParaRPr>
          </a:p>
        </p:txBody>
      </p:sp>
      <p:sp>
        <p:nvSpPr>
          <p:cNvPr id="14" name="Right Arrow 13"/>
          <p:cNvSpPr/>
          <p:nvPr/>
        </p:nvSpPr>
        <p:spPr>
          <a:xfrm>
            <a:off x="5955994" y="4087062"/>
            <a:ext cx="3093721" cy="189034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r>
              <a:rPr lang="en-US" sz="2240" dirty="0" smtClean="0">
                <a:solidFill>
                  <a:prstClr val="white"/>
                </a:solidFill>
              </a:rPr>
              <a:t>Channels</a:t>
            </a:r>
            <a:endParaRPr lang="en-US" sz="2240" dirty="0">
              <a:solidFill>
                <a:prstClr val="white"/>
              </a:solidFill>
            </a:endParaRPr>
          </a:p>
        </p:txBody>
      </p:sp>
      <p:sp>
        <p:nvSpPr>
          <p:cNvPr id="16" name="Rounded Rectangle 15"/>
          <p:cNvSpPr/>
          <p:nvPr/>
        </p:nvSpPr>
        <p:spPr>
          <a:xfrm>
            <a:off x="9272465" y="2117186"/>
            <a:ext cx="2809827" cy="3676756"/>
          </a:xfrm>
          <a:prstGeom prst="round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US" sz="2520">
              <a:solidFill>
                <a:prstClr val="white"/>
              </a:solidFill>
            </a:endParaRPr>
          </a:p>
        </p:txBody>
      </p:sp>
      <p:sp>
        <p:nvSpPr>
          <p:cNvPr id="17" name="TextBox 16"/>
          <p:cNvSpPr txBox="1"/>
          <p:nvPr/>
        </p:nvSpPr>
        <p:spPr>
          <a:xfrm>
            <a:off x="9588938" y="3697032"/>
            <a:ext cx="2387770" cy="480131"/>
          </a:xfrm>
          <a:prstGeom prst="rect">
            <a:avLst/>
          </a:prstGeom>
          <a:noFill/>
        </p:spPr>
        <p:txBody>
          <a:bodyPr wrap="none" rtlCol="0">
            <a:spAutoFit/>
          </a:bodyPr>
          <a:lstStyle/>
          <a:p>
            <a:pPr defTabSz="1280160"/>
            <a:r>
              <a:rPr lang="en-US" sz="2520" dirty="0">
                <a:solidFill>
                  <a:prstClr val="black"/>
                </a:solidFill>
              </a:rPr>
              <a:t>TARGET </a:t>
            </a:r>
            <a:r>
              <a:rPr lang="en-US" sz="2520" dirty="0" smtClean="0">
                <a:solidFill>
                  <a:prstClr val="black"/>
                </a:solidFill>
              </a:rPr>
              <a:t>MARKET</a:t>
            </a:r>
            <a:endParaRPr lang="en-US" sz="2520" dirty="0">
              <a:solidFill>
                <a:prstClr val="black"/>
              </a:solidFill>
            </a:endParaRPr>
          </a:p>
        </p:txBody>
      </p:sp>
      <p:sp>
        <p:nvSpPr>
          <p:cNvPr id="3" name="TextBox 2"/>
          <p:cNvSpPr txBox="1"/>
          <p:nvPr/>
        </p:nvSpPr>
        <p:spPr>
          <a:xfrm>
            <a:off x="1449234" y="1585487"/>
            <a:ext cx="3788153" cy="480131"/>
          </a:xfrm>
          <a:prstGeom prst="rect">
            <a:avLst/>
          </a:prstGeom>
          <a:noFill/>
        </p:spPr>
        <p:txBody>
          <a:bodyPr wrap="none" rtlCol="0">
            <a:spAutoFit/>
          </a:bodyPr>
          <a:lstStyle/>
          <a:p>
            <a:pPr defTabSz="1280160"/>
            <a:r>
              <a:rPr lang="en-US" sz="2520" dirty="0" smtClean="0">
                <a:solidFill>
                  <a:prstClr val="black"/>
                </a:solidFill>
              </a:rPr>
              <a:t>The Component </a:t>
            </a:r>
            <a:r>
              <a:rPr lang="en-US" sz="2520" dirty="0">
                <a:solidFill>
                  <a:prstClr val="black"/>
                </a:solidFill>
              </a:rPr>
              <a:t>o</a:t>
            </a:r>
            <a:r>
              <a:rPr lang="en-US" sz="2520" dirty="0" smtClean="0">
                <a:solidFill>
                  <a:prstClr val="black"/>
                </a:solidFill>
              </a:rPr>
              <a:t>f Strategy</a:t>
            </a:r>
            <a:endParaRPr lang="en-US" sz="2520" dirty="0">
              <a:solidFill>
                <a:prstClr val="black"/>
              </a:solidFill>
            </a:endParaRPr>
          </a:p>
        </p:txBody>
      </p:sp>
      <p:sp>
        <p:nvSpPr>
          <p:cNvPr id="15" name="TextBox 14"/>
          <p:cNvSpPr txBox="1"/>
          <p:nvPr/>
        </p:nvSpPr>
        <p:spPr>
          <a:xfrm>
            <a:off x="5733243" y="1581919"/>
            <a:ext cx="3659720" cy="480131"/>
          </a:xfrm>
          <a:prstGeom prst="rect">
            <a:avLst/>
          </a:prstGeom>
          <a:noFill/>
        </p:spPr>
        <p:txBody>
          <a:bodyPr wrap="none" rtlCol="0">
            <a:spAutoFit/>
          </a:bodyPr>
          <a:lstStyle/>
          <a:p>
            <a:pPr defTabSz="1280160"/>
            <a:r>
              <a:rPr lang="en-US" sz="2520" dirty="0" smtClean="0">
                <a:solidFill>
                  <a:prstClr val="black"/>
                </a:solidFill>
              </a:rPr>
              <a:t>How To Deliver To Market</a:t>
            </a:r>
            <a:endParaRPr lang="en-US" sz="2520" dirty="0">
              <a:solidFill>
                <a:prstClr val="black"/>
              </a:solidFill>
            </a:endParaRPr>
          </a:p>
        </p:txBody>
      </p:sp>
      <p:sp>
        <p:nvSpPr>
          <p:cNvPr id="18" name="Rounded Rectangle 17"/>
          <p:cNvSpPr/>
          <p:nvPr/>
        </p:nvSpPr>
        <p:spPr>
          <a:xfrm rot="16200000">
            <a:off x="644729" y="3695820"/>
            <a:ext cx="2143053" cy="6400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r>
              <a:rPr lang="en-US" sz="2240" dirty="0" smtClean="0">
                <a:solidFill>
                  <a:prstClr val="white"/>
                </a:solidFill>
              </a:rPr>
              <a:t>PRODUCT</a:t>
            </a:r>
            <a:endParaRPr lang="en-US" sz="2240" dirty="0">
              <a:solidFill>
                <a:prstClr val="white"/>
              </a:solidFill>
            </a:endParaRPr>
          </a:p>
        </p:txBody>
      </p:sp>
      <p:sp>
        <p:nvSpPr>
          <p:cNvPr id="20" name="TextBox 19"/>
          <p:cNvSpPr txBox="1"/>
          <p:nvPr/>
        </p:nvSpPr>
        <p:spPr>
          <a:xfrm>
            <a:off x="4821305" y="381484"/>
            <a:ext cx="3420936" cy="646331"/>
          </a:xfrm>
          <a:prstGeom prst="rect">
            <a:avLst/>
          </a:prstGeom>
          <a:noFill/>
        </p:spPr>
        <p:txBody>
          <a:bodyPr wrap="none" rtlCol="0">
            <a:spAutoFit/>
          </a:bodyPr>
          <a:lstStyle/>
          <a:p>
            <a:pPr algn="ctr"/>
            <a:r>
              <a:rPr lang="en-US" sz="1800" b="1" dirty="0" smtClean="0"/>
              <a:t>MARKET PENETRATION STRATEGY</a:t>
            </a:r>
          </a:p>
          <a:p>
            <a:pPr algn="ctr"/>
            <a:r>
              <a:rPr lang="en-US" sz="1800" dirty="0" smtClean="0"/>
              <a:t>The Front Model</a:t>
            </a:r>
            <a:endParaRPr lang="id-ID" sz="1800" dirty="0"/>
          </a:p>
        </p:txBody>
      </p:sp>
      <p:sp>
        <p:nvSpPr>
          <p:cNvPr id="21" name="TextBox 20"/>
          <p:cNvSpPr txBox="1"/>
          <p:nvPr/>
        </p:nvSpPr>
        <p:spPr>
          <a:xfrm>
            <a:off x="5112266" y="5801"/>
            <a:ext cx="2843279" cy="369332"/>
          </a:xfrm>
          <a:prstGeom prst="rect">
            <a:avLst/>
          </a:prstGeom>
          <a:noFill/>
        </p:spPr>
        <p:txBody>
          <a:bodyPr wrap="none" rtlCol="0">
            <a:spAutoFit/>
          </a:bodyPr>
          <a:lstStyle/>
          <a:p>
            <a:pPr algn="ctr"/>
            <a:r>
              <a:rPr lang="en-US" sz="1800" b="1" dirty="0" smtClean="0">
                <a:solidFill>
                  <a:prstClr val="black"/>
                </a:solidFill>
              </a:rPr>
              <a:t>IV. STRATEGIC POSITIONING</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23" name="TextBox 22"/>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31" name="TextBox 30"/>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1335956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821305" y="381484"/>
            <a:ext cx="3420936" cy="646331"/>
          </a:xfrm>
          <a:prstGeom prst="rect">
            <a:avLst/>
          </a:prstGeom>
          <a:noFill/>
        </p:spPr>
        <p:txBody>
          <a:bodyPr wrap="none" rtlCol="0">
            <a:spAutoFit/>
          </a:bodyPr>
          <a:lstStyle/>
          <a:p>
            <a:pPr algn="ctr"/>
            <a:r>
              <a:rPr lang="en-US" sz="1800" b="1" dirty="0" smtClean="0"/>
              <a:t>MARKET PENETRATION STRATEGY</a:t>
            </a:r>
          </a:p>
          <a:p>
            <a:pPr algn="ctr"/>
            <a:r>
              <a:rPr lang="en-US" sz="1800" dirty="0" smtClean="0"/>
              <a:t>The BMS Model</a:t>
            </a:r>
            <a:endParaRPr lang="id-ID" sz="1800" dirty="0"/>
          </a:p>
        </p:txBody>
      </p:sp>
      <p:sp>
        <p:nvSpPr>
          <p:cNvPr id="21" name="TextBox 20"/>
          <p:cNvSpPr txBox="1"/>
          <p:nvPr/>
        </p:nvSpPr>
        <p:spPr>
          <a:xfrm>
            <a:off x="5112266" y="5801"/>
            <a:ext cx="2843279" cy="369332"/>
          </a:xfrm>
          <a:prstGeom prst="rect">
            <a:avLst/>
          </a:prstGeom>
          <a:noFill/>
        </p:spPr>
        <p:txBody>
          <a:bodyPr wrap="none" rtlCol="0">
            <a:spAutoFit/>
          </a:bodyPr>
          <a:lstStyle/>
          <a:p>
            <a:pPr algn="ctr"/>
            <a:r>
              <a:rPr lang="en-US" sz="1800" b="1" dirty="0" smtClean="0">
                <a:solidFill>
                  <a:prstClr val="black"/>
                </a:solidFill>
              </a:rPr>
              <a:t>IV. STRATEGIC POSITIONING</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23" name="TextBox 22"/>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5" name="Rounded Rectangle 4"/>
          <p:cNvSpPr/>
          <p:nvPr/>
        </p:nvSpPr>
        <p:spPr>
          <a:xfrm>
            <a:off x="5708817" y="3601567"/>
            <a:ext cx="2901461" cy="685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Marketing</a:t>
            </a:r>
            <a:endParaRPr lang="en-US" sz="2400" dirty="0"/>
          </a:p>
        </p:txBody>
      </p:sp>
      <p:sp>
        <p:nvSpPr>
          <p:cNvPr id="31" name="Rounded Rectangle 30"/>
          <p:cNvSpPr/>
          <p:nvPr/>
        </p:nvSpPr>
        <p:spPr>
          <a:xfrm>
            <a:off x="5720839" y="4826976"/>
            <a:ext cx="2901461" cy="6858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Selling</a:t>
            </a:r>
            <a:endParaRPr lang="en-US" sz="2400" dirty="0"/>
          </a:p>
        </p:txBody>
      </p:sp>
      <p:sp>
        <p:nvSpPr>
          <p:cNvPr id="32" name="Rounded Rectangle 31"/>
          <p:cNvSpPr/>
          <p:nvPr/>
        </p:nvSpPr>
        <p:spPr>
          <a:xfrm>
            <a:off x="5720839" y="2344528"/>
            <a:ext cx="2901461" cy="6858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Branding</a:t>
            </a:r>
            <a:endParaRPr lang="en-US" sz="2400" dirty="0"/>
          </a:p>
        </p:txBody>
      </p:sp>
      <p:sp>
        <p:nvSpPr>
          <p:cNvPr id="6" name="Right Arrow 5"/>
          <p:cNvSpPr/>
          <p:nvPr/>
        </p:nvSpPr>
        <p:spPr>
          <a:xfrm rot="5400000">
            <a:off x="1714179" y="3651742"/>
            <a:ext cx="3962401" cy="63304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8278" y="1873765"/>
            <a:ext cx="2343975" cy="646331"/>
          </a:xfrm>
          <a:prstGeom prst="rect">
            <a:avLst/>
          </a:prstGeom>
          <a:noFill/>
        </p:spPr>
        <p:txBody>
          <a:bodyPr wrap="none" rtlCol="0">
            <a:spAutoFit/>
          </a:bodyPr>
          <a:lstStyle/>
          <a:p>
            <a:pPr marL="285750" indent="-285750">
              <a:buFont typeface="Arial" panose="020B0604020202020204" pitchFamily="34" charset="0"/>
              <a:buChar char="•"/>
            </a:pPr>
            <a:r>
              <a:rPr lang="en-US" sz="1800" dirty="0" smtClean="0"/>
              <a:t>More Differentiated</a:t>
            </a:r>
          </a:p>
          <a:p>
            <a:pPr marL="285750" indent="-285750">
              <a:buFont typeface="Arial" panose="020B0604020202020204" pitchFamily="34" charset="0"/>
              <a:buChar char="•"/>
            </a:pPr>
            <a:r>
              <a:rPr lang="en-US" sz="1800" dirty="0" smtClean="0"/>
              <a:t>Long-Term Impact</a:t>
            </a:r>
            <a:endParaRPr lang="en-US" sz="1800" dirty="0"/>
          </a:p>
        </p:txBody>
      </p:sp>
      <p:sp>
        <p:nvSpPr>
          <p:cNvPr id="33" name="TextBox 32"/>
          <p:cNvSpPr txBox="1"/>
          <p:nvPr/>
        </p:nvSpPr>
        <p:spPr>
          <a:xfrm>
            <a:off x="1101951" y="5303131"/>
            <a:ext cx="2276905" cy="646331"/>
          </a:xfrm>
          <a:prstGeom prst="rect">
            <a:avLst/>
          </a:prstGeom>
          <a:noFill/>
        </p:spPr>
        <p:txBody>
          <a:bodyPr wrap="none" rtlCol="0">
            <a:spAutoFit/>
          </a:bodyPr>
          <a:lstStyle/>
          <a:p>
            <a:pPr marL="285750" indent="-285750">
              <a:buFont typeface="Arial" panose="020B0604020202020204" pitchFamily="34" charset="0"/>
              <a:buChar char="•"/>
            </a:pPr>
            <a:r>
              <a:rPr lang="en-US" sz="1800" dirty="0" smtClean="0"/>
              <a:t>Less Differentiated</a:t>
            </a:r>
          </a:p>
          <a:p>
            <a:pPr marL="285750" indent="-285750">
              <a:buFont typeface="Arial" panose="020B0604020202020204" pitchFamily="34" charset="0"/>
              <a:buChar char="•"/>
            </a:pPr>
            <a:r>
              <a:rPr lang="en-US" sz="1800" dirty="0" smtClean="0"/>
              <a:t>Short-Term Impact</a:t>
            </a:r>
            <a:endParaRPr lang="en-US" sz="1800" dirty="0"/>
          </a:p>
        </p:txBody>
      </p:sp>
      <p:sp>
        <p:nvSpPr>
          <p:cNvPr id="10" name="Rounded Rectangle 9"/>
          <p:cNvSpPr/>
          <p:nvPr/>
        </p:nvSpPr>
        <p:spPr>
          <a:xfrm>
            <a:off x="5198865" y="4448908"/>
            <a:ext cx="3928668" cy="119575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618572" y="3200400"/>
            <a:ext cx="5081953" cy="259666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038280" y="1987062"/>
            <a:ext cx="6211301" cy="39624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652563" y="2456595"/>
            <a:ext cx="1539717" cy="461665"/>
          </a:xfrm>
          <a:prstGeom prst="rect">
            <a:avLst/>
          </a:prstGeom>
          <a:noFill/>
        </p:spPr>
        <p:txBody>
          <a:bodyPr wrap="none" rtlCol="0">
            <a:spAutoFit/>
          </a:bodyPr>
          <a:lstStyle/>
          <a:p>
            <a:r>
              <a:rPr lang="en-US" sz="2400" dirty="0" smtClean="0"/>
              <a:t>Awareness</a:t>
            </a:r>
            <a:endParaRPr lang="en-US" sz="2400" dirty="0"/>
          </a:p>
        </p:txBody>
      </p:sp>
      <p:sp>
        <p:nvSpPr>
          <p:cNvPr id="37" name="TextBox 36"/>
          <p:cNvSpPr txBox="1"/>
          <p:nvPr/>
        </p:nvSpPr>
        <p:spPr>
          <a:xfrm>
            <a:off x="8651287" y="3713634"/>
            <a:ext cx="1244251" cy="461665"/>
          </a:xfrm>
          <a:prstGeom prst="rect">
            <a:avLst/>
          </a:prstGeom>
          <a:noFill/>
        </p:spPr>
        <p:txBody>
          <a:bodyPr wrap="none" rtlCol="0">
            <a:spAutoFit/>
          </a:bodyPr>
          <a:lstStyle/>
          <a:p>
            <a:r>
              <a:rPr lang="en-US" sz="2400" dirty="0" smtClean="0"/>
              <a:t>Demand</a:t>
            </a:r>
            <a:endParaRPr lang="en-US" sz="2400" dirty="0"/>
          </a:p>
        </p:txBody>
      </p:sp>
      <p:sp>
        <p:nvSpPr>
          <p:cNvPr id="38" name="TextBox 37"/>
          <p:cNvSpPr txBox="1"/>
          <p:nvPr/>
        </p:nvSpPr>
        <p:spPr>
          <a:xfrm>
            <a:off x="8648677" y="4903713"/>
            <a:ext cx="817853" cy="461665"/>
          </a:xfrm>
          <a:prstGeom prst="rect">
            <a:avLst/>
          </a:prstGeom>
          <a:noFill/>
        </p:spPr>
        <p:txBody>
          <a:bodyPr wrap="none" rtlCol="0">
            <a:spAutoFit/>
          </a:bodyPr>
          <a:lstStyle/>
          <a:p>
            <a:r>
              <a:rPr lang="en-US" sz="2400" dirty="0" smtClean="0"/>
              <a:t>Sales</a:t>
            </a:r>
            <a:endParaRPr lang="en-US" sz="2400" dirty="0"/>
          </a:p>
        </p:txBody>
      </p:sp>
      <p:sp>
        <p:nvSpPr>
          <p:cNvPr id="39" name="TextBox 38"/>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888430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732691" y="381484"/>
            <a:ext cx="3598164" cy="646331"/>
          </a:xfrm>
          <a:prstGeom prst="rect">
            <a:avLst/>
          </a:prstGeom>
          <a:noFill/>
        </p:spPr>
        <p:txBody>
          <a:bodyPr wrap="none" rtlCol="0">
            <a:spAutoFit/>
          </a:bodyPr>
          <a:lstStyle/>
          <a:p>
            <a:pPr algn="ctr"/>
            <a:r>
              <a:rPr lang="en-US" sz="1800" b="1" dirty="0" smtClean="0"/>
              <a:t>MARKET PENETRATION STRATEGY</a:t>
            </a:r>
          </a:p>
          <a:p>
            <a:pPr algn="ctr"/>
            <a:r>
              <a:rPr lang="en-US" sz="1800" dirty="0" smtClean="0"/>
              <a:t>Product Offering And The Ecosystem</a:t>
            </a:r>
            <a:endParaRPr lang="id-ID" sz="1800" dirty="0"/>
          </a:p>
        </p:txBody>
      </p:sp>
      <p:sp>
        <p:nvSpPr>
          <p:cNvPr id="21" name="TextBox 20"/>
          <p:cNvSpPr txBox="1"/>
          <p:nvPr/>
        </p:nvSpPr>
        <p:spPr>
          <a:xfrm>
            <a:off x="5112266" y="5801"/>
            <a:ext cx="2843279" cy="369332"/>
          </a:xfrm>
          <a:prstGeom prst="rect">
            <a:avLst/>
          </a:prstGeom>
          <a:noFill/>
        </p:spPr>
        <p:txBody>
          <a:bodyPr wrap="none" rtlCol="0">
            <a:spAutoFit/>
          </a:bodyPr>
          <a:lstStyle/>
          <a:p>
            <a:pPr algn="ctr"/>
            <a:r>
              <a:rPr lang="en-US" sz="1800" b="1" dirty="0" smtClean="0">
                <a:solidFill>
                  <a:prstClr val="black"/>
                </a:solidFill>
              </a:rPr>
              <a:t>IV. STRATEGIC POSITIONING</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23" name="TextBox 22"/>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pic>
        <p:nvPicPr>
          <p:cNvPr id="39" name="object 4"/>
          <p:cNvPicPr/>
          <p:nvPr/>
        </p:nvPicPr>
        <p:blipFill>
          <a:blip r:embed="rId5" cstate="print"/>
          <a:stretch>
            <a:fillRect/>
          </a:stretch>
        </p:blipFill>
        <p:spPr>
          <a:xfrm>
            <a:off x="658562" y="2299951"/>
            <a:ext cx="4847296" cy="2741939"/>
          </a:xfrm>
          <a:prstGeom prst="rect">
            <a:avLst/>
          </a:prstGeom>
        </p:spPr>
      </p:pic>
      <p:pic>
        <p:nvPicPr>
          <p:cNvPr id="2" name="Picture 1"/>
          <p:cNvPicPr>
            <a:picLocks noChangeAspect="1"/>
          </p:cNvPicPr>
          <p:nvPr/>
        </p:nvPicPr>
        <p:blipFill>
          <a:blip r:embed="rId6"/>
          <a:stretch>
            <a:fillRect/>
          </a:stretch>
        </p:blipFill>
        <p:spPr>
          <a:xfrm>
            <a:off x="7221280" y="2299951"/>
            <a:ext cx="5140705" cy="3522743"/>
          </a:xfrm>
          <a:prstGeom prst="rect">
            <a:avLst/>
          </a:prstGeom>
        </p:spPr>
      </p:pic>
      <p:sp>
        <p:nvSpPr>
          <p:cNvPr id="3" name="TextBox 2"/>
          <p:cNvSpPr txBox="1"/>
          <p:nvPr/>
        </p:nvSpPr>
        <p:spPr>
          <a:xfrm>
            <a:off x="5964260" y="2886090"/>
            <a:ext cx="798617" cy="1569660"/>
          </a:xfrm>
          <a:prstGeom prst="rect">
            <a:avLst/>
          </a:prstGeom>
          <a:noFill/>
        </p:spPr>
        <p:txBody>
          <a:bodyPr wrap="none" rtlCol="0">
            <a:spAutoFit/>
          </a:bodyPr>
          <a:lstStyle/>
          <a:p>
            <a:r>
              <a:rPr lang="en-US" sz="9600" b="1" dirty="0" smtClean="0"/>
              <a:t>+</a:t>
            </a:r>
            <a:endParaRPr lang="en-US" sz="9600" b="1" dirty="0"/>
          </a:p>
        </p:txBody>
      </p:sp>
      <p:sp>
        <p:nvSpPr>
          <p:cNvPr id="40" name="TextBox 39"/>
          <p:cNvSpPr txBox="1"/>
          <p:nvPr/>
        </p:nvSpPr>
        <p:spPr>
          <a:xfrm>
            <a:off x="658562" y="1377467"/>
            <a:ext cx="11703423" cy="646331"/>
          </a:xfrm>
          <a:prstGeom prst="rect">
            <a:avLst/>
          </a:prstGeom>
          <a:noFill/>
        </p:spPr>
        <p:txBody>
          <a:bodyPr wrap="square" rtlCol="0">
            <a:spAutoFit/>
          </a:bodyPr>
          <a:lstStyle/>
          <a:p>
            <a:pPr algn="just"/>
            <a:r>
              <a:rPr lang="en-US" sz="1800" dirty="0" smtClean="0">
                <a:solidFill>
                  <a:prstClr val="black"/>
                </a:solidFill>
              </a:rPr>
              <a:t>Use Value Proposition Canvas To Determine The Suitable Offering And Use Product Life Cycle Actor Role To Determine The Determinant factor of successful selling</a:t>
            </a:r>
          </a:p>
        </p:txBody>
      </p:sp>
      <p:sp>
        <p:nvSpPr>
          <p:cNvPr id="17" name="TextBox 16"/>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86780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8">
            <a:hlinkClick r:id="" action="ppaction://noaction"/>
            <a:extLst>
              <a:ext uri="{FF2B5EF4-FFF2-40B4-BE49-F238E27FC236}">
                <a16:creationId xmlns:a16="http://schemas.microsoft.com/office/drawing/2014/main" xmlns="" id="{8F0AB035-36EB-4A5C-B2FF-4CDC6CD85C3B}"/>
              </a:ext>
            </a:extLst>
          </p:cNvPr>
          <p:cNvSpPr txBox="1"/>
          <p:nvPr/>
        </p:nvSpPr>
        <p:spPr>
          <a:xfrm>
            <a:off x="3596345" y="-5531"/>
            <a:ext cx="5492774" cy="339867"/>
          </a:xfrm>
          <a:prstGeom prst="rect">
            <a:avLst/>
          </a:prstGeom>
          <a:no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kern="0" dirty="0" smtClean="0">
                <a:solidFill>
                  <a:prstClr val="black"/>
                </a:solidFill>
              </a:rPr>
              <a:t>HIGH LEVEL INDUSTRY VALUE CHAIN</a:t>
            </a:r>
            <a:endParaRPr lang="en-US" sz="1600" b="1" kern="0" dirty="0">
              <a:solidFill>
                <a:prstClr val="black"/>
              </a:solidFill>
            </a:endParaRPr>
          </a:p>
        </p:txBody>
      </p:sp>
      <p:sp>
        <p:nvSpPr>
          <p:cNvPr id="15" name="Rounded Rectangle 14"/>
          <p:cNvSpPr/>
          <p:nvPr/>
        </p:nvSpPr>
        <p:spPr>
          <a:xfrm>
            <a:off x="545122" y="1835702"/>
            <a:ext cx="2097671" cy="44857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Supplier</a:t>
            </a:r>
            <a:endParaRPr lang="en-US" sz="1600" dirty="0"/>
          </a:p>
        </p:txBody>
      </p:sp>
      <p:sp>
        <p:nvSpPr>
          <p:cNvPr id="16" name="TextBox 15"/>
          <p:cNvSpPr txBox="1"/>
          <p:nvPr/>
        </p:nvSpPr>
        <p:spPr>
          <a:xfrm>
            <a:off x="545122" y="2293121"/>
            <a:ext cx="2097671" cy="584775"/>
          </a:xfrm>
          <a:prstGeom prst="rect">
            <a:avLst/>
          </a:prstGeom>
          <a:noFill/>
        </p:spPr>
        <p:txBody>
          <a:bodyPr wrap="square" rtlCol="0">
            <a:spAutoFit/>
          </a:bodyPr>
          <a:lstStyle/>
          <a:p>
            <a:r>
              <a:rPr lang="en-US" sz="1600" b="1" dirty="0" smtClean="0"/>
              <a:t>Internal Company Value Chain</a:t>
            </a:r>
            <a:endParaRPr lang="en-US" sz="1600" dirty="0" smtClean="0"/>
          </a:p>
        </p:txBody>
      </p:sp>
      <p:sp>
        <p:nvSpPr>
          <p:cNvPr id="18" name="Rounded Rectangle 17"/>
          <p:cNvSpPr/>
          <p:nvPr/>
        </p:nvSpPr>
        <p:spPr>
          <a:xfrm>
            <a:off x="2962451" y="1835702"/>
            <a:ext cx="2097671" cy="44857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Producer</a:t>
            </a:r>
            <a:endParaRPr lang="en-US" sz="1600" dirty="0"/>
          </a:p>
        </p:txBody>
      </p:sp>
      <p:sp>
        <p:nvSpPr>
          <p:cNvPr id="19" name="TextBox 18"/>
          <p:cNvSpPr txBox="1"/>
          <p:nvPr/>
        </p:nvSpPr>
        <p:spPr>
          <a:xfrm>
            <a:off x="2962451" y="2293121"/>
            <a:ext cx="2101918" cy="584775"/>
          </a:xfrm>
          <a:prstGeom prst="rect">
            <a:avLst/>
          </a:prstGeom>
          <a:noFill/>
        </p:spPr>
        <p:txBody>
          <a:bodyPr wrap="square" rtlCol="0">
            <a:spAutoFit/>
          </a:bodyPr>
          <a:lstStyle/>
          <a:p>
            <a:r>
              <a:rPr lang="en-US" sz="1600" b="1" dirty="0" smtClean="0"/>
              <a:t>Internal Company Value Chain</a:t>
            </a:r>
            <a:endParaRPr lang="en-US" sz="1600" dirty="0" smtClean="0"/>
          </a:p>
        </p:txBody>
      </p:sp>
      <p:sp>
        <p:nvSpPr>
          <p:cNvPr id="22" name="Rounded Rectangle 21"/>
          <p:cNvSpPr/>
          <p:nvPr/>
        </p:nvSpPr>
        <p:spPr>
          <a:xfrm>
            <a:off x="7763774" y="1835702"/>
            <a:ext cx="2097671" cy="44857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Retailer/ Seller</a:t>
            </a:r>
            <a:endParaRPr lang="en-US" sz="1600" dirty="0"/>
          </a:p>
        </p:txBody>
      </p:sp>
      <p:sp>
        <p:nvSpPr>
          <p:cNvPr id="23" name="TextBox 22"/>
          <p:cNvSpPr txBox="1"/>
          <p:nvPr/>
        </p:nvSpPr>
        <p:spPr>
          <a:xfrm>
            <a:off x="7777110" y="2293121"/>
            <a:ext cx="2084335" cy="584775"/>
          </a:xfrm>
          <a:prstGeom prst="rect">
            <a:avLst/>
          </a:prstGeom>
          <a:noFill/>
        </p:spPr>
        <p:txBody>
          <a:bodyPr wrap="square" rtlCol="0">
            <a:spAutoFit/>
          </a:bodyPr>
          <a:lstStyle/>
          <a:p>
            <a:r>
              <a:rPr lang="en-US" sz="1600" b="1" dirty="0" smtClean="0"/>
              <a:t>Internal Company Value Chain</a:t>
            </a:r>
            <a:endParaRPr lang="en-US" sz="1600" dirty="0" smtClean="0"/>
          </a:p>
        </p:txBody>
      </p:sp>
      <p:sp>
        <p:nvSpPr>
          <p:cNvPr id="25" name="Rounded Rectangle 24"/>
          <p:cNvSpPr/>
          <p:nvPr/>
        </p:nvSpPr>
        <p:spPr>
          <a:xfrm>
            <a:off x="10146433" y="1835702"/>
            <a:ext cx="2097671" cy="44857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Customer</a:t>
            </a:r>
            <a:endParaRPr lang="en-US" sz="1600" dirty="0"/>
          </a:p>
        </p:txBody>
      </p:sp>
      <p:sp>
        <p:nvSpPr>
          <p:cNvPr id="3" name="Rounded Rectangle 2"/>
          <p:cNvSpPr/>
          <p:nvPr/>
        </p:nvSpPr>
        <p:spPr>
          <a:xfrm>
            <a:off x="316524" y="1110521"/>
            <a:ext cx="12150968" cy="2157234"/>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extBox 48">
            <a:hlinkClick r:id="" action="ppaction://noaction"/>
            <a:extLst>
              <a:ext uri="{FF2B5EF4-FFF2-40B4-BE49-F238E27FC236}">
                <a16:creationId xmlns:a16="http://schemas.microsoft.com/office/drawing/2014/main" xmlns="" id="{8F0AB035-36EB-4A5C-B2FF-4CDC6CD85C3B}"/>
              </a:ext>
            </a:extLst>
          </p:cNvPr>
          <p:cNvSpPr txBox="1"/>
          <p:nvPr/>
        </p:nvSpPr>
        <p:spPr>
          <a:xfrm>
            <a:off x="3596345" y="770653"/>
            <a:ext cx="5492774" cy="339867"/>
          </a:xfrm>
          <a:prstGeom prst="rect">
            <a:avLst/>
          </a:prstGeom>
          <a:no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kern="0" dirty="0" smtClean="0">
                <a:solidFill>
                  <a:prstClr val="black"/>
                </a:solidFill>
              </a:rPr>
              <a:t>Primary Industry Value Chain</a:t>
            </a:r>
            <a:endParaRPr lang="en-US" sz="1600" b="1" kern="0" dirty="0">
              <a:solidFill>
                <a:prstClr val="black"/>
              </a:solidFill>
            </a:endParaRPr>
          </a:p>
        </p:txBody>
      </p:sp>
      <p:cxnSp>
        <p:nvCxnSpPr>
          <p:cNvPr id="5" name="Straight Arrow Connector 4"/>
          <p:cNvCxnSpPr>
            <a:stCxn id="15" idx="3"/>
            <a:endCxn id="18" idx="1"/>
          </p:cNvCxnSpPr>
          <p:nvPr/>
        </p:nvCxnSpPr>
        <p:spPr>
          <a:xfrm>
            <a:off x="2642793" y="2059989"/>
            <a:ext cx="3196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8" idx="3"/>
            <a:endCxn id="94" idx="1"/>
          </p:cNvCxnSpPr>
          <p:nvPr/>
        </p:nvCxnSpPr>
        <p:spPr>
          <a:xfrm>
            <a:off x="5060122" y="2059989"/>
            <a:ext cx="3117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3"/>
            <a:endCxn id="25" idx="1"/>
          </p:cNvCxnSpPr>
          <p:nvPr/>
        </p:nvCxnSpPr>
        <p:spPr>
          <a:xfrm>
            <a:off x="9861445" y="2059989"/>
            <a:ext cx="2849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F363DD55-1FCD-4DA6-B5DC-A2BDAEBB0343}"/>
              </a:ext>
            </a:extLst>
          </p:cNvPr>
          <p:cNvSpPr txBox="1"/>
          <p:nvPr/>
        </p:nvSpPr>
        <p:spPr>
          <a:xfrm>
            <a:off x="5594512" y="4207290"/>
            <a:ext cx="1274901" cy="338554"/>
          </a:xfrm>
          <a:prstGeom prst="rect">
            <a:avLst/>
          </a:prstGeom>
          <a:noFill/>
        </p:spPr>
        <p:txBody>
          <a:bodyPr wrap="none" rtlCol="0">
            <a:spAutoFit/>
          </a:bodyPr>
          <a:lstStyle/>
          <a:p>
            <a:pPr algn="ctr" defTabSz="914400">
              <a:defRPr/>
            </a:pPr>
            <a:r>
              <a:rPr lang="en-US" sz="1600" b="1" dirty="0" smtClean="0">
                <a:solidFill>
                  <a:prstClr val="black"/>
                </a:solidFill>
                <a:latin typeface="Calibri" panose="020F0502020204030204"/>
              </a:rPr>
              <a:t>B2B Industry</a:t>
            </a:r>
            <a:endParaRPr lang="en-US" sz="1600" dirty="0">
              <a:solidFill>
                <a:prstClr val="black"/>
              </a:solidFill>
              <a:latin typeface="Calibri" panose="020F0502020204030204"/>
            </a:endParaRPr>
          </a:p>
        </p:txBody>
      </p:sp>
      <p:sp>
        <p:nvSpPr>
          <p:cNvPr id="35" name="Rectangle: Rounded Corners 5">
            <a:extLst>
              <a:ext uri="{FF2B5EF4-FFF2-40B4-BE49-F238E27FC236}">
                <a16:creationId xmlns:a16="http://schemas.microsoft.com/office/drawing/2014/main" xmlns="" id="{52B00EB2-BFD8-4D80-ACC6-F550C3651CB2}"/>
              </a:ext>
            </a:extLst>
          </p:cNvPr>
          <p:cNvSpPr/>
          <p:nvPr/>
        </p:nvSpPr>
        <p:spPr>
          <a:xfrm>
            <a:off x="545122" y="5248117"/>
            <a:ext cx="1993633" cy="58096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B2B Service </a:t>
            </a:r>
            <a:r>
              <a:rPr lang="en-US" sz="1600" dirty="0"/>
              <a:t>Industry</a:t>
            </a:r>
            <a:endParaRPr lang="en-ID" sz="1600" dirty="0"/>
          </a:p>
        </p:txBody>
      </p:sp>
      <p:sp>
        <p:nvSpPr>
          <p:cNvPr id="36" name="Rectangle: Rounded Corners 27">
            <a:extLst>
              <a:ext uri="{FF2B5EF4-FFF2-40B4-BE49-F238E27FC236}">
                <a16:creationId xmlns:a16="http://schemas.microsoft.com/office/drawing/2014/main" xmlns="" id="{BA5716C0-22F0-4B26-BB13-6A650A8DEA9D}"/>
              </a:ext>
            </a:extLst>
          </p:cNvPr>
          <p:cNvSpPr/>
          <p:nvPr/>
        </p:nvSpPr>
        <p:spPr>
          <a:xfrm>
            <a:off x="2962451" y="5192255"/>
            <a:ext cx="1789654" cy="692686"/>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Outsourcing </a:t>
            </a:r>
            <a:r>
              <a:rPr lang="en-US" sz="1600" dirty="0"/>
              <a:t>Industry</a:t>
            </a:r>
            <a:endParaRPr lang="en-ID" sz="1600" dirty="0"/>
          </a:p>
        </p:txBody>
      </p:sp>
      <p:sp>
        <p:nvSpPr>
          <p:cNvPr id="37" name="Rectangle: Rounded Corners 31">
            <a:extLst>
              <a:ext uri="{FF2B5EF4-FFF2-40B4-BE49-F238E27FC236}">
                <a16:creationId xmlns:a16="http://schemas.microsoft.com/office/drawing/2014/main" xmlns="" id="{ECFD1FBA-B4E9-4D64-B6CF-1AC900DFCCCD}"/>
              </a:ext>
            </a:extLst>
          </p:cNvPr>
          <p:cNvSpPr/>
          <p:nvPr/>
        </p:nvSpPr>
        <p:spPr>
          <a:xfrm>
            <a:off x="5206727" y="5050082"/>
            <a:ext cx="2067787" cy="43267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Resource</a:t>
            </a:r>
            <a:endParaRPr lang="en-ID" sz="1600" dirty="0"/>
          </a:p>
        </p:txBody>
      </p:sp>
      <p:sp>
        <p:nvSpPr>
          <p:cNvPr id="38" name="Rectangle: Rounded Corners 32">
            <a:extLst>
              <a:ext uri="{FF2B5EF4-FFF2-40B4-BE49-F238E27FC236}">
                <a16:creationId xmlns:a16="http://schemas.microsoft.com/office/drawing/2014/main" xmlns="" id="{AFD1653C-2FF4-465D-A336-41C483D335D9}"/>
              </a:ext>
            </a:extLst>
          </p:cNvPr>
          <p:cNvSpPr/>
          <p:nvPr/>
        </p:nvSpPr>
        <p:spPr>
          <a:xfrm>
            <a:off x="5206727" y="5627355"/>
            <a:ext cx="2067787" cy="43267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Capability</a:t>
            </a:r>
            <a:endParaRPr lang="en-ID" sz="1600" dirty="0"/>
          </a:p>
        </p:txBody>
      </p:sp>
      <p:sp>
        <p:nvSpPr>
          <p:cNvPr id="39" name="Rectangle: Rounded Corners 6">
            <a:extLst>
              <a:ext uri="{FF2B5EF4-FFF2-40B4-BE49-F238E27FC236}">
                <a16:creationId xmlns:a16="http://schemas.microsoft.com/office/drawing/2014/main" xmlns="" id="{08CE250D-03BA-43B2-B809-964C6E5F2103}"/>
              </a:ext>
            </a:extLst>
          </p:cNvPr>
          <p:cNvSpPr/>
          <p:nvPr/>
        </p:nvSpPr>
        <p:spPr>
          <a:xfrm>
            <a:off x="5052283" y="4900530"/>
            <a:ext cx="2342817" cy="1293091"/>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600"/>
          </a:p>
        </p:txBody>
      </p:sp>
      <p:sp>
        <p:nvSpPr>
          <p:cNvPr id="40" name="TextBox 39">
            <a:extLst>
              <a:ext uri="{FF2B5EF4-FFF2-40B4-BE49-F238E27FC236}">
                <a16:creationId xmlns:a16="http://schemas.microsoft.com/office/drawing/2014/main" xmlns="" id="{E3E3DBE0-1006-44FA-BF67-3839215D8D78}"/>
              </a:ext>
            </a:extLst>
          </p:cNvPr>
          <p:cNvSpPr txBox="1"/>
          <p:nvPr/>
        </p:nvSpPr>
        <p:spPr>
          <a:xfrm>
            <a:off x="4869383" y="4561948"/>
            <a:ext cx="2647263" cy="338554"/>
          </a:xfrm>
          <a:prstGeom prst="rect">
            <a:avLst/>
          </a:prstGeom>
          <a:noFill/>
        </p:spPr>
        <p:txBody>
          <a:bodyPr wrap="none" rtlCol="0">
            <a:spAutoFit/>
          </a:bodyPr>
          <a:lstStyle/>
          <a:p>
            <a:r>
              <a:rPr lang="en-US" sz="1600" b="1" dirty="0"/>
              <a:t>Resource based-View Theory</a:t>
            </a:r>
            <a:endParaRPr lang="en-ID" sz="1600" b="1" dirty="0"/>
          </a:p>
        </p:txBody>
      </p:sp>
      <p:cxnSp>
        <p:nvCxnSpPr>
          <p:cNvPr id="42" name="Straight Arrow Connector 41">
            <a:extLst>
              <a:ext uri="{FF2B5EF4-FFF2-40B4-BE49-F238E27FC236}">
                <a16:creationId xmlns:a16="http://schemas.microsoft.com/office/drawing/2014/main" xmlns="" id="{E51EC0C1-2663-46EF-960C-AAC00347F79A}"/>
              </a:ext>
            </a:extLst>
          </p:cNvPr>
          <p:cNvCxnSpPr>
            <a:stCxn id="35" idx="3"/>
            <a:endCxn id="36" idx="1"/>
          </p:cNvCxnSpPr>
          <p:nvPr/>
        </p:nvCxnSpPr>
        <p:spPr>
          <a:xfrm>
            <a:off x="2538755" y="5538598"/>
            <a:ext cx="42369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021ADE4F-0098-4B0F-A9C9-68B01CB2FBF6}"/>
              </a:ext>
            </a:extLst>
          </p:cNvPr>
          <p:cNvCxnSpPr>
            <a:stCxn id="36" idx="3"/>
            <a:endCxn id="37" idx="1"/>
          </p:cNvCxnSpPr>
          <p:nvPr/>
        </p:nvCxnSpPr>
        <p:spPr>
          <a:xfrm flipV="1">
            <a:off x="4752105" y="5266419"/>
            <a:ext cx="454622" cy="2721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DE510D16-AF74-4D61-9F19-63F23FDC1F66}"/>
              </a:ext>
            </a:extLst>
          </p:cNvPr>
          <p:cNvCxnSpPr>
            <a:stCxn id="36" idx="3"/>
            <a:endCxn id="38" idx="1"/>
          </p:cNvCxnSpPr>
          <p:nvPr/>
        </p:nvCxnSpPr>
        <p:spPr>
          <a:xfrm>
            <a:off x="4752105" y="5538598"/>
            <a:ext cx="454622" cy="3050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0">
            <a:extLst>
              <a:ext uri="{FF2B5EF4-FFF2-40B4-BE49-F238E27FC236}">
                <a16:creationId xmlns:a16="http://schemas.microsoft.com/office/drawing/2014/main" xmlns="" id="{D6288F72-8CEC-4C4B-A6D5-7BFD570DAC13}"/>
              </a:ext>
            </a:extLst>
          </p:cNvPr>
          <p:cNvSpPr/>
          <p:nvPr/>
        </p:nvSpPr>
        <p:spPr>
          <a:xfrm>
            <a:off x="9392307" y="4561948"/>
            <a:ext cx="2327564" cy="463606"/>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Internal Company </a:t>
            </a:r>
          </a:p>
          <a:p>
            <a:pPr algn="ctr"/>
            <a:r>
              <a:rPr lang="en-US" sz="1600" dirty="0" smtClean="0"/>
              <a:t>Value Chain</a:t>
            </a:r>
            <a:endParaRPr lang="en-ID" sz="1600" dirty="0"/>
          </a:p>
        </p:txBody>
      </p:sp>
      <p:sp>
        <p:nvSpPr>
          <p:cNvPr id="47" name="TextBox 46">
            <a:extLst>
              <a:ext uri="{FF2B5EF4-FFF2-40B4-BE49-F238E27FC236}">
                <a16:creationId xmlns:a16="http://schemas.microsoft.com/office/drawing/2014/main" xmlns="" id="{EA658F70-F74C-4464-8C4D-02FC4B5BD878}"/>
              </a:ext>
            </a:extLst>
          </p:cNvPr>
          <p:cNvSpPr txBox="1"/>
          <p:nvPr/>
        </p:nvSpPr>
        <p:spPr>
          <a:xfrm>
            <a:off x="2962451" y="5906741"/>
            <a:ext cx="1789654" cy="584775"/>
          </a:xfrm>
          <a:prstGeom prst="rect">
            <a:avLst/>
          </a:prstGeom>
          <a:noFill/>
        </p:spPr>
        <p:txBody>
          <a:bodyPr wrap="square" rtlCol="0">
            <a:spAutoFit/>
          </a:bodyPr>
          <a:lstStyle/>
          <a:p>
            <a:r>
              <a:rPr lang="en-US" sz="1600" b="1" dirty="0"/>
              <a:t>What is being Outsource?</a:t>
            </a:r>
            <a:endParaRPr lang="en-ID" sz="1600" b="1" dirty="0"/>
          </a:p>
        </p:txBody>
      </p:sp>
      <p:cxnSp>
        <p:nvCxnSpPr>
          <p:cNvPr id="48" name="Straight Connector 47">
            <a:extLst>
              <a:ext uri="{FF2B5EF4-FFF2-40B4-BE49-F238E27FC236}">
                <a16:creationId xmlns:a16="http://schemas.microsoft.com/office/drawing/2014/main" xmlns="" id="{4FE9A02D-12DA-4AB8-A130-CA95C1D1562B}"/>
              </a:ext>
            </a:extLst>
          </p:cNvPr>
          <p:cNvCxnSpPr>
            <a:cxnSpLocks/>
            <a:stCxn id="61" idx="1"/>
          </p:cNvCxnSpPr>
          <p:nvPr/>
        </p:nvCxnSpPr>
        <p:spPr>
          <a:xfrm flipH="1">
            <a:off x="10743184" y="5508081"/>
            <a:ext cx="16770" cy="2201739"/>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69D48378-1214-4865-BA72-D6F186F52867}"/>
              </a:ext>
            </a:extLst>
          </p:cNvPr>
          <p:cNvCxnSpPr>
            <a:cxnSpLocks/>
          </p:cNvCxnSpPr>
          <p:nvPr/>
        </p:nvCxnSpPr>
        <p:spPr>
          <a:xfrm flipV="1">
            <a:off x="9286956" y="6541235"/>
            <a:ext cx="2658307" cy="8767"/>
          </a:xfrm>
          <a:prstGeom prst="line">
            <a:avLst/>
          </a:prstGeom>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xmlns="" id="{82502772-8F4D-47FD-9C8B-C42A93D78B2D}"/>
              </a:ext>
            </a:extLst>
          </p:cNvPr>
          <p:cNvSpPr txBox="1"/>
          <p:nvPr/>
        </p:nvSpPr>
        <p:spPr>
          <a:xfrm>
            <a:off x="10137139" y="5057983"/>
            <a:ext cx="1034257" cy="338554"/>
          </a:xfrm>
          <a:prstGeom prst="rect">
            <a:avLst/>
          </a:prstGeom>
          <a:noFill/>
        </p:spPr>
        <p:txBody>
          <a:bodyPr wrap="none" rtlCol="0">
            <a:spAutoFit/>
          </a:bodyPr>
          <a:lstStyle/>
          <a:p>
            <a:r>
              <a:rPr lang="en-US" sz="1600" b="1" dirty="0">
                <a:solidFill>
                  <a:srgbClr val="C00000"/>
                </a:solidFill>
              </a:rPr>
              <a:t>Capability</a:t>
            </a:r>
            <a:endParaRPr lang="en-ID" sz="1600" b="1" dirty="0">
              <a:solidFill>
                <a:srgbClr val="C00000"/>
              </a:solidFill>
            </a:endParaRPr>
          </a:p>
        </p:txBody>
      </p:sp>
      <p:sp>
        <p:nvSpPr>
          <p:cNvPr id="51" name="TextBox 50">
            <a:extLst>
              <a:ext uri="{FF2B5EF4-FFF2-40B4-BE49-F238E27FC236}">
                <a16:creationId xmlns:a16="http://schemas.microsoft.com/office/drawing/2014/main" xmlns="" id="{A1867EE5-388F-42C6-9358-363AEC121078}"/>
              </a:ext>
            </a:extLst>
          </p:cNvPr>
          <p:cNvSpPr txBox="1"/>
          <p:nvPr/>
        </p:nvSpPr>
        <p:spPr>
          <a:xfrm rot="16200000">
            <a:off x="8601191" y="6504228"/>
            <a:ext cx="962636" cy="338554"/>
          </a:xfrm>
          <a:prstGeom prst="rect">
            <a:avLst/>
          </a:prstGeom>
          <a:noFill/>
        </p:spPr>
        <p:txBody>
          <a:bodyPr wrap="none" rtlCol="0">
            <a:spAutoFit/>
          </a:bodyPr>
          <a:lstStyle/>
          <a:p>
            <a:r>
              <a:rPr lang="en-US" sz="1600" b="1" dirty="0">
                <a:solidFill>
                  <a:srgbClr val="C00000"/>
                </a:solidFill>
              </a:rPr>
              <a:t>Resource</a:t>
            </a:r>
            <a:endParaRPr lang="en-ID" sz="1600" b="1" dirty="0">
              <a:solidFill>
                <a:srgbClr val="C00000"/>
              </a:solidFill>
            </a:endParaRPr>
          </a:p>
        </p:txBody>
      </p:sp>
      <p:cxnSp>
        <p:nvCxnSpPr>
          <p:cNvPr id="52" name="Straight Connector 51">
            <a:extLst>
              <a:ext uri="{FF2B5EF4-FFF2-40B4-BE49-F238E27FC236}">
                <a16:creationId xmlns:a16="http://schemas.microsoft.com/office/drawing/2014/main" xmlns="" id="{260F2107-74D1-4585-973D-4423C6C388D7}"/>
              </a:ext>
            </a:extLst>
          </p:cNvPr>
          <p:cNvCxnSpPr>
            <a:cxnSpLocks/>
          </p:cNvCxnSpPr>
          <p:nvPr/>
        </p:nvCxnSpPr>
        <p:spPr>
          <a:xfrm flipH="1">
            <a:off x="9495156" y="5408257"/>
            <a:ext cx="21415" cy="2301563"/>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EB6A4E8F-0645-4AFE-B2EF-07DBAFC5CECB}"/>
              </a:ext>
            </a:extLst>
          </p:cNvPr>
          <p:cNvCxnSpPr>
            <a:cxnSpLocks/>
          </p:cNvCxnSpPr>
          <p:nvPr/>
        </p:nvCxnSpPr>
        <p:spPr>
          <a:xfrm flipV="1">
            <a:off x="9510434" y="5654039"/>
            <a:ext cx="2434829" cy="316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80C8D4AE-07BA-487A-9C81-1E8813E7BB36}"/>
              </a:ext>
            </a:extLst>
          </p:cNvPr>
          <p:cNvCxnSpPr>
            <a:cxnSpLocks/>
          </p:cNvCxnSpPr>
          <p:nvPr/>
        </p:nvCxnSpPr>
        <p:spPr>
          <a:xfrm>
            <a:off x="9501196" y="7707842"/>
            <a:ext cx="2444067" cy="15619"/>
          </a:xfrm>
          <a:prstGeom prst="line">
            <a:avLst/>
          </a:prstGeom>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xmlns="" id="{9BCB45D9-D9C2-4E6D-8CC4-64AFC7963353}"/>
              </a:ext>
            </a:extLst>
          </p:cNvPr>
          <p:cNvSpPr txBox="1"/>
          <p:nvPr/>
        </p:nvSpPr>
        <p:spPr>
          <a:xfrm rot="16200000">
            <a:off x="9030491" y="5947177"/>
            <a:ext cx="611065" cy="338554"/>
          </a:xfrm>
          <a:prstGeom prst="rect">
            <a:avLst/>
          </a:prstGeom>
          <a:noFill/>
        </p:spPr>
        <p:txBody>
          <a:bodyPr wrap="none" rtlCol="0">
            <a:spAutoFit/>
          </a:bodyPr>
          <a:lstStyle/>
          <a:p>
            <a:r>
              <a:rPr lang="en-US" sz="1600" b="1" dirty="0"/>
              <a:t>Have</a:t>
            </a:r>
            <a:endParaRPr lang="en-ID" sz="1600" b="1" dirty="0"/>
          </a:p>
        </p:txBody>
      </p:sp>
      <p:sp>
        <p:nvSpPr>
          <p:cNvPr id="59" name="TextBox 58">
            <a:extLst>
              <a:ext uri="{FF2B5EF4-FFF2-40B4-BE49-F238E27FC236}">
                <a16:creationId xmlns:a16="http://schemas.microsoft.com/office/drawing/2014/main" xmlns="" id="{69D06A0A-B561-4B57-993D-A933A4B8013C}"/>
              </a:ext>
            </a:extLst>
          </p:cNvPr>
          <p:cNvSpPr txBox="1"/>
          <p:nvPr/>
        </p:nvSpPr>
        <p:spPr>
          <a:xfrm rot="16200000">
            <a:off x="8767461" y="6961661"/>
            <a:ext cx="1146031" cy="338554"/>
          </a:xfrm>
          <a:prstGeom prst="rect">
            <a:avLst/>
          </a:prstGeom>
          <a:noFill/>
        </p:spPr>
        <p:txBody>
          <a:bodyPr wrap="square" rtlCol="0">
            <a:spAutoFit/>
          </a:bodyPr>
          <a:lstStyle/>
          <a:p>
            <a:r>
              <a:rPr lang="en-US" sz="1600" b="1" dirty="0"/>
              <a:t>Don’t Have</a:t>
            </a:r>
            <a:endParaRPr lang="en-ID" sz="1600" b="1" dirty="0"/>
          </a:p>
        </p:txBody>
      </p:sp>
      <p:sp>
        <p:nvSpPr>
          <p:cNvPr id="60" name="TextBox 59">
            <a:extLst>
              <a:ext uri="{FF2B5EF4-FFF2-40B4-BE49-F238E27FC236}">
                <a16:creationId xmlns:a16="http://schemas.microsoft.com/office/drawing/2014/main" xmlns="" id="{651C454F-A142-4D0F-B11E-B24E1B2A34DA}"/>
              </a:ext>
            </a:extLst>
          </p:cNvPr>
          <p:cNvSpPr txBox="1"/>
          <p:nvPr/>
        </p:nvSpPr>
        <p:spPr>
          <a:xfrm>
            <a:off x="10000869" y="5339726"/>
            <a:ext cx="611065" cy="338554"/>
          </a:xfrm>
          <a:prstGeom prst="rect">
            <a:avLst/>
          </a:prstGeom>
          <a:noFill/>
        </p:spPr>
        <p:txBody>
          <a:bodyPr wrap="none" rtlCol="0">
            <a:spAutoFit/>
          </a:bodyPr>
          <a:lstStyle/>
          <a:p>
            <a:r>
              <a:rPr lang="en-US" sz="1600" b="1" dirty="0"/>
              <a:t>Have</a:t>
            </a:r>
            <a:endParaRPr lang="en-ID" sz="1600" b="1" dirty="0"/>
          </a:p>
        </p:txBody>
      </p:sp>
      <p:sp>
        <p:nvSpPr>
          <p:cNvPr id="61" name="TextBox 60">
            <a:extLst>
              <a:ext uri="{FF2B5EF4-FFF2-40B4-BE49-F238E27FC236}">
                <a16:creationId xmlns:a16="http://schemas.microsoft.com/office/drawing/2014/main" xmlns="" id="{7703D5AB-5D64-4D51-9E14-5339E28490FA}"/>
              </a:ext>
            </a:extLst>
          </p:cNvPr>
          <p:cNvSpPr txBox="1"/>
          <p:nvPr/>
        </p:nvSpPr>
        <p:spPr>
          <a:xfrm>
            <a:off x="10759954" y="5338804"/>
            <a:ext cx="1132041" cy="338554"/>
          </a:xfrm>
          <a:prstGeom prst="rect">
            <a:avLst/>
          </a:prstGeom>
          <a:noFill/>
        </p:spPr>
        <p:txBody>
          <a:bodyPr wrap="none" rtlCol="0">
            <a:spAutoFit/>
          </a:bodyPr>
          <a:lstStyle/>
          <a:p>
            <a:r>
              <a:rPr lang="en-US" sz="1600" b="1" dirty="0"/>
              <a:t>Don’t Have</a:t>
            </a:r>
            <a:endParaRPr lang="en-ID" sz="1600" b="1" dirty="0"/>
          </a:p>
        </p:txBody>
      </p:sp>
      <p:sp>
        <p:nvSpPr>
          <p:cNvPr id="62" name="Rectangle: Rounded Corners 74">
            <a:extLst>
              <a:ext uri="{FF2B5EF4-FFF2-40B4-BE49-F238E27FC236}">
                <a16:creationId xmlns:a16="http://schemas.microsoft.com/office/drawing/2014/main" xmlns="" id="{BE205327-809F-4C19-90FE-14892BFB760E}"/>
              </a:ext>
            </a:extLst>
          </p:cNvPr>
          <p:cNvSpPr/>
          <p:nvPr/>
        </p:nvSpPr>
        <p:spPr>
          <a:xfrm>
            <a:off x="8902162" y="4428359"/>
            <a:ext cx="3301893" cy="3451360"/>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63" name="Straight Arrow Connector 62">
            <a:extLst>
              <a:ext uri="{FF2B5EF4-FFF2-40B4-BE49-F238E27FC236}">
                <a16:creationId xmlns:a16="http://schemas.microsoft.com/office/drawing/2014/main" xmlns="" id="{8B4889EB-BD18-4735-B9E9-668DA6634C81}"/>
              </a:ext>
            </a:extLst>
          </p:cNvPr>
          <p:cNvCxnSpPr>
            <a:cxnSpLocks/>
          </p:cNvCxnSpPr>
          <p:nvPr/>
        </p:nvCxnSpPr>
        <p:spPr>
          <a:xfrm>
            <a:off x="7516646" y="5538598"/>
            <a:ext cx="1305674" cy="84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1148DEBC-F69E-4A36-B859-E1F545FFB4BC}"/>
              </a:ext>
            </a:extLst>
          </p:cNvPr>
          <p:cNvSpPr txBox="1"/>
          <p:nvPr/>
        </p:nvSpPr>
        <p:spPr>
          <a:xfrm>
            <a:off x="7469575" y="5608738"/>
            <a:ext cx="1483580" cy="584775"/>
          </a:xfrm>
          <a:prstGeom prst="rect">
            <a:avLst/>
          </a:prstGeom>
          <a:noFill/>
        </p:spPr>
        <p:txBody>
          <a:bodyPr wrap="square" rtlCol="0">
            <a:spAutoFit/>
          </a:bodyPr>
          <a:lstStyle/>
          <a:p>
            <a:r>
              <a:rPr lang="en-US" sz="1600" b="1" dirty="0"/>
              <a:t>What it is look like</a:t>
            </a:r>
            <a:endParaRPr lang="en-ID" sz="1600" b="1" dirty="0"/>
          </a:p>
        </p:txBody>
      </p:sp>
      <p:sp>
        <p:nvSpPr>
          <p:cNvPr id="67" name="TextBox 66">
            <a:extLst>
              <a:ext uri="{FF2B5EF4-FFF2-40B4-BE49-F238E27FC236}">
                <a16:creationId xmlns:a16="http://schemas.microsoft.com/office/drawing/2014/main" xmlns="" id="{3CDF77D7-7258-4186-80B0-408445A8F0B2}"/>
              </a:ext>
            </a:extLst>
          </p:cNvPr>
          <p:cNvSpPr txBox="1"/>
          <p:nvPr/>
        </p:nvSpPr>
        <p:spPr>
          <a:xfrm>
            <a:off x="10805078" y="5789345"/>
            <a:ext cx="1271435" cy="584775"/>
          </a:xfrm>
          <a:prstGeom prst="rect">
            <a:avLst/>
          </a:prstGeom>
          <a:noFill/>
        </p:spPr>
        <p:txBody>
          <a:bodyPr wrap="square" rtlCol="0">
            <a:spAutoFit/>
          </a:bodyPr>
          <a:lstStyle/>
          <a:p>
            <a:r>
              <a:rPr lang="en-US" sz="1600" b="1" dirty="0"/>
              <a:t>B2B Opportunity</a:t>
            </a:r>
            <a:endParaRPr lang="en-ID" sz="1600" b="1" dirty="0"/>
          </a:p>
        </p:txBody>
      </p:sp>
      <p:sp>
        <p:nvSpPr>
          <p:cNvPr id="68" name="TextBox 67">
            <a:extLst>
              <a:ext uri="{FF2B5EF4-FFF2-40B4-BE49-F238E27FC236}">
                <a16:creationId xmlns:a16="http://schemas.microsoft.com/office/drawing/2014/main" xmlns="" id="{08907175-63D8-4F86-B141-6FA2671770F0}"/>
              </a:ext>
            </a:extLst>
          </p:cNvPr>
          <p:cNvSpPr txBox="1"/>
          <p:nvPr/>
        </p:nvSpPr>
        <p:spPr>
          <a:xfrm>
            <a:off x="10753938" y="6780938"/>
            <a:ext cx="1322575" cy="584775"/>
          </a:xfrm>
          <a:prstGeom prst="rect">
            <a:avLst/>
          </a:prstGeom>
          <a:noFill/>
        </p:spPr>
        <p:txBody>
          <a:bodyPr wrap="square" rtlCol="0">
            <a:spAutoFit/>
          </a:bodyPr>
          <a:lstStyle/>
          <a:p>
            <a:r>
              <a:rPr lang="en-US" sz="1600" b="1" dirty="0"/>
              <a:t>B2B Opportunity</a:t>
            </a:r>
            <a:endParaRPr lang="en-ID" sz="1600" b="1" dirty="0"/>
          </a:p>
        </p:txBody>
      </p:sp>
      <p:sp>
        <p:nvSpPr>
          <p:cNvPr id="71" name="TextBox 70">
            <a:extLst>
              <a:ext uri="{FF2B5EF4-FFF2-40B4-BE49-F238E27FC236}">
                <a16:creationId xmlns:a16="http://schemas.microsoft.com/office/drawing/2014/main" xmlns="" id="{29938670-DB5C-416B-85AE-A2EDFBF523F7}"/>
              </a:ext>
            </a:extLst>
          </p:cNvPr>
          <p:cNvSpPr txBox="1"/>
          <p:nvPr/>
        </p:nvSpPr>
        <p:spPr>
          <a:xfrm>
            <a:off x="9506132" y="6801293"/>
            <a:ext cx="1370902" cy="584775"/>
          </a:xfrm>
          <a:prstGeom prst="rect">
            <a:avLst/>
          </a:prstGeom>
          <a:noFill/>
        </p:spPr>
        <p:txBody>
          <a:bodyPr wrap="square" rtlCol="0">
            <a:spAutoFit/>
          </a:bodyPr>
          <a:lstStyle/>
          <a:p>
            <a:r>
              <a:rPr lang="en-US" sz="1600" b="1" dirty="0"/>
              <a:t>B2B Opportunity</a:t>
            </a:r>
            <a:endParaRPr lang="en-ID" sz="1600" b="1" dirty="0"/>
          </a:p>
        </p:txBody>
      </p:sp>
      <p:sp>
        <p:nvSpPr>
          <p:cNvPr id="81" name="Rounded Rectangle 80"/>
          <p:cNvSpPr/>
          <p:nvPr/>
        </p:nvSpPr>
        <p:spPr>
          <a:xfrm>
            <a:off x="316524" y="4207290"/>
            <a:ext cx="12150968" cy="3886866"/>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wn Arrow 82"/>
          <p:cNvSpPr/>
          <p:nvPr/>
        </p:nvSpPr>
        <p:spPr>
          <a:xfrm rot="10800000">
            <a:off x="6023554" y="3340406"/>
            <a:ext cx="638355" cy="5003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xmlns="" id="{3CDF77D7-7258-4186-80B0-408445A8F0B2}"/>
              </a:ext>
            </a:extLst>
          </p:cNvPr>
          <p:cNvSpPr txBox="1"/>
          <p:nvPr/>
        </p:nvSpPr>
        <p:spPr>
          <a:xfrm>
            <a:off x="9516571" y="5802820"/>
            <a:ext cx="1237737" cy="584775"/>
          </a:xfrm>
          <a:prstGeom prst="rect">
            <a:avLst/>
          </a:prstGeom>
          <a:noFill/>
        </p:spPr>
        <p:txBody>
          <a:bodyPr wrap="square" rtlCol="0">
            <a:spAutoFit/>
          </a:bodyPr>
          <a:lstStyle/>
          <a:p>
            <a:r>
              <a:rPr lang="en-ID" sz="1600" b="1" dirty="0" smtClean="0"/>
              <a:t>Change Ownership</a:t>
            </a:r>
            <a:endParaRPr lang="en-ID" sz="1600" b="1" dirty="0"/>
          </a:p>
        </p:txBody>
      </p:sp>
      <p:sp>
        <p:nvSpPr>
          <p:cNvPr id="90" name="TextBox 48">
            <a:hlinkClick r:id="" action="ppaction://noaction"/>
            <a:extLst>
              <a:ext uri="{FF2B5EF4-FFF2-40B4-BE49-F238E27FC236}">
                <a16:creationId xmlns:a16="http://schemas.microsoft.com/office/drawing/2014/main" xmlns="" id="{8F0AB035-36EB-4A5C-B2FF-4CDC6CD85C3B}"/>
              </a:ext>
            </a:extLst>
          </p:cNvPr>
          <p:cNvSpPr txBox="1"/>
          <p:nvPr/>
        </p:nvSpPr>
        <p:spPr>
          <a:xfrm>
            <a:off x="3586565" y="3879313"/>
            <a:ext cx="5492774" cy="339867"/>
          </a:xfrm>
          <a:prstGeom prst="rect">
            <a:avLst/>
          </a:prstGeom>
          <a:no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kern="0" dirty="0" smtClean="0">
                <a:solidFill>
                  <a:prstClr val="black"/>
                </a:solidFill>
              </a:rPr>
              <a:t>Supporting Industry Value Chain</a:t>
            </a:r>
            <a:endParaRPr lang="en-US" sz="1600" b="1" kern="0" dirty="0">
              <a:solidFill>
                <a:prstClr val="black"/>
              </a:solidFill>
            </a:endParaRPr>
          </a:p>
        </p:txBody>
      </p:sp>
      <p:sp>
        <p:nvSpPr>
          <p:cNvPr id="94" name="Rounded Rectangle 93"/>
          <p:cNvSpPr/>
          <p:nvPr/>
        </p:nvSpPr>
        <p:spPr>
          <a:xfrm>
            <a:off x="5371904" y="1835702"/>
            <a:ext cx="2097671" cy="44857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Distributor</a:t>
            </a:r>
            <a:endParaRPr lang="en-US" sz="1600" dirty="0"/>
          </a:p>
        </p:txBody>
      </p:sp>
      <p:sp>
        <p:nvSpPr>
          <p:cNvPr id="95" name="TextBox 94"/>
          <p:cNvSpPr txBox="1"/>
          <p:nvPr/>
        </p:nvSpPr>
        <p:spPr>
          <a:xfrm>
            <a:off x="5371904" y="2293121"/>
            <a:ext cx="2097671" cy="584775"/>
          </a:xfrm>
          <a:prstGeom prst="rect">
            <a:avLst/>
          </a:prstGeom>
          <a:noFill/>
        </p:spPr>
        <p:txBody>
          <a:bodyPr wrap="square" rtlCol="0">
            <a:spAutoFit/>
          </a:bodyPr>
          <a:lstStyle/>
          <a:p>
            <a:r>
              <a:rPr lang="en-US" sz="1600" b="1" dirty="0" smtClean="0"/>
              <a:t>Internal Company Value Chain</a:t>
            </a:r>
            <a:endParaRPr lang="en-US" sz="1600" dirty="0" smtClean="0"/>
          </a:p>
        </p:txBody>
      </p:sp>
      <p:cxnSp>
        <p:nvCxnSpPr>
          <p:cNvPr id="97" name="Straight Arrow Connector 96"/>
          <p:cNvCxnSpPr>
            <a:stCxn id="94" idx="3"/>
            <a:endCxn id="22" idx="1"/>
          </p:cNvCxnSpPr>
          <p:nvPr/>
        </p:nvCxnSpPr>
        <p:spPr>
          <a:xfrm>
            <a:off x="7469575" y="2059989"/>
            <a:ext cx="2941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45122" y="1475185"/>
            <a:ext cx="2097671"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Raw Material</a:t>
            </a:r>
            <a:endParaRPr lang="en-US" sz="1600" dirty="0" smtClean="0"/>
          </a:p>
        </p:txBody>
      </p:sp>
      <p:sp>
        <p:nvSpPr>
          <p:cNvPr id="58" name="TextBox 57"/>
          <p:cNvSpPr txBox="1"/>
          <p:nvPr/>
        </p:nvSpPr>
        <p:spPr>
          <a:xfrm>
            <a:off x="2962451" y="1064325"/>
            <a:ext cx="2066749" cy="830997"/>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Intermediate Goods</a:t>
            </a:r>
          </a:p>
          <a:p>
            <a:pPr marL="285750" indent="-285750">
              <a:buFont typeface="Arial" panose="020B0604020202020204" pitchFamily="34" charset="0"/>
              <a:buChar char="•"/>
            </a:pPr>
            <a:r>
              <a:rPr lang="en-US" sz="1600" b="1" dirty="0" smtClean="0"/>
              <a:t>Finish Goods</a:t>
            </a:r>
            <a:endParaRPr lang="en-US" sz="1600" dirty="0" smtClean="0"/>
          </a:p>
        </p:txBody>
      </p:sp>
      <p:sp>
        <p:nvSpPr>
          <p:cNvPr id="65" name="TextBox 64"/>
          <p:cNvSpPr txBox="1"/>
          <p:nvPr/>
        </p:nvSpPr>
        <p:spPr>
          <a:xfrm>
            <a:off x="10146433" y="2290810"/>
            <a:ext cx="2655167" cy="1169551"/>
          </a:xfrm>
          <a:prstGeom prst="rect">
            <a:avLst/>
          </a:prstGeom>
          <a:noFill/>
        </p:spPr>
        <p:txBody>
          <a:bodyPr wrap="square" rtlCol="0">
            <a:spAutoFit/>
          </a:bodyPr>
          <a:lstStyle/>
          <a:p>
            <a:pPr marL="176213" indent="-176213">
              <a:buFont typeface="Arial" panose="020B0604020202020204" pitchFamily="34" charset="0"/>
              <a:buChar char="•"/>
            </a:pPr>
            <a:r>
              <a:rPr lang="en-US" sz="1400" b="1" dirty="0"/>
              <a:t>Primary, Secondary, Tertiary Need</a:t>
            </a:r>
          </a:p>
          <a:p>
            <a:pPr marL="176213" indent="-176213">
              <a:buFont typeface="Arial" panose="020B0604020202020204" pitchFamily="34" charset="0"/>
              <a:buChar char="•"/>
            </a:pPr>
            <a:r>
              <a:rPr lang="en-US" sz="1400" b="1" dirty="0"/>
              <a:t>B2G, B2B, B2C</a:t>
            </a:r>
          </a:p>
          <a:p>
            <a:pPr marL="176213" indent="-176213">
              <a:buFont typeface="Arial" panose="020B0604020202020204" pitchFamily="34" charset="0"/>
              <a:buChar char="•"/>
            </a:pPr>
            <a:r>
              <a:rPr lang="en-US" sz="1400" b="1" dirty="0"/>
              <a:t>Local, National, International (Export)</a:t>
            </a:r>
            <a:endParaRPr lang="en-US" sz="1400" dirty="0"/>
          </a:p>
        </p:txBody>
      </p:sp>
      <p:sp>
        <p:nvSpPr>
          <p:cNvPr id="66" name="TextBox 65"/>
          <p:cNvSpPr txBox="1"/>
          <p:nvPr/>
        </p:nvSpPr>
        <p:spPr>
          <a:xfrm>
            <a:off x="1336431" y="358744"/>
            <a:ext cx="10146324" cy="369332"/>
          </a:xfrm>
          <a:prstGeom prst="rect">
            <a:avLst/>
          </a:prstGeom>
          <a:noFill/>
        </p:spPr>
        <p:txBody>
          <a:bodyPr wrap="square" rtlCol="0">
            <a:spAutoFit/>
          </a:bodyPr>
          <a:lstStyle/>
          <a:p>
            <a:pPr algn="ctr"/>
            <a:r>
              <a:rPr lang="en-US" sz="1800" dirty="0" smtClean="0">
                <a:solidFill>
                  <a:prstClr val="black"/>
                </a:solidFill>
              </a:rPr>
              <a:t>The Structure Of Industry Using Industry Value Chain Analysis</a:t>
            </a:r>
          </a:p>
        </p:txBody>
      </p:sp>
      <p:pic>
        <p:nvPicPr>
          <p:cNvPr id="69" name="Picture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70" name="TextBox 69"/>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cxnSp>
        <p:nvCxnSpPr>
          <p:cNvPr id="78" name="Straight Connector 77">
            <a:extLst>
              <a:ext uri="{FF2B5EF4-FFF2-40B4-BE49-F238E27FC236}">
                <a16:creationId xmlns:a16="http://schemas.microsoft.com/office/drawing/2014/main" xmlns="" id="{260F2107-74D1-4585-973D-4423C6C388D7}"/>
              </a:ext>
            </a:extLst>
          </p:cNvPr>
          <p:cNvCxnSpPr>
            <a:cxnSpLocks/>
          </p:cNvCxnSpPr>
          <p:nvPr/>
        </p:nvCxnSpPr>
        <p:spPr>
          <a:xfrm flipH="1">
            <a:off x="11968728" y="5437562"/>
            <a:ext cx="21415" cy="2301563"/>
          </a:xfrm>
          <a:prstGeom prst="line">
            <a:avLst/>
          </a:prstGeom>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540514" y="2911280"/>
            <a:ext cx="4328869" cy="307777"/>
          </a:xfrm>
          <a:prstGeom prst="rect">
            <a:avLst/>
          </a:prstGeom>
          <a:noFill/>
        </p:spPr>
        <p:txBody>
          <a:bodyPr wrap="square" rtlCol="0">
            <a:spAutoFit/>
          </a:bodyPr>
          <a:lstStyle/>
          <a:p>
            <a:r>
              <a:rPr lang="fr-FR" sz="1400" b="1" dirty="0">
                <a:solidFill>
                  <a:srgbClr val="FF0000"/>
                </a:solidFill>
              </a:rPr>
              <a:t>Source: </a:t>
            </a:r>
            <a:r>
              <a:rPr lang="fr-FR" sz="1400" b="1" dirty="0" err="1">
                <a:solidFill>
                  <a:srgbClr val="FF0000"/>
                </a:solidFill>
              </a:rPr>
              <a:t>Internal</a:t>
            </a:r>
            <a:r>
              <a:rPr lang="fr-FR" sz="1400" b="1" dirty="0">
                <a:solidFill>
                  <a:srgbClr val="FF0000"/>
                </a:solidFill>
              </a:rPr>
              <a:t> (</a:t>
            </a:r>
            <a:r>
              <a:rPr lang="fr-FR" sz="1400" b="1" dirty="0" err="1">
                <a:solidFill>
                  <a:srgbClr val="FF0000"/>
                </a:solidFill>
              </a:rPr>
              <a:t>Domestic</a:t>
            </a:r>
            <a:r>
              <a:rPr lang="fr-FR" sz="1400" b="1" dirty="0">
                <a:solidFill>
                  <a:srgbClr val="FF0000"/>
                </a:solidFill>
              </a:rPr>
              <a:t>), </a:t>
            </a:r>
            <a:r>
              <a:rPr lang="fr-FR" sz="1400" b="1" dirty="0" err="1">
                <a:solidFill>
                  <a:srgbClr val="FF0000"/>
                </a:solidFill>
              </a:rPr>
              <a:t>External</a:t>
            </a:r>
            <a:r>
              <a:rPr lang="fr-FR" sz="1400" b="1" dirty="0">
                <a:solidFill>
                  <a:srgbClr val="FF0000"/>
                </a:solidFill>
              </a:rPr>
              <a:t> (Import)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80" name="TextBox 79"/>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1659371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479710" y="392671"/>
            <a:ext cx="2108398" cy="369332"/>
          </a:xfrm>
          <a:prstGeom prst="rect">
            <a:avLst/>
          </a:prstGeom>
          <a:noFill/>
        </p:spPr>
        <p:txBody>
          <a:bodyPr wrap="none" rtlCol="0">
            <a:spAutoFit/>
          </a:bodyPr>
          <a:lstStyle/>
          <a:p>
            <a:pPr algn="ctr"/>
            <a:r>
              <a:rPr lang="en-US" sz="1800" b="1" dirty="0" smtClean="0">
                <a:solidFill>
                  <a:prstClr val="black"/>
                </a:solidFill>
              </a:rPr>
              <a:t>SALES FRAMEWORK</a:t>
            </a:r>
          </a:p>
        </p:txBody>
      </p:sp>
      <p:sp>
        <p:nvSpPr>
          <p:cNvPr id="74" name="TextBox 73"/>
          <p:cNvSpPr txBox="1"/>
          <p:nvPr/>
        </p:nvSpPr>
        <p:spPr>
          <a:xfrm>
            <a:off x="2690244" y="762004"/>
            <a:ext cx="7718780" cy="369332"/>
          </a:xfrm>
          <a:prstGeom prst="rect">
            <a:avLst/>
          </a:prstGeom>
          <a:noFill/>
        </p:spPr>
        <p:txBody>
          <a:bodyPr wrap="none" rtlCol="0">
            <a:spAutoFit/>
          </a:bodyPr>
          <a:lstStyle/>
          <a:p>
            <a:pPr algn="ctr"/>
            <a:r>
              <a:rPr lang="en-US" sz="1800" dirty="0" smtClean="0">
                <a:solidFill>
                  <a:prstClr val="black"/>
                </a:solidFill>
              </a:rPr>
              <a:t>Comprehensive Sales Framework To Help Solve The Challenge in Sales Process</a:t>
            </a:r>
          </a:p>
        </p:txBody>
      </p:sp>
      <p:sp>
        <p:nvSpPr>
          <p:cNvPr id="32" name="Rounded Rectangle 31"/>
          <p:cNvSpPr/>
          <p:nvPr/>
        </p:nvSpPr>
        <p:spPr>
          <a:xfrm>
            <a:off x="788999" y="1509603"/>
            <a:ext cx="2220201" cy="81156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Product/Service</a:t>
            </a:r>
            <a:endParaRPr lang="en-US" sz="2000" dirty="0"/>
          </a:p>
        </p:txBody>
      </p:sp>
      <p:sp>
        <p:nvSpPr>
          <p:cNvPr id="34" name="Rounded Rectangle 33"/>
          <p:cNvSpPr/>
          <p:nvPr/>
        </p:nvSpPr>
        <p:spPr>
          <a:xfrm>
            <a:off x="9365510" y="1509603"/>
            <a:ext cx="3131571" cy="81156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Value Proposition </a:t>
            </a:r>
            <a:r>
              <a:rPr lang="en-US" sz="2000" dirty="0" smtClean="0"/>
              <a:t>That Can Be Obtained By </a:t>
            </a:r>
            <a:r>
              <a:rPr lang="en-US" sz="2000" dirty="0"/>
              <a:t>Customer</a:t>
            </a:r>
          </a:p>
        </p:txBody>
      </p:sp>
      <p:cxnSp>
        <p:nvCxnSpPr>
          <p:cNvPr id="35" name="Straight Arrow Connector 34"/>
          <p:cNvCxnSpPr>
            <a:stCxn id="32" idx="3"/>
            <a:endCxn id="34" idx="1"/>
          </p:cNvCxnSpPr>
          <p:nvPr/>
        </p:nvCxnSpPr>
        <p:spPr>
          <a:xfrm>
            <a:off x="3009200" y="1915386"/>
            <a:ext cx="635631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546061" y="1951835"/>
            <a:ext cx="5505994" cy="923330"/>
          </a:xfrm>
          <a:prstGeom prst="rect">
            <a:avLst/>
          </a:prstGeom>
          <a:noFill/>
        </p:spPr>
        <p:txBody>
          <a:bodyPr wrap="none" rtlCol="0">
            <a:spAutoFit/>
          </a:bodyPr>
          <a:lstStyle/>
          <a:p>
            <a:pPr marL="342900" indent="-342900">
              <a:buAutoNum type="arabicPeriod"/>
            </a:pPr>
            <a:r>
              <a:rPr lang="en-US" sz="1800" dirty="0"/>
              <a:t>How </a:t>
            </a:r>
            <a:r>
              <a:rPr lang="en-US" sz="1800" dirty="0" smtClean="0"/>
              <a:t>To </a:t>
            </a:r>
            <a:r>
              <a:rPr lang="en-US" sz="1800" dirty="0"/>
              <a:t>Offer </a:t>
            </a:r>
            <a:r>
              <a:rPr lang="en-US" sz="1800" dirty="0" smtClean="0"/>
              <a:t>The Products</a:t>
            </a:r>
          </a:p>
          <a:p>
            <a:pPr marL="342900" indent="-342900">
              <a:buAutoNum type="arabicPeriod"/>
            </a:pPr>
            <a:r>
              <a:rPr lang="en-US" sz="1800" dirty="0" smtClean="0"/>
              <a:t>Obstacles </a:t>
            </a:r>
            <a:r>
              <a:rPr lang="en-US" sz="1800" dirty="0"/>
              <a:t>/ Barriers </a:t>
            </a:r>
            <a:r>
              <a:rPr lang="en-US" sz="1800" dirty="0" smtClean="0"/>
              <a:t>From </a:t>
            </a:r>
            <a:r>
              <a:rPr lang="en-US" sz="1800" dirty="0"/>
              <a:t>Customers </a:t>
            </a:r>
            <a:r>
              <a:rPr lang="en-US" sz="1800" dirty="0" smtClean="0"/>
              <a:t>To Purchase</a:t>
            </a:r>
          </a:p>
          <a:p>
            <a:pPr marL="342900" indent="-342900">
              <a:buAutoNum type="arabicPeriod"/>
            </a:pPr>
            <a:r>
              <a:rPr lang="en-US" sz="1800" dirty="0" smtClean="0"/>
              <a:t>Solution </a:t>
            </a:r>
            <a:r>
              <a:rPr lang="en-US" sz="1800" dirty="0"/>
              <a:t>F</a:t>
            </a:r>
            <a:r>
              <a:rPr lang="en-US" sz="1800" dirty="0" smtClean="0"/>
              <a:t>rom </a:t>
            </a:r>
            <a:r>
              <a:rPr lang="en-US" sz="1800" dirty="0"/>
              <a:t>T</a:t>
            </a:r>
            <a:r>
              <a:rPr lang="en-US" sz="1800" dirty="0" smtClean="0"/>
              <a:t>he </a:t>
            </a:r>
            <a:r>
              <a:rPr lang="en-US" sz="1800" dirty="0"/>
              <a:t>Sales </a:t>
            </a:r>
            <a:r>
              <a:rPr lang="en-US" sz="1800" dirty="0" smtClean="0"/>
              <a:t>Team To Solve The Obstacles</a:t>
            </a:r>
            <a:endParaRPr lang="en-US" sz="1800" dirty="0"/>
          </a:p>
        </p:txBody>
      </p:sp>
      <p:sp>
        <p:nvSpPr>
          <p:cNvPr id="40" name="TextBox 39"/>
          <p:cNvSpPr txBox="1"/>
          <p:nvPr/>
        </p:nvSpPr>
        <p:spPr>
          <a:xfrm>
            <a:off x="9149552" y="2413500"/>
            <a:ext cx="3347530" cy="1477328"/>
          </a:xfrm>
          <a:prstGeom prst="rect">
            <a:avLst/>
          </a:prstGeom>
          <a:noFill/>
        </p:spPr>
        <p:txBody>
          <a:bodyPr wrap="square" rtlCol="0">
            <a:spAutoFit/>
          </a:bodyPr>
          <a:lstStyle/>
          <a:p>
            <a:pPr marL="173038" indent="-173038">
              <a:buFont typeface="Arial" panose="020B0604020202020204" pitchFamily="34" charset="0"/>
              <a:buChar char="•"/>
            </a:pPr>
            <a:r>
              <a:rPr lang="en-US" sz="1800" dirty="0" smtClean="0"/>
              <a:t>What Are The Value </a:t>
            </a:r>
            <a:r>
              <a:rPr lang="en-US" sz="1800" dirty="0"/>
              <a:t>/ Benefits </a:t>
            </a:r>
            <a:r>
              <a:rPr lang="en-US" sz="1800" dirty="0" smtClean="0"/>
              <a:t>That </a:t>
            </a:r>
            <a:r>
              <a:rPr lang="en-US" sz="1800" dirty="0"/>
              <a:t>C</a:t>
            </a:r>
            <a:r>
              <a:rPr lang="en-US" sz="1800" dirty="0" smtClean="0"/>
              <a:t>an </a:t>
            </a:r>
            <a:r>
              <a:rPr lang="en-US" sz="1800" dirty="0"/>
              <a:t>B</a:t>
            </a:r>
            <a:r>
              <a:rPr lang="en-US" sz="1800" dirty="0" smtClean="0"/>
              <a:t>e </a:t>
            </a:r>
            <a:r>
              <a:rPr lang="en-US" sz="1800" dirty="0"/>
              <a:t>O</a:t>
            </a:r>
            <a:r>
              <a:rPr lang="en-US" sz="1800" dirty="0" smtClean="0"/>
              <a:t>btained </a:t>
            </a:r>
            <a:r>
              <a:rPr lang="en-US" sz="1800" dirty="0"/>
              <a:t>B</a:t>
            </a:r>
            <a:r>
              <a:rPr lang="en-US" sz="1800" dirty="0" smtClean="0"/>
              <a:t>y </a:t>
            </a:r>
            <a:r>
              <a:rPr lang="en-US" sz="1800" dirty="0"/>
              <a:t>C</a:t>
            </a:r>
            <a:r>
              <a:rPr lang="en-US" sz="1800" dirty="0" smtClean="0"/>
              <a:t>ustomers </a:t>
            </a:r>
            <a:r>
              <a:rPr lang="en-US" sz="1800" dirty="0"/>
              <a:t>F</a:t>
            </a:r>
            <a:r>
              <a:rPr lang="en-US" sz="1800" dirty="0" smtClean="0"/>
              <a:t>rom </a:t>
            </a:r>
            <a:r>
              <a:rPr lang="en-US" sz="1800" dirty="0"/>
              <a:t>T</a:t>
            </a:r>
            <a:r>
              <a:rPr lang="en-US" sz="1800" dirty="0" smtClean="0"/>
              <a:t>he Superiority </a:t>
            </a:r>
            <a:r>
              <a:rPr lang="en-US" sz="1800" dirty="0"/>
              <a:t>O</a:t>
            </a:r>
            <a:r>
              <a:rPr lang="en-US" sz="1800" dirty="0" smtClean="0"/>
              <a:t>f </a:t>
            </a:r>
            <a:r>
              <a:rPr lang="en-US" sz="1800" dirty="0"/>
              <a:t>P</a:t>
            </a:r>
            <a:r>
              <a:rPr lang="en-US" sz="1800" dirty="0" smtClean="0"/>
              <a:t>roducts </a:t>
            </a:r>
            <a:r>
              <a:rPr lang="en-US" sz="1800" dirty="0"/>
              <a:t>/ </a:t>
            </a:r>
            <a:r>
              <a:rPr lang="en-US" sz="1800" dirty="0" smtClean="0"/>
              <a:t>Services Made?</a:t>
            </a:r>
            <a:endParaRPr lang="en-US" sz="1800" dirty="0"/>
          </a:p>
        </p:txBody>
      </p:sp>
      <p:sp>
        <p:nvSpPr>
          <p:cNvPr id="41" name="TextBox 40"/>
          <p:cNvSpPr txBox="1"/>
          <p:nvPr/>
        </p:nvSpPr>
        <p:spPr>
          <a:xfrm>
            <a:off x="709550" y="2413500"/>
            <a:ext cx="2743200" cy="923330"/>
          </a:xfrm>
          <a:prstGeom prst="rect">
            <a:avLst/>
          </a:prstGeom>
          <a:noFill/>
        </p:spPr>
        <p:txBody>
          <a:bodyPr wrap="square" rtlCol="0">
            <a:spAutoFit/>
          </a:bodyPr>
          <a:lstStyle/>
          <a:p>
            <a:pPr marL="171450" indent="-171450">
              <a:buFont typeface="Arial" panose="020B0604020202020204" pitchFamily="34" charset="0"/>
              <a:buChar char="•"/>
            </a:pPr>
            <a:r>
              <a:rPr lang="en-US" sz="1800" dirty="0"/>
              <a:t>What </a:t>
            </a:r>
            <a:r>
              <a:rPr lang="en-US" sz="1800" dirty="0" smtClean="0"/>
              <a:t>Are </a:t>
            </a:r>
            <a:r>
              <a:rPr lang="en-US" sz="1800" dirty="0"/>
              <a:t>T</a:t>
            </a:r>
            <a:r>
              <a:rPr lang="en-US" sz="1800" dirty="0" smtClean="0"/>
              <a:t>he Superiority Of </a:t>
            </a:r>
            <a:r>
              <a:rPr lang="en-US" sz="1800" dirty="0"/>
              <a:t>T</a:t>
            </a:r>
            <a:r>
              <a:rPr lang="en-US" sz="1800" dirty="0" smtClean="0"/>
              <a:t>he Products/Services </a:t>
            </a:r>
            <a:r>
              <a:rPr lang="en-US" sz="1800" dirty="0"/>
              <a:t>M</a:t>
            </a:r>
            <a:r>
              <a:rPr lang="en-US" sz="1800" dirty="0" smtClean="0"/>
              <a:t>ade</a:t>
            </a:r>
            <a:r>
              <a:rPr lang="en-US" sz="1800" dirty="0"/>
              <a:t>?</a:t>
            </a:r>
            <a:endParaRPr lang="en-US" sz="1800" dirty="0" smtClean="0"/>
          </a:p>
        </p:txBody>
      </p:sp>
      <p:sp>
        <p:nvSpPr>
          <p:cNvPr id="47" name="Oval 46"/>
          <p:cNvSpPr/>
          <p:nvPr/>
        </p:nvSpPr>
        <p:spPr>
          <a:xfrm>
            <a:off x="2998008" y="4313977"/>
            <a:ext cx="6302727" cy="2508492"/>
          </a:xfrm>
          <a:prstGeom prst="ellipse">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marL="0" marR="0" lvl="0" indent="0" algn="ctr" defTabSz="68584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rial" panose="020B0604020202020204"/>
            </a:endParaRPr>
          </a:p>
        </p:txBody>
      </p:sp>
      <p:sp>
        <p:nvSpPr>
          <p:cNvPr id="48" name="Oval 47"/>
          <p:cNvSpPr/>
          <p:nvPr/>
        </p:nvSpPr>
        <p:spPr>
          <a:xfrm>
            <a:off x="3877899" y="5233546"/>
            <a:ext cx="4395187" cy="1588923"/>
          </a:xfrm>
          <a:prstGeom prst="ellipse">
            <a:avLst/>
          </a:prstGeom>
          <a:solidFill>
            <a:srgbClr val="92D050"/>
          </a:solidFill>
          <a:ln w="12700" cap="flat" cmpd="sng" algn="ctr">
            <a:noFill/>
            <a:prstDash val="solid"/>
            <a:miter lim="800000"/>
          </a:ln>
          <a:effectLst/>
        </p:spPr>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marL="0" marR="0" lvl="0" indent="0" algn="ctr" defTabSz="68584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rial" panose="020B0604020202020204"/>
            </a:endParaRPr>
          </a:p>
        </p:txBody>
      </p:sp>
      <p:sp>
        <p:nvSpPr>
          <p:cNvPr id="49" name="Oval 48"/>
          <p:cNvSpPr/>
          <p:nvPr/>
        </p:nvSpPr>
        <p:spPr>
          <a:xfrm>
            <a:off x="5069531" y="5990152"/>
            <a:ext cx="1949392" cy="832317"/>
          </a:xfrm>
          <a:prstGeom prst="ellipse">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marL="0" marR="0" lvl="0" indent="0" algn="ctr" defTabSz="68584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rial" panose="020B0604020202020204"/>
            </a:endParaRPr>
          </a:p>
        </p:txBody>
      </p:sp>
      <p:sp>
        <p:nvSpPr>
          <p:cNvPr id="50" name="TextBox 49"/>
          <p:cNvSpPr txBox="1"/>
          <p:nvPr/>
        </p:nvSpPr>
        <p:spPr>
          <a:xfrm>
            <a:off x="5406724" y="6012269"/>
            <a:ext cx="1537837" cy="307777"/>
          </a:xfrm>
          <a:prstGeom prst="rect">
            <a:avLst/>
          </a:prstGeom>
          <a:noFill/>
        </p:spPr>
        <p:txBody>
          <a:bodyPr wrap="square" rtlCol="0">
            <a:spAutoFit/>
          </a:bodyPr>
          <a:lstStyle/>
          <a:p>
            <a:pPr defTabSz="685846">
              <a:defRPr/>
            </a:pPr>
            <a:r>
              <a:rPr lang="en-US" sz="1400" b="1" dirty="0">
                <a:solidFill>
                  <a:srgbClr val="000000"/>
                </a:solidFill>
                <a:latin typeface="Arial" panose="020B0604020202020204"/>
              </a:rPr>
              <a:t>Core Benefit</a:t>
            </a:r>
          </a:p>
        </p:txBody>
      </p:sp>
      <p:sp>
        <p:nvSpPr>
          <p:cNvPr id="51" name="TextBox 50"/>
          <p:cNvSpPr txBox="1"/>
          <p:nvPr/>
        </p:nvSpPr>
        <p:spPr>
          <a:xfrm>
            <a:off x="5327964" y="5262498"/>
            <a:ext cx="1706164" cy="307777"/>
          </a:xfrm>
          <a:prstGeom prst="rect">
            <a:avLst/>
          </a:prstGeom>
          <a:noFill/>
        </p:spPr>
        <p:txBody>
          <a:bodyPr wrap="square" rtlCol="0">
            <a:spAutoFit/>
          </a:bodyPr>
          <a:lstStyle/>
          <a:p>
            <a:pPr defTabSz="685846">
              <a:defRPr/>
            </a:pPr>
            <a:r>
              <a:rPr lang="en-US" sz="1400" b="1" dirty="0">
                <a:solidFill>
                  <a:srgbClr val="000000"/>
                </a:solidFill>
                <a:latin typeface="Arial" panose="020B0604020202020204"/>
              </a:rPr>
              <a:t>Actual Benefit</a:t>
            </a:r>
          </a:p>
        </p:txBody>
      </p:sp>
      <p:sp>
        <p:nvSpPr>
          <p:cNvPr id="52" name="TextBox 51"/>
          <p:cNvSpPr txBox="1"/>
          <p:nvPr/>
        </p:nvSpPr>
        <p:spPr>
          <a:xfrm>
            <a:off x="5162787" y="4338176"/>
            <a:ext cx="2072400" cy="307777"/>
          </a:xfrm>
          <a:prstGeom prst="rect">
            <a:avLst/>
          </a:prstGeom>
          <a:noFill/>
        </p:spPr>
        <p:txBody>
          <a:bodyPr wrap="square" rtlCol="0">
            <a:spAutoFit/>
          </a:bodyPr>
          <a:lstStyle/>
          <a:p>
            <a:pPr defTabSz="685846">
              <a:defRPr/>
            </a:pPr>
            <a:r>
              <a:rPr lang="en-US" sz="1400" b="1" dirty="0" smtClean="0">
                <a:solidFill>
                  <a:srgbClr val="000000"/>
                </a:solidFill>
                <a:latin typeface="Arial" panose="020B0604020202020204"/>
              </a:rPr>
              <a:t>Value Added </a:t>
            </a:r>
            <a:r>
              <a:rPr lang="en-US" sz="1400" b="1" dirty="0">
                <a:solidFill>
                  <a:srgbClr val="000000"/>
                </a:solidFill>
                <a:latin typeface="Arial" panose="020B0604020202020204"/>
              </a:rPr>
              <a:t>Benefit</a:t>
            </a:r>
          </a:p>
        </p:txBody>
      </p:sp>
      <p:sp>
        <p:nvSpPr>
          <p:cNvPr id="53" name="TextBox 52"/>
          <p:cNvSpPr txBox="1"/>
          <p:nvPr/>
        </p:nvSpPr>
        <p:spPr>
          <a:xfrm>
            <a:off x="4179810" y="3936296"/>
            <a:ext cx="3763339" cy="369332"/>
          </a:xfrm>
          <a:prstGeom prst="rect">
            <a:avLst/>
          </a:prstGeom>
          <a:noFill/>
        </p:spPr>
        <p:txBody>
          <a:bodyPr wrap="none" rtlCol="0">
            <a:spAutoFit/>
          </a:bodyPr>
          <a:lstStyle/>
          <a:p>
            <a:pPr algn="ctr"/>
            <a:r>
              <a:rPr lang="en-US" sz="1800" b="1" dirty="0" smtClean="0">
                <a:solidFill>
                  <a:prstClr val="black"/>
                </a:solidFill>
              </a:rPr>
              <a:t>Visualize in 3 Level of Product Benefit</a:t>
            </a:r>
          </a:p>
        </p:txBody>
      </p:sp>
      <p:sp>
        <p:nvSpPr>
          <p:cNvPr id="54" name="Right Brace 53"/>
          <p:cNvSpPr/>
          <p:nvPr/>
        </p:nvSpPr>
        <p:spPr>
          <a:xfrm>
            <a:off x="6814810" y="5278530"/>
            <a:ext cx="466097" cy="139233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7356116" y="5790033"/>
            <a:ext cx="1246944" cy="369332"/>
          </a:xfrm>
          <a:prstGeom prst="rect">
            <a:avLst/>
          </a:prstGeom>
          <a:noFill/>
        </p:spPr>
        <p:txBody>
          <a:bodyPr wrap="none" rtlCol="0">
            <a:spAutoFit/>
          </a:bodyPr>
          <a:lstStyle/>
          <a:p>
            <a:pPr algn="ctr"/>
            <a:r>
              <a:rPr lang="en-US" sz="1800" b="1" dirty="0" smtClean="0">
                <a:solidFill>
                  <a:srgbClr val="C00000"/>
                </a:solidFill>
              </a:rPr>
              <a:t>Positioning</a:t>
            </a:r>
          </a:p>
        </p:txBody>
      </p:sp>
      <p:sp>
        <p:nvSpPr>
          <p:cNvPr id="56" name="TextBox 55"/>
          <p:cNvSpPr txBox="1"/>
          <p:nvPr/>
        </p:nvSpPr>
        <p:spPr>
          <a:xfrm>
            <a:off x="7018363" y="4712614"/>
            <a:ext cx="1592488" cy="369332"/>
          </a:xfrm>
          <a:prstGeom prst="rect">
            <a:avLst/>
          </a:prstGeom>
          <a:noFill/>
        </p:spPr>
        <p:txBody>
          <a:bodyPr wrap="none" rtlCol="0">
            <a:spAutoFit/>
          </a:bodyPr>
          <a:lstStyle/>
          <a:p>
            <a:pPr algn="ctr"/>
            <a:r>
              <a:rPr lang="en-US" sz="1800" b="1" dirty="0" smtClean="0">
                <a:solidFill>
                  <a:srgbClr val="C00000"/>
                </a:solidFill>
              </a:rPr>
              <a:t>Differentiation</a:t>
            </a:r>
          </a:p>
        </p:txBody>
      </p:sp>
      <p:sp>
        <p:nvSpPr>
          <p:cNvPr id="57" name="Rounded Rectangle 56"/>
          <p:cNvSpPr/>
          <p:nvPr/>
        </p:nvSpPr>
        <p:spPr>
          <a:xfrm>
            <a:off x="6556742" y="7108654"/>
            <a:ext cx="2333484" cy="81269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Value Proposition that </a:t>
            </a:r>
            <a:r>
              <a:rPr lang="en-US" sz="1800" dirty="0"/>
              <a:t>can be obtained by </a:t>
            </a:r>
            <a:r>
              <a:rPr lang="en-US" sz="1800" dirty="0" smtClean="0"/>
              <a:t>Customer</a:t>
            </a:r>
            <a:endParaRPr lang="en-US" sz="1800" dirty="0"/>
          </a:p>
        </p:txBody>
      </p:sp>
      <p:cxnSp>
        <p:nvCxnSpPr>
          <p:cNvPr id="58" name="Straight Arrow Connector 57"/>
          <p:cNvCxnSpPr>
            <a:stCxn id="59" idx="3"/>
            <a:endCxn id="57" idx="1"/>
          </p:cNvCxnSpPr>
          <p:nvPr/>
        </p:nvCxnSpPr>
        <p:spPr>
          <a:xfrm>
            <a:off x="5541728" y="7515003"/>
            <a:ext cx="101501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3208244" y="7108654"/>
            <a:ext cx="2333484" cy="812697"/>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3 Level of Product Benefit</a:t>
            </a:r>
          </a:p>
        </p:txBody>
      </p:sp>
      <p:sp>
        <p:nvSpPr>
          <p:cNvPr id="14" name="Rectangle 13"/>
          <p:cNvSpPr/>
          <p:nvPr/>
        </p:nvSpPr>
        <p:spPr>
          <a:xfrm>
            <a:off x="527538" y="0"/>
            <a:ext cx="457200" cy="8704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8159262"/>
            <a:ext cx="128016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41" idx="2"/>
            <a:endCxn id="53" idx="1"/>
          </p:cNvCxnSpPr>
          <p:nvPr/>
        </p:nvCxnSpPr>
        <p:spPr>
          <a:xfrm>
            <a:off x="2081150" y="3336830"/>
            <a:ext cx="2098660" cy="7841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28" name="TextBox 27"/>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44" name="TextBox 43"/>
          <p:cNvSpPr txBox="1"/>
          <p:nvPr/>
        </p:nvSpPr>
        <p:spPr>
          <a:xfrm>
            <a:off x="5112266" y="5801"/>
            <a:ext cx="2843279" cy="369332"/>
          </a:xfrm>
          <a:prstGeom prst="rect">
            <a:avLst/>
          </a:prstGeom>
          <a:noFill/>
        </p:spPr>
        <p:txBody>
          <a:bodyPr wrap="none" rtlCol="0">
            <a:spAutoFit/>
          </a:bodyPr>
          <a:lstStyle/>
          <a:p>
            <a:pPr algn="ctr"/>
            <a:r>
              <a:rPr lang="en-US" sz="1800" b="1" dirty="0" smtClean="0">
                <a:solidFill>
                  <a:prstClr val="black"/>
                </a:solidFill>
              </a:rPr>
              <a:t>IV. STRATEGIC POSITIONING</a:t>
            </a:r>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60" name="TextBox 59"/>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62" name="Picture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167064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92805" y="365229"/>
            <a:ext cx="3882217" cy="369332"/>
          </a:xfrm>
          <a:prstGeom prst="rect">
            <a:avLst/>
          </a:prstGeom>
          <a:noFill/>
        </p:spPr>
        <p:txBody>
          <a:bodyPr wrap="none" rtlCol="0">
            <a:spAutoFit/>
          </a:bodyPr>
          <a:lstStyle/>
          <a:p>
            <a:pPr algn="ctr"/>
            <a:r>
              <a:rPr lang="en-US" sz="1800" b="1" dirty="0" smtClean="0">
                <a:solidFill>
                  <a:prstClr val="black"/>
                </a:solidFill>
              </a:rPr>
              <a:t>“COMPANY AS A PRODUCT” STRATEGY</a:t>
            </a:r>
          </a:p>
        </p:txBody>
      </p:sp>
      <p:sp>
        <p:nvSpPr>
          <p:cNvPr id="74" name="TextBox 73"/>
          <p:cNvSpPr txBox="1"/>
          <p:nvPr/>
        </p:nvSpPr>
        <p:spPr>
          <a:xfrm>
            <a:off x="658368" y="780775"/>
            <a:ext cx="10696130" cy="646331"/>
          </a:xfrm>
          <a:prstGeom prst="rect">
            <a:avLst/>
          </a:prstGeom>
          <a:noFill/>
        </p:spPr>
        <p:txBody>
          <a:bodyPr wrap="square" rtlCol="0">
            <a:spAutoFit/>
          </a:bodyPr>
          <a:lstStyle/>
          <a:p>
            <a:r>
              <a:rPr lang="en-US" sz="1800" dirty="0" smtClean="0">
                <a:solidFill>
                  <a:prstClr val="black"/>
                </a:solidFill>
              </a:rPr>
              <a:t>Company As A Product Means That All Infrastructure In The Company Can Be Utilize To Support And Increase Company Profit Through Direct And Indirect Impact</a:t>
            </a:r>
          </a:p>
        </p:txBody>
      </p:sp>
      <p:sp>
        <p:nvSpPr>
          <p:cNvPr id="14" name="Rectangle 13"/>
          <p:cNvSpPr/>
          <p:nvPr/>
        </p:nvSpPr>
        <p:spPr>
          <a:xfrm>
            <a:off x="527538" y="1"/>
            <a:ext cx="457200" cy="645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9037897" y="3014002"/>
            <a:ext cx="1591056" cy="969264"/>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Customer Relationships</a:t>
            </a:r>
            <a:endParaRPr lang="en-US" sz="1600" dirty="0"/>
          </a:p>
        </p:txBody>
      </p:sp>
      <p:sp>
        <p:nvSpPr>
          <p:cNvPr id="18" name="Right Arrow 17"/>
          <p:cNvSpPr/>
          <p:nvPr/>
        </p:nvSpPr>
        <p:spPr>
          <a:xfrm>
            <a:off x="9037897" y="4030040"/>
            <a:ext cx="1591056" cy="969264"/>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Channels</a:t>
            </a:r>
            <a:endParaRPr lang="en-US" sz="1600" dirty="0"/>
          </a:p>
        </p:txBody>
      </p:sp>
      <p:sp>
        <p:nvSpPr>
          <p:cNvPr id="19" name="Rounded Rectangle 18"/>
          <p:cNvSpPr/>
          <p:nvPr/>
        </p:nvSpPr>
        <p:spPr>
          <a:xfrm>
            <a:off x="7033143" y="2427450"/>
            <a:ext cx="1924676" cy="3098762"/>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Market Penetration Strategy</a:t>
            </a:r>
          </a:p>
          <a:p>
            <a:pPr marL="342900" indent="-342900">
              <a:buFont typeface="Arial" panose="020B0604020202020204" pitchFamily="34" charset="0"/>
              <a:buChar char="•"/>
            </a:pPr>
            <a:r>
              <a:rPr lang="en-US" dirty="0" smtClean="0"/>
              <a:t>Marketing</a:t>
            </a:r>
          </a:p>
          <a:p>
            <a:pPr marL="342900" indent="-342900">
              <a:buFont typeface="Arial" panose="020B0604020202020204" pitchFamily="34" charset="0"/>
              <a:buChar char="•"/>
            </a:pPr>
            <a:r>
              <a:rPr lang="en-US" dirty="0" smtClean="0"/>
              <a:t>Sales</a:t>
            </a:r>
          </a:p>
          <a:p>
            <a:pPr marL="342900" indent="-342900">
              <a:buFont typeface="Arial" panose="020B0604020202020204" pitchFamily="34" charset="0"/>
              <a:buChar char="•"/>
            </a:pPr>
            <a:r>
              <a:rPr lang="en-US" dirty="0" smtClean="0"/>
              <a:t>Service</a:t>
            </a:r>
            <a:endParaRPr lang="en-US" dirty="0"/>
          </a:p>
        </p:txBody>
      </p:sp>
      <p:sp>
        <p:nvSpPr>
          <p:cNvPr id="20" name="Rounded Rectangle 19"/>
          <p:cNvSpPr/>
          <p:nvPr/>
        </p:nvSpPr>
        <p:spPr>
          <a:xfrm>
            <a:off x="4742819" y="2427450"/>
            <a:ext cx="1924676" cy="3098762"/>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Product Development Strategy</a:t>
            </a:r>
            <a:endParaRPr lang="en-US" dirty="0"/>
          </a:p>
        </p:txBody>
      </p:sp>
      <p:sp>
        <p:nvSpPr>
          <p:cNvPr id="21" name="Rounded Rectangle 20"/>
          <p:cNvSpPr/>
          <p:nvPr/>
        </p:nvSpPr>
        <p:spPr>
          <a:xfrm>
            <a:off x="2452495" y="2427450"/>
            <a:ext cx="1924676" cy="309876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Company Infrastructure</a:t>
            </a:r>
          </a:p>
          <a:p>
            <a:pPr marL="342900" indent="-342900">
              <a:buFont typeface="Arial" panose="020B0604020202020204" pitchFamily="34" charset="0"/>
              <a:buChar char="•"/>
            </a:pPr>
            <a:r>
              <a:rPr lang="en-US" sz="1600" dirty="0" smtClean="0"/>
              <a:t>Man</a:t>
            </a:r>
          </a:p>
          <a:p>
            <a:pPr marL="342900" indent="-342900">
              <a:buFont typeface="Arial" panose="020B0604020202020204" pitchFamily="34" charset="0"/>
              <a:buChar char="•"/>
            </a:pPr>
            <a:r>
              <a:rPr lang="en-US" sz="1600" dirty="0" smtClean="0"/>
              <a:t>Method</a:t>
            </a:r>
          </a:p>
          <a:p>
            <a:pPr marL="342900" indent="-342900">
              <a:buFont typeface="Arial" panose="020B0604020202020204" pitchFamily="34" charset="0"/>
              <a:buChar char="•"/>
            </a:pPr>
            <a:r>
              <a:rPr lang="en-US" sz="1600" dirty="0" smtClean="0"/>
              <a:t>Material</a:t>
            </a:r>
          </a:p>
          <a:p>
            <a:pPr marL="342900" indent="-342900">
              <a:buFont typeface="Arial" panose="020B0604020202020204" pitchFamily="34" charset="0"/>
              <a:buChar char="•"/>
            </a:pPr>
            <a:r>
              <a:rPr lang="en-US" sz="1600" dirty="0" smtClean="0"/>
              <a:t>Machine &amp; Technology</a:t>
            </a:r>
          </a:p>
          <a:p>
            <a:pPr marL="342900" indent="-342900">
              <a:buFont typeface="Arial" panose="020B0604020202020204" pitchFamily="34" charset="0"/>
              <a:buChar char="•"/>
            </a:pPr>
            <a:r>
              <a:rPr lang="en-US" sz="1600" dirty="0" smtClean="0"/>
              <a:t>Money</a:t>
            </a:r>
          </a:p>
          <a:p>
            <a:pPr marL="342900" indent="-342900">
              <a:buFont typeface="Arial" panose="020B0604020202020204" pitchFamily="34" charset="0"/>
              <a:buChar char="•"/>
            </a:pPr>
            <a:r>
              <a:rPr lang="en-US" sz="1600" dirty="0" smtClean="0"/>
              <a:t>Management</a:t>
            </a:r>
          </a:p>
          <a:p>
            <a:pPr marL="342900" indent="-342900">
              <a:buFont typeface="Arial" panose="020B0604020202020204" pitchFamily="34" charset="0"/>
              <a:buChar char="•"/>
            </a:pPr>
            <a:r>
              <a:rPr lang="en-US" sz="1600" dirty="0" smtClean="0"/>
              <a:t>Place</a:t>
            </a:r>
            <a:endParaRPr lang="en-US" sz="1600" dirty="0"/>
          </a:p>
        </p:txBody>
      </p:sp>
      <p:cxnSp>
        <p:nvCxnSpPr>
          <p:cNvPr id="5" name="Straight Arrow Connector 4"/>
          <p:cNvCxnSpPr>
            <a:stCxn id="21" idx="3"/>
            <a:endCxn id="20" idx="1"/>
          </p:cNvCxnSpPr>
          <p:nvPr/>
        </p:nvCxnSpPr>
        <p:spPr>
          <a:xfrm>
            <a:off x="4377171" y="3976831"/>
            <a:ext cx="36564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0" idx="3"/>
            <a:endCxn id="19" idx="1"/>
          </p:cNvCxnSpPr>
          <p:nvPr/>
        </p:nvCxnSpPr>
        <p:spPr>
          <a:xfrm>
            <a:off x="6667495" y="3976831"/>
            <a:ext cx="36564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09290" y="1893170"/>
            <a:ext cx="3034229" cy="369332"/>
          </a:xfrm>
          <a:prstGeom prst="rect">
            <a:avLst/>
          </a:prstGeom>
          <a:noFill/>
        </p:spPr>
        <p:txBody>
          <a:bodyPr wrap="none" rtlCol="0">
            <a:spAutoFit/>
          </a:bodyPr>
          <a:lstStyle/>
          <a:p>
            <a:r>
              <a:rPr lang="en-US" sz="1800" b="1" dirty="0" smtClean="0"/>
              <a:t>How to Deliver To The Market</a:t>
            </a:r>
            <a:endParaRPr lang="en-US" sz="1800" b="1" dirty="0"/>
          </a:p>
        </p:txBody>
      </p:sp>
      <p:sp>
        <p:nvSpPr>
          <p:cNvPr id="28" name="TextBox 27"/>
          <p:cNvSpPr txBox="1"/>
          <p:nvPr/>
        </p:nvSpPr>
        <p:spPr>
          <a:xfrm>
            <a:off x="1307621" y="1893170"/>
            <a:ext cx="3688446" cy="369332"/>
          </a:xfrm>
          <a:prstGeom prst="rect">
            <a:avLst/>
          </a:prstGeom>
          <a:noFill/>
        </p:spPr>
        <p:txBody>
          <a:bodyPr wrap="none" rtlCol="0">
            <a:spAutoFit/>
          </a:bodyPr>
          <a:lstStyle/>
          <a:p>
            <a:r>
              <a:rPr lang="en-US" sz="1800" b="1" dirty="0" smtClean="0"/>
              <a:t>Company Value Proposition Creation</a:t>
            </a:r>
            <a:endParaRPr lang="en-US" sz="1800" b="1" dirty="0"/>
          </a:p>
        </p:txBody>
      </p:sp>
      <p:sp>
        <p:nvSpPr>
          <p:cNvPr id="13" name="Rectangle 12"/>
          <p:cNvSpPr/>
          <p:nvPr/>
        </p:nvSpPr>
        <p:spPr>
          <a:xfrm>
            <a:off x="1" y="5526212"/>
            <a:ext cx="12801600" cy="26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0703685" y="2427450"/>
            <a:ext cx="1924676" cy="309876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Target Market</a:t>
            </a:r>
            <a:endParaRPr lang="en-US" dirty="0"/>
          </a:p>
        </p:txBody>
      </p:sp>
      <p:sp>
        <p:nvSpPr>
          <p:cNvPr id="17" name="Rounded Rectangle 16"/>
          <p:cNvSpPr/>
          <p:nvPr/>
        </p:nvSpPr>
        <p:spPr>
          <a:xfrm>
            <a:off x="162171" y="2427450"/>
            <a:ext cx="1924676" cy="3098762"/>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Company Value Chain</a:t>
            </a:r>
          </a:p>
          <a:p>
            <a:pPr marL="285750" indent="-285750">
              <a:buFont typeface="Arial" panose="020B0604020202020204" pitchFamily="34" charset="0"/>
              <a:buChar char="•"/>
            </a:pPr>
            <a:r>
              <a:rPr lang="en-US" sz="1600" dirty="0" smtClean="0"/>
              <a:t>Primary Activity</a:t>
            </a:r>
          </a:p>
          <a:p>
            <a:pPr marL="285750" indent="-285750">
              <a:buFont typeface="Arial" panose="020B0604020202020204" pitchFamily="34" charset="0"/>
              <a:buChar char="•"/>
            </a:pPr>
            <a:r>
              <a:rPr lang="en-US" sz="1600" dirty="0" smtClean="0"/>
              <a:t>Supporting Activity</a:t>
            </a:r>
            <a:endParaRPr lang="en-US" sz="1600" dirty="0"/>
          </a:p>
        </p:txBody>
      </p:sp>
      <p:cxnSp>
        <p:nvCxnSpPr>
          <p:cNvPr id="22" name="Straight Arrow Connector 21"/>
          <p:cNvCxnSpPr>
            <a:stCxn id="17" idx="3"/>
            <a:endCxn id="21" idx="1"/>
          </p:cNvCxnSpPr>
          <p:nvPr/>
        </p:nvCxnSpPr>
        <p:spPr>
          <a:xfrm>
            <a:off x="2086847" y="3976831"/>
            <a:ext cx="36564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1" name="TextBox 30"/>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37" name="TextBox 36"/>
          <p:cNvSpPr txBox="1"/>
          <p:nvPr/>
        </p:nvSpPr>
        <p:spPr>
          <a:xfrm>
            <a:off x="5112266" y="5801"/>
            <a:ext cx="2843279" cy="369332"/>
          </a:xfrm>
          <a:prstGeom prst="rect">
            <a:avLst/>
          </a:prstGeom>
          <a:noFill/>
        </p:spPr>
        <p:txBody>
          <a:bodyPr wrap="none" rtlCol="0">
            <a:spAutoFit/>
          </a:bodyPr>
          <a:lstStyle/>
          <a:p>
            <a:pPr algn="ctr"/>
            <a:r>
              <a:rPr lang="en-US" sz="1800" b="1" dirty="0" smtClean="0">
                <a:solidFill>
                  <a:prstClr val="black"/>
                </a:solidFill>
              </a:rPr>
              <a:t>IV. STRATEGIC POSITIONING</a:t>
            </a: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39" name="TextBox 38"/>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240794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95072" y="330063"/>
            <a:ext cx="3277692" cy="369332"/>
          </a:xfrm>
          <a:prstGeom prst="rect">
            <a:avLst/>
          </a:prstGeom>
          <a:noFill/>
        </p:spPr>
        <p:txBody>
          <a:bodyPr wrap="none" rtlCol="0">
            <a:spAutoFit/>
          </a:bodyPr>
          <a:lstStyle/>
          <a:p>
            <a:pPr algn="ctr"/>
            <a:r>
              <a:rPr lang="en-US" sz="1800" b="1" dirty="0" smtClean="0">
                <a:solidFill>
                  <a:prstClr val="black"/>
                </a:solidFill>
              </a:rPr>
              <a:t>TYPES OF PRODUCTS SUMMARY</a:t>
            </a:r>
          </a:p>
        </p:txBody>
      </p:sp>
      <p:sp>
        <p:nvSpPr>
          <p:cNvPr id="74" name="TextBox 73"/>
          <p:cNvSpPr txBox="1"/>
          <p:nvPr/>
        </p:nvSpPr>
        <p:spPr>
          <a:xfrm>
            <a:off x="658368" y="640098"/>
            <a:ext cx="11484864" cy="369332"/>
          </a:xfrm>
          <a:prstGeom prst="rect">
            <a:avLst/>
          </a:prstGeom>
          <a:noFill/>
        </p:spPr>
        <p:txBody>
          <a:bodyPr wrap="square" rtlCol="0">
            <a:spAutoFit/>
          </a:bodyPr>
          <a:lstStyle/>
          <a:p>
            <a:pPr algn="ctr"/>
            <a:r>
              <a:rPr lang="en-US" sz="1800" dirty="0" smtClean="0">
                <a:solidFill>
                  <a:prstClr val="black"/>
                </a:solidFill>
              </a:rPr>
              <a:t>Summary of Product Types </a:t>
            </a:r>
            <a:r>
              <a:rPr lang="en-US" sz="1800" dirty="0">
                <a:solidFill>
                  <a:prstClr val="black"/>
                </a:solidFill>
              </a:rPr>
              <a:t>seen from an </a:t>
            </a:r>
            <a:r>
              <a:rPr lang="en-US" sz="1800" dirty="0" smtClean="0">
                <a:solidFill>
                  <a:prstClr val="black"/>
                </a:solidFill>
              </a:rPr>
              <a:t>Internal Perspective </a:t>
            </a:r>
            <a:r>
              <a:rPr lang="en-US" sz="1800" dirty="0">
                <a:solidFill>
                  <a:prstClr val="black"/>
                </a:solidFill>
              </a:rPr>
              <a:t>and an </a:t>
            </a:r>
            <a:r>
              <a:rPr lang="en-US" sz="1800" dirty="0" smtClean="0">
                <a:solidFill>
                  <a:prstClr val="black"/>
                </a:solidFill>
              </a:rPr>
              <a:t>External Perspective</a:t>
            </a:r>
          </a:p>
        </p:txBody>
      </p:sp>
      <p:sp>
        <p:nvSpPr>
          <p:cNvPr id="14" name="Rectangle 13"/>
          <p:cNvSpPr/>
          <p:nvPr/>
        </p:nvSpPr>
        <p:spPr>
          <a:xfrm>
            <a:off x="527538" y="1"/>
            <a:ext cx="561136" cy="8563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39818" y="1398377"/>
            <a:ext cx="2299476" cy="400110"/>
          </a:xfrm>
          <a:prstGeom prst="rect">
            <a:avLst/>
          </a:prstGeom>
          <a:noFill/>
        </p:spPr>
        <p:txBody>
          <a:bodyPr wrap="none" rtlCol="0">
            <a:spAutoFit/>
          </a:bodyPr>
          <a:lstStyle/>
          <a:p>
            <a:r>
              <a:rPr lang="en-US" sz="2000" dirty="0" smtClean="0"/>
              <a:t>External Perspective</a:t>
            </a:r>
            <a:endParaRPr lang="en-US" sz="2000" dirty="0"/>
          </a:p>
        </p:txBody>
      </p:sp>
      <p:sp>
        <p:nvSpPr>
          <p:cNvPr id="28" name="TextBox 27"/>
          <p:cNvSpPr txBox="1"/>
          <p:nvPr/>
        </p:nvSpPr>
        <p:spPr>
          <a:xfrm>
            <a:off x="3014148" y="1397495"/>
            <a:ext cx="2259465" cy="400110"/>
          </a:xfrm>
          <a:prstGeom prst="rect">
            <a:avLst/>
          </a:prstGeom>
          <a:noFill/>
        </p:spPr>
        <p:txBody>
          <a:bodyPr wrap="none" rtlCol="0">
            <a:spAutoFit/>
          </a:bodyPr>
          <a:lstStyle/>
          <a:p>
            <a:r>
              <a:rPr lang="en-US" sz="2000" dirty="0" smtClean="0"/>
              <a:t>Internal Perspective</a:t>
            </a:r>
            <a:endParaRPr lang="en-US" sz="2000" dirty="0"/>
          </a:p>
        </p:txBody>
      </p:sp>
      <p:sp>
        <p:nvSpPr>
          <p:cNvPr id="2" name="Rounded Rectangle 1"/>
          <p:cNvSpPr/>
          <p:nvPr/>
        </p:nvSpPr>
        <p:spPr>
          <a:xfrm>
            <a:off x="5650067" y="4079628"/>
            <a:ext cx="1767701" cy="68580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Types Of Products</a:t>
            </a:r>
            <a:endParaRPr lang="en-US" sz="2000" dirty="0"/>
          </a:p>
        </p:txBody>
      </p:sp>
      <p:sp>
        <p:nvSpPr>
          <p:cNvPr id="23" name="Rounded Rectangle 22"/>
          <p:cNvSpPr/>
          <p:nvPr/>
        </p:nvSpPr>
        <p:spPr>
          <a:xfrm>
            <a:off x="7905706" y="4451017"/>
            <a:ext cx="1767701" cy="68580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Industrial Products</a:t>
            </a:r>
            <a:endParaRPr lang="en-US" sz="2000" dirty="0"/>
          </a:p>
        </p:txBody>
      </p:sp>
      <p:sp>
        <p:nvSpPr>
          <p:cNvPr id="25" name="Rounded Rectangle 24"/>
          <p:cNvSpPr/>
          <p:nvPr/>
        </p:nvSpPr>
        <p:spPr>
          <a:xfrm>
            <a:off x="7905706" y="2329202"/>
            <a:ext cx="1767701" cy="68580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Consumer</a:t>
            </a:r>
          </a:p>
          <a:p>
            <a:pPr algn="ctr"/>
            <a:r>
              <a:rPr lang="en-US" sz="2000" dirty="0" smtClean="0"/>
              <a:t>Products</a:t>
            </a:r>
            <a:endParaRPr lang="en-US" sz="2000" dirty="0"/>
          </a:p>
        </p:txBody>
      </p:sp>
      <p:sp>
        <p:nvSpPr>
          <p:cNvPr id="26" name="TextBox 25"/>
          <p:cNvSpPr txBox="1"/>
          <p:nvPr/>
        </p:nvSpPr>
        <p:spPr>
          <a:xfrm>
            <a:off x="9831180" y="2010382"/>
            <a:ext cx="2496004" cy="1477328"/>
          </a:xfrm>
          <a:prstGeom prst="rect">
            <a:avLst/>
          </a:prstGeom>
          <a:noFill/>
        </p:spPr>
        <p:txBody>
          <a:bodyPr wrap="none" rtlCol="0">
            <a:spAutoFit/>
          </a:bodyPr>
          <a:lstStyle/>
          <a:p>
            <a:r>
              <a:rPr lang="en-US" sz="1800" dirty="0" smtClean="0"/>
              <a:t>1. Convenience Products</a:t>
            </a:r>
          </a:p>
          <a:p>
            <a:r>
              <a:rPr lang="en-US" sz="1800" dirty="0" smtClean="0"/>
              <a:t>2. Shopping Products</a:t>
            </a:r>
          </a:p>
          <a:p>
            <a:r>
              <a:rPr lang="en-US" sz="1800" dirty="0" smtClean="0"/>
              <a:t>3. Specialty Products</a:t>
            </a:r>
          </a:p>
          <a:p>
            <a:r>
              <a:rPr lang="en-US" sz="1800" dirty="0" smtClean="0"/>
              <a:t>4. Unsought Products</a:t>
            </a:r>
          </a:p>
          <a:p>
            <a:r>
              <a:rPr lang="en-US" sz="1800" dirty="0" smtClean="0"/>
              <a:t>5. Services</a:t>
            </a:r>
            <a:endParaRPr lang="en-US" sz="1800" dirty="0"/>
          </a:p>
        </p:txBody>
      </p:sp>
      <p:sp>
        <p:nvSpPr>
          <p:cNvPr id="27" name="TextBox 26"/>
          <p:cNvSpPr txBox="1"/>
          <p:nvPr/>
        </p:nvSpPr>
        <p:spPr>
          <a:xfrm>
            <a:off x="9831180" y="3670532"/>
            <a:ext cx="2419701" cy="2031325"/>
          </a:xfrm>
          <a:prstGeom prst="rect">
            <a:avLst/>
          </a:prstGeom>
          <a:noFill/>
        </p:spPr>
        <p:txBody>
          <a:bodyPr wrap="none" rtlCol="0">
            <a:spAutoFit/>
          </a:bodyPr>
          <a:lstStyle/>
          <a:p>
            <a:r>
              <a:rPr lang="en-US" sz="1800" dirty="0" smtClean="0"/>
              <a:t>1. Capital Goods</a:t>
            </a:r>
          </a:p>
          <a:p>
            <a:r>
              <a:rPr lang="en-US" sz="1800" dirty="0" smtClean="0"/>
              <a:t>2. Raw Materials</a:t>
            </a:r>
          </a:p>
          <a:p>
            <a:r>
              <a:rPr lang="en-US" sz="1800" dirty="0" smtClean="0"/>
              <a:t>3. Component Parts</a:t>
            </a:r>
          </a:p>
          <a:p>
            <a:r>
              <a:rPr lang="en-US" sz="1800" dirty="0" smtClean="0"/>
              <a:t>4. Major Equipment</a:t>
            </a:r>
          </a:p>
          <a:p>
            <a:r>
              <a:rPr lang="en-US" sz="1800" dirty="0" smtClean="0"/>
              <a:t>5. Accessory Equipment</a:t>
            </a:r>
          </a:p>
          <a:p>
            <a:r>
              <a:rPr lang="en-US" sz="1800" dirty="0" smtClean="0"/>
              <a:t>6. Operating Supplies</a:t>
            </a:r>
          </a:p>
          <a:p>
            <a:r>
              <a:rPr lang="en-US" sz="1800" dirty="0" smtClean="0"/>
              <a:t>7. Services</a:t>
            </a:r>
            <a:endParaRPr lang="en-US" sz="1800" dirty="0"/>
          </a:p>
        </p:txBody>
      </p:sp>
      <p:sp>
        <p:nvSpPr>
          <p:cNvPr id="29" name="Rounded Rectangle 28"/>
          <p:cNvSpPr/>
          <p:nvPr/>
        </p:nvSpPr>
        <p:spPr>
          <a:xfrm>
            <a:off x="3260031" y="2329202"/>
            <a:ext cx="1767701" cy="685801"/>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Product As A Products</a:t>
            </a:r>
            <a:endParaRPr lang="en-US" sz="2000" dirty="0"/>
          </a:p>
        </p:txBody>
      </p:sp>
      <p:sp>
        <p:nvSpPr>
          <p:cNvPr id="31" name="Rounded Rectangle 30"/>
          <p:cNvSpPr/>
          <p:nvPr/>
        </p:nvSpPr>
        <p:spPr>
          <a:xfrm>
            <a:off x="3260031" y="5734693"/>
            <a:ext cx="1767701" cy="685801"/>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Company As A Products</a:t>
            </a:r>
            <a:endParaRPr lang="en-US" sz="2000" dirty="0"/>
          </a:p>
        </p:txBody>
      </p:sp>
      <p:sp>
        <p:nvSpPr>
          <p:cNvPr id="32" name="TextBox 31"/>
          <p:cNvSpPr txBox="1"/>
          <p:nvPr/>
        </p:nvSpPr>
        <p:spPr>
          <a:xfrm>
            <a:off x="527537" y="2164269"/>
            <a:ext cx="2732493" cy="923330"/>
          </a:xfrm>
          <a:prstGeom prst="rect">
            <a:avLst/>
          </a:prstGeom>
          <a:noFill/>
        </p:spPr>
        <p:txBody>
          <a:bodyPr wrap="square" rtlCol="0">
            <a:spAutoFit/>
          </a:bodyPr>
          <a:lstStyle/>
          <a:p>
            <a:r>
              <a:rPr lang="en-US" sz="1800" dirty="0" smtClean="0"/>
              <a:t>1. Main Product</a:t>
            </a:r>
          </a:p>
          <a:p>
            <a:r>
              <a:rPr lang="en-US" sz="1800" dirty="0" smtClean="0"/>
              <a:t>2. Complementary</a:t>
            </a:r>
          </a:p>
          <a:p>
            <a:r>
              <a:rPr lang="en-US" sz="1800" dirty="0" smtClean="0"/>
              <a:t>product</a:t>
            </a:r>
            <a:endParaRPr lang="en-US" sz="1800" dirty="0"/>
          </a:p>
        </p:txBody>
      </p:sp>
      <p:sp>
        <p:nvSpPr>
          <p:cNvPr id="33" name="TextBox 32"/>
          <p:cNvSpPr txBox="1"/>
          <p:nvPr/>
        </p:nvSpPr>
        <p:spPr>
          <a:xfrm>
            <a:off x="527538" y="5418131"/>
            <a:ext cx="2770548" cy="2031325"/>
          </a:xfrm>
          <a:prstGeom prst="rect">
            <a:avLst/>
          </a:prstGeom>
          <a:noFill/>
        </p:spPr>
        <p:txBody>
          <a:bodyPr wrap="square" rtlCol="0">
            <a:spAutoFit/>
          </a:bodyPr>
          <a:lstStyle/>
          <a:p>
            <a:r>
              <a:rPr lang="en-US" sz="1800" dirty="0" smtClean="0"/>
              <a:t>1. Company Value Chain’s Product</a:t>
            </a:r>
          </a:p>
          <a:p>
            <a:r>
              <a:rPr lang="en-US" sz="1800" dirty="0" smtClean="0"/>
              <a:t>2. Company Infrastructure’s Product (Man, Method, Material, Machine &amp; Tech, Money, Management, Place)</a:t>
            </a:r>
            <a:endParaRPr lang="en-US" sz="1800" dirty="0"/>
          </a:p>
        </p:txBody>
      </p:sp>
      <p:cxnSp>
        <p:nvCxnSpPr>
          <p:cNvPr id="6" name="Straight Arrow Connector 5"/>
          <p:cNvCxnSpPr>
            <a:stCxn id="2" idx="3"/>
            <a:endCxn id="25" idx="1"/>
          </p:cNvCxnSpPr>
          <p:nvPr/>
        </p:nvCxnSpPr>
        <p:spPr>
          <a:xfrm flipV="1">
            <a:off x="7417768" y="2672103"/>
            <a:ext cx="487938" cy="17504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3"/>
            <a:endCxn id="23" idx="1"/>
          </p:cNvCxnSpPr>
          <p:nvPr/>
        </p:nvCxnSpPr>
        <p:spPr>
          <a:xfrm>
            <a:off x="7417768" y="4422529"/>
            <a:ext cx="487938" cy="3713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1"/>
            <a:endCxn id="29" idx="3"/>
          </p:cNvCxnSpPr>
          <p:nvPr/>
        </p:nvCxnSpPr>
        <p:spPr>
          <a:xfrm flipH="1" flipV="1">
            <a:off x="5027732" y="2672103"/>
            <a:ext cx="622335" cy="17504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 idx="1"/>
            <a:endCxn id="31" idx="3"/>
          </p:cNvCxnSpPr>
          <p:nvPr/>
        </p:nvCxnSpPr>
        <p:spPr>
          <a:xfrm flipH="1">
            <a:off x="5027732" y="4422529"/>
            <a:ext cx="622335" cy="16550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0" y="7139354"/>
            <a:ext cx="12801600" cy="35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905706" y="6544344"/>
            <a:ext cx="1767701" cy="68580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Digital Product</a:t>
            </a:r>
            <a:endParaRPr lang="en-US" sz="2000" dirty="0"/>
          </a:p>
        </p:txBody>
      </p:sp>
      <p:cxnSp>
        <p:nvCxnSpPr>
          <p:cNvPr id="30" name="Straight Arrow Connector 29"/>
          <p:cNvCxnSpPr>
            <a:stCxn id="2" idx="3"/>
          </p:cNvCxnSpPr>
          <p:nvPr/>
        </p:nvCxnSpPr>
        <p:spPr>
          <a:xfrm>
            <a:off x="7417768" y="4422529"/>
            <a:ext cx="487938" cy="24647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831180" y="6015969"/>
            <a:ext cx="2749855" cy="2862322"/>
          </a:xfrm>
          <a:prstGeom prst="rect">
            <a:avLst/>
          </a:prstGeom>
          <a:noFill/>
        </p:spPr>
        <p:txBody>
          <a:bodyPr wrap="square" rtlCol="0">
            <a:spAutoFit/>
          </a:bodyPr>
          <a:lstStyle/>
          <a:p>
            <a:r>
              <a:rPr lang="en-US" sz="1800" dirty="0" smtClean="0"/>
              <a:t>1. Music And Audio</a:t>
            </a:r>
          </a:p>
          <a:p>
            <a:r>
              <a:rPr lang="en-US" sz="1800" dirty="0" smtClean="0"/>
              <a:t>2. Video</a:t>
            </a:r>
          </a:p>
          <a:p>
            <a:r>
              <a:rPr lang="en-US" sz="1800" dirty="0" smtClean="0"/>
              <a:t>3. Photo</a:t>
            </a:r>
          </a:p>
          <a:p>
            <a:r>
              <a:rPr lang="en-US" sz="1800" dirty="0" smtClean="0"/>
              <a:t>4. </a:t>
            </a:r>
            <a:r>
              <a:rPr lang="en-US" sz="1800" dirty="0"/>
              <a:t>Digital Graphics or Painting</a:t>
            </a:r>
            <a:endParaRPr lang="en-US" sz="1800" dirty="0" smtClean="0"/>
          </a:p>
          <a:p>
            <a:r>
              <a:rPr lang="en-US" sz="1800" dirty="0" smtClean="0"/>
              <a:t>5. Font</a:t>
            </a:r>
          </a:p>
          <a:p>
            <a:r>
              <a:rPr lang="en-US" sz="1800" dirty="0" smtClean="0"/>
              <a:t>6. Software/Application</a:t>
            </a:r>
          </a:p>
          <a:p>
            <a:r>
              <a:rPr lang="en-US" sz="1800" dirty="0" smtClean="0"/>
              <a:t>7. Online Course</a:t>
            </a:r>
          </a:p>
          <a:p>
            <a:r>
              <a:rPr lang="en-US" sz="1800" dirty="0" smtClean="0"/>
              <a:t>8. Professional Services</a:t>
            </a:r>
          </a:p>
          <a:p>
            <a:r>
              <a:rPr lang="en-US" sz="1800" dirty="0" smtClean="0"/>
              <a:t>9. E-Book</a:t>
            </a:r>
            <a:endParaRPr lang="en-US" sz="1800" dirty="0"/>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8" name="TextBox 37"/>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47" name="TextBox 46"/>
          <p:cNvSpPr txBox="1"/>
          <p:nvPr/>
        </p:nvSpPr>
        <p:spPr>
          <a:xfrm>
            <a:off x="5112266" y="5801"/>
            <a:ext cx="2843279" cy="369332"/>
          </a:xfrm>
          <a:prstGeom prst="rect">
            <a:avLst/>
          </a:prstGeom>
          <a:noFill/>
        </p:spPr>
        <p:txBody>
          <a:bodyPr wrap="none" rtlCol="0">
            <a:spAutoFit/>
          </a:bodyPr>
          <a:lstStyle/>
          <a:p>
            <a:pPr algn="ctr"/>
            <a:r>
              <a:rPr lang="en-US" sz="1800" b="1" dirty="0" smtClean="0">
                <a:solidFill>
                  <a:prstClr val="black"/>
                </a:solidFill>
              </a:rPr>
              <a:t>IV. STRATEGIC POSITIONING</a:t>
            </a:r>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7964" y="1"/>
            <a:ext cx="1386420" cy="961386"/>
          </a:xfrm>
          <a:prstGeom prst="rect">
            <a:avLst/>
          </a:prstGeom>
        </p:spPr>
      </p:pic>
      <p:sp>
        <p:nvSpPr>
          <p:cNvPr id="49" name="TextBox 48"/>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729757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95262" y="398753"/>
            <a:ext cx="3328860" cy="646331"/>
          </a:xfrm>
          <a:prstGeom prst="rect">
            <a:avLst/>
          </a:prstGeom>
          <a:noFill/>
        </p:spPr>
        <p:txBody>
          <a:bodyPr wrap="none" rtlCol="0">
            <a:spAutoFit/>
          </a:bodyPr>
          <a:lstStyle/>
          <a:p>
            <a:pPr algn="ctr"/>
            <a:r>
              <a:rPr lang="en-US" sz="1800" b="1" dirty="0" smtClean="0">
                <a:solidFill>
                  <a:prstClr val="black"/>
                </a:solidFill>
              </a:rPr>
              <a:t>MARKETING STRATEGY</a:t>
            </a:r>
          </a:p>
          <a:p>
            <a:pPr algn="ctr"/>
            <a:r>
              <a:rPr lang="en-US" sz="1800" b="1" dirty="0" smtClean="0">
                <a:solidFill>
                  <a:prstClr val="black"/>
                </a:solidFill>
              </a:rPr>
              <a:t>“HIERARCHY OF EFFECT” IMPACT</a:t>
            </a:r>
          </a:p>
        </p:txBody>
      </p:sp>
      <p:sp>
        <p:nvSpPr>
          <p:cNvPr id="14" name="Rectangle 13"/>
          <p:cNvSpPr/>
          <p:nvPr/>
        </p:nvSpPr>
        <p:spPr>
          <a:xfrm>
            <a:off x="527538" y="1"/>
            <a:ext cx="457200" cy="645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1" name="TextBox 30"/>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2" name="Rounded Rectangle 1"/>
          <p:cNvSpPr/>
          <p:nvPr/>
        </p:nvSpPr>
        <p:spPr>
          <a:xfrm>
            <a:off x="5366339" y="1723292"/>
            <a:ext cx="2198077" cy="61546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COGNITIVE</a:t>
            </a:r>
            <a:endParaRPr lang="en-US" dirty="0"/>
          </a:p>
        </p:txBody>
      </p:sp>
      <p:sp>
        <p:nvSpPr>
          <p:cNvPr id="15" name="Rounded Rectangle 14"/>
          <p:cNvSpPr/>
          <p:nvPr/>
        </p:nvSpPr>
        <p:spPr>
          <a:xfrm>
            <a:off x="5366338" y="2858105"/>
            <a:ext cx="2198077" cy="61546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AFFECTIVE</a:t>
            </a:r>
            <a:endParaRPr lang="en-US" dirty="0"/>
          </a:p>
        </p:txBody>
      </p:sp>
      <p:sp>
        <p:nvSpPr>
          <p:cNvPr id="16" name="Rounded Rectangle 15"/>
          <p:cNvSpPr/>
          <p:nvPr/>
        </p:nvSpPr>
        <p:spPr>
          <a:xfrm>
            <a:off x="5366338" y="3992918"/>
            <a:ext cx="2198077" cy="61546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CONATIVE</a:t>
            </a:r>
            <a:endParaRPr lang="en-US" dirty="0"/>
          </a:p>
        </p:txBody>
      </p:sp>
      <p:sp>
        <p:nvSpPr>
          <p:cNvPr id="17" name="Rounded Rectangle 16"/>
          <p:cNvSpPr/>
          <p:nvPr/>
        </p:nvSpPr>
        <p:spPr>
          <a:xfrm>
            <a:off x="8701555" y="1723292"/>
            <a:ext cx="2198077" cy="615462"/>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REMEMBERANCE</a:t>
            </a:r>
            <a:endParaRPr lang="en-US" dirty="0"/>
          </a:p>
        </p:txBody>
      </p:sp>
      <p:sp>
        <p:nvSpPr>
          <p:cNvPr id="18" name="Rounded Rectangle 17"/>
          <p:cNvSpPr/>
          <p:nvPr/>
        </p:nvSpPr>
        <p:spPr>
          <a:xfrm>
            <a:off x="8701555" y="2858105"/>
            <a:ext cx="2198077" cy="615462"/>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EMOTIONAL ATTACHMENT</a:t>
            </a:r>
            <a:endParaRPr lang="en-US" dirty="0"/>
          </a:p>
        </p:txBody>
      </p:sp>
      <p:sp>
        <p:nvSpPr>
          <p:cNvPr id="19" name="Rounded Rectangle 18"/>
          <p:cNvSpPr/>
          <p:nvPr/>
        </p:nvSpPr>
        <p:spPr>
          <a:xfrm>
            <a:off x="8701554" y="3992918"/>
            <a:ext cx="2198077" cy="615462"/>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SATISFACTION</a:t>
            </a:r>
            <a:endParaRPr lang="en-US" dirty="0"/>
          </a:p>
        </p:txBody>
      </p:sp>
      <p:sp>
        <p:nvSpPr>
          <p:cNvPr id="3" name="Right Arrow 2"/>
          <p:cNvSpPr/>
          <p:nvPr/>
        </p:nvSpPr>
        <p:spPr>
          <a:xfrm>
            <a:off x="7807670" y="1793629"/>
            <a:ext cx="650631" cy="492370"/>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7807669" y="2928445"/>
            <a:ext cx="650631" cy="492370"/>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7807668" y="4054464"/>
            <a:ext cx="650631" cy="492370"/>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808216" y="1732083"/>
            <a:ext cx="2198077" cy="615462"/>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ATTENTION</a:t>
            </a:r>
            <a:endParaRPr lang="en-US" dirty="0"/>
          </a:p>
        </p:txBody>
      </p:sp>
      <p:sp>
        <p:nvSpPr>
          <p:cNvPr id="30" name="Rounded Rectangle 29"/>
          <p:cNvSpPr/>
          <p:nvPr/>
        </p:nvSpPr>
        <p:spPr>
          <a:xfrm>
            <a:off x="1808215" y="2858105"/>
            <a:ext cx="2198077" cy="615462"/>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INTEREST</a:t>
            </a:r>
          </a:p>
          <a:p>
            <a:pPr algn="ctr"/>
            <a:r>
              <a:rPr lang="en-US" dirty="0" smtClean="0"/>
              <a:t>DESIRE</a:t>
            </a:r>
            <a:endParaRPr lang="en-US" dirty="0"/>
          </a:p>
        </p:txBody>
      </p:sp>
      <p:sp>
        <p:nvSpPr>
          <p:cNvPr id="33" name="Rounded Rectangle 32"/>
          <p:cNvSpPr/>
          <p:nvPr/>
        </p:nvSpPr>
        <p:spPr>
          <a:xfrm>
            <a:off x="1808214" y="3992918"/>
            <a:ext cx="2198077" cy="615462"/>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ACTION</a:t>
            </a:r>
            <a:endParaRPr lang="en-US" dirty="0"/>
          </a:p>
        </p:txBody>
      </p:sp>
      <p:sp>
        <p:nvSpPr>
          <p:cNvPr id="34" name="Right Arrow 33"/>
          <p:cNvSpPr/>
          <p:nvPr/>
        </p:nvSpPr>
        <p:spPr>
          <a:xfrm>
            <a:off x="4387810" y="1793629"/>
            <a:ext cx="650631" cy="492370"/>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4387809" y="2928445"/>
            <a:ext cx="650631" cy="492370"/>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4387808" y="4054464"/>
            <a:ext cx="650631" cy="492370"/>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0554" y="1241270"/>
            <a:ext cx="1315040" cy="418128"/>
          </a:xfrm>
          <a:prstGeom prst="rect">
            <a:avLst/>
          </a:prstGeom>
          <a:noFill/>
        </p:spPr>
        <p:txBody>
          <a:bodyPr wrap="none" rtlCol="0">
            <a:spAutoFit/>
          </a:bodyPr>
          <a:lstStyle/>
          <a:p>
            <a:r>
              <a:rPr lang="en-US" b="1" dirty="0" smtClean="0"/>
              <a:t>STRATEGY</a:t>
            </a:r>
            <a:endParaRPr lang="en-US" b="1" dirty="0"/>
          </a:p>
        </p:txBody>
      </p:sp>
      <p:sp>
        <p:nvSpPr>
          <p:cNvPr id="38" name="TextBox 37"/>
          <p:cNvSpPr txBox="1"/>
          <p:nvPr/>
        </p:nvSpPr>
        <p:spPr>
          <a:xfrm>
            <a:off x="9302699" y="1241270"/>
            <a:ext cx="1062086" cy="418128"/>
          </a:xfrm>
          <a:prstGeom prst="rect">
            <a:avLst/>
          </a:prstGeom>
          <a:noFill/>
        </p:spPr>
        <p:txBody>
          <a:bodyPr wrap="none" rtlCol="0">
            <a:spAutoFit/>
          </a:bodyPr>
          <a:lstStyle/>
          <a:p>
            <a:r>
              <a:rPr lang="en-US" b="1" dirty="0" smtClean="0"/>
              <a:t>IMPACT</a:t>
            </a:r>
            <a:endParaRPr lang="en-US" b="1" dirty="0"/>
          </a:p>
        </p:txBody>
      </p:sp>
      <p:sp>
        <p:nvSpPr>
          <p:cNvPr id="37" name="TextBox 36"/>
          <p:cNvSpPr txBox="1"/>
          <p:nvPr/>
        </p:nvSpPr>
        <p:spPr>
          <a:xfrm>
            <a:off x="6006881" y="1241270"/>
            <a:ext cx="1054071" cy="418128"/>
          </a:xfrm>
          <a:prstGeom prst="rect">
            <a:avLst/>
          </a:prstGeom>
          <a:noFill/>
        </p:spPr>
        <p:txBody>
          <a:bodyPr wrap="none" rtlCol="0">
            <a:spAutoFit/>
          </a:bodyPr>
          <a:lstStyle/>
          <a:p>
            <a:r>
              <a:rPr lang="en-US" b="1" dirty="0" smtClean="0"/>
              <a:t>TARGET</a:t>
            </a:r>
            <a:endParaRPr lang="en-US" b="1" dirty="0"/>
          </a:p>
        </p:txBody>
      </p:sp>
      <p:sp>
        <p:nvSpPr>
          <p:cNvPr id="39" name="TextBox 38"/>
          <p:cNvSpPr txBox="1"/>
          <p:nvPr/>
        </p:nvSpPr>
        <p:spPr>
          <a:xfrm>
            <a:off x="5112266" y="5801"/>
            <a:ext cx="2843279" cy="369332"/>
          </a:xfrm>
          <a:prstGeom prst="rect">
            <a:avLst/>
          </a:prstGeom>
          <a:noFill/>
        </p:spPr>
        <p:txBody>
          <a:bodyPr wrap="none" rtlCol="0">
            <a:spAutoFit/>
          </a:bodyPr>
          <a:lstStyle/>
          <a:p>
            <a:pPr algn="ctr"/>
            <a:r>
              <a:rPr lang="en-US" sz="1800" b="1" dirty="0" smtClean="0">
                <a:solidFill>
                  <a:prstClr val="black"/>
                </a:solidFill>
              </a:rPr>
              <a:t>IV. STRATEGIC POSITIONING</a:t>
            </a:r>
          </a:p>
        </p:txBody>
      </p:sp>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46" name="TextBox 45"/>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3546797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277058" y="435571"/>
            <a:ext cx="4513736" cy="369332"/>
          </a:xfrm>
          <a:prstGeom prst="rect">
            <a:avLst/>
          </a:prstGeom>
          <a:noFill/>
        </p:spPr>
        <p:txBody>
          <a:bodyPr wrap="none" rtlCol="0">
            <a:spAutoFit/>
          </a:bodyPr>
          <a:lstStyle/>
          <a:p>
            <a:pPr algn="ctr"/>
            <a:r>
              <a:rPr lang="en-US" sz="1800" b="1" dirty="0" smtClean="0">
                <a:solidFill>
                  <a:prstClr val="black"/>
                </a:solidFill>
              </a:rPr>
              <a:t>PRODUCT - MARKETING ALIGNMENT IMPACT</a:t>
            </a:r>
          </a:p>
        </p:txBody>
      </p:sp>
      <p:sp>
        <p:nvSpPr>
          <p:cNvPr id="14" name="Rectangle 13"/>
          <p:cNvSpPr/>
          <p:nvPr/>
        </p:nvSpPr>
        <p:spPr>
          <a:xfrm>
            <a:off x="527538" y="1"/>
            <a:ext cx="457200" cy="645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1" name="TextBox 30"/>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39" name="TextBox 38"/>
          <p:cNvSpPr txBox="1"/>
          <p:nvPr/>
        </p:nvSpPr>
        <p:spPr>
          <a:xfrm>
            <a:off x="658368" y="903866"/>
            <a:ext cx="11484864" cy="1200329"/>
          </a:xfrm>
          <a:prstGeom prst="rect">
            <a:avLst/>
          </a:prstGeom>
          <a:noFill/>
        </p:spPr>
        <p:txBody>
          <a:bodyPr wrap="square" rtlCol="0">
            <a:spAutoFit/>
          </a:bodyPr>
          <a:lstStyle/>
          <a:p>
            <a:r>
              <a:rPr lang="en-US" sz="1800" dirty="0"/>
              <a:t>Marketing is a "tool" to amplify or convey the "reason" why someone has to buy our product. So agree that marketing is a "war" of perception. But good marketing is one that creates the perception or reason from the product itself. Because that is what will create "trust" and lead to </a:t>
            </a:r>
            <a:r>
              <a:rPr lang="en-US" sz="1800" dirty="0" smtClean="0"/>
              <a:t>sustainable </a:t>
            </a:r>
            <a:r>
              <a:rPr lang="en-US" sz="1800" dirty="0"/>
              <a:t>purchases. Not only first time buyers but repeat buyers so that business sustainability is </a:t>
            </a:r>
            <a:r>
              <a:rPr lang="en-US" sz="1800" dirty="0" smtClean="0"/>
              <a:t>created…</a:t>
            </a:r>
            <a:endParaRPr lang="en-US" sz="1800" dirty="0" smtClean="0">
              <a:solidFill>
                <a:prstClr val="black"/>
              </a:solidFill>
            </a:endParaRPr>
          </a:p>
        </p:txBody>
      </p:sp>
      <p:sp>
        <p:nvSpPr>
          <p:cNvPr id="5" name="Rounded Rectangle 4"/>
          <p:cNvSpPr/>
          <p:nvPr/>
        </p:nvSpPr>
        <p:spPr>
          <a:xfrm>
            <a:off x="1926129" y="3046903"/>
            <a:ext cx="1995467" cy="25354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a:t>
            </a:r>
          </a:p>
          <a:p>
            <a:pPr algn="ctr"/>
            <a:r>
              <a:rPr lang="en-US" dirty="0" smtClean="0"/>
              <a:t>&amp; SERVICE</a:t>
            </a:r>
            <a:endParaRPr lang="en-US" dirty="0"/>
          </a:p>
        </p:txBody>
      </p:sp>
      <p:sp>
        <p:nvSpPr>
          <p:cNvPr id="42" name="Rounded Rectangle 41"/>
          <p:cNvSpPr/>
          <p:nvPr/>
        </p:nvSpPr>
        <p:spPr>
          <a:xfrm>
            <a:off x="5439533" y="3046902"/>
            <a:ext cx="1995467" cy="2535437"/>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MARKETING</a:t>
            </a:r>
          </a:p>
          <a:p>
            <a:pPr algn="ctr"/>
            <a:r>
              <a:rPr lang="en-US" dirty="0" smtClean="0"/>
              <a:t>&amp; SALES</a:t>
            </a:r>
            <a:endParaRPr lang="en-US" dirty="0"/>
          </a:p>
        </p:txBody>
      </p:sp>
      <p:sp>
        <p:nvSpPr>
          <p:cNvPr id="43" name="Rounded Rectangle 42"/>
          <p:cNvSpPr/>
          <p:nvPr/>
        </p:nvSpPr>
        <p:spPr>
          <a:xfrm>
            <a:off x="8952937" y="3046902"/>
            <a:ext cx="1995467" cy="253543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TARGET MARKET</a:t>
            </a:r>
            <a:endParaRPr lang="en-US" dirty="0"/>
          </a:p>
        </p:txBody>
      </p:sp>
      <p:sp>
        <p:nvSpPr>
          <p:cNvPr id="8" name="Right Arrow 7"/>
          <p:cNvSpPr/>
          <p:nvPr/>
        </p:nvSpPr>
        <p:spPr>
          <a:xfrm>
            <a:off x="4117136" y="3734327"/>
            <a:ext cx="1126857" cy="580293"/>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10800000">
            <a:off x="4117135" y="4314620"/>
            <a:ext cx="1126857" cy="580293"/>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7630540" y="4024473"/>
            <a:ext cx="1126857" cy="580293"/>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58368" y="2250220"/>
            <a:ext cx="11484864" cy="646331"/>
          </a:xfrm>
          <a:prstGeom prst="rect">
            <a:avLst/>
          </a:prstGeom>
          <a:noFill/>
        </p:spPr>
        <p:txBody>
          <a:bodyPr wrap="square" rtlCol="0">
            <a:spAutoFit/>
          </a:bodyPr>
          <a:lstStyle/>
          <a:p>
            <a:r>
              <a:rPr lang="en-US" sz="1800" b="1" dirty="0" smtClean="0">
                <a:solidFill>
                  <a:prstClr val="black"/>
                </a:solidFill>
              </a:rPr>
              <a:t>ALIGMENT OF REASON, PERCEPTION, IMAGE TO BE DELIVERED TO THE TARGET MARKET CAN CREATE TRUST LEAD TO REPEAT BUYERS AND SUSTAINABLE BUSINESS</a:t>
            </a:r>
          </a:p>
        </p:txBody>
      </p:sp>
      <p:sp>
        <p:nvSpPr>
          <p:cNvPr id="47" name="TextBox 46"/>
          <p:cNvSpPr txBox="1"/>
          <p:nvPr/>
        </p:nvSpPr>
        <p:spPr>
          <a:xfrm>
            <a:off x="3984756" y="3384901"/>
            <a:ext cx="1391613" cy="373604"/>
          </a:xfrm>
          <a:prstGeom prst="rect">
            <a:avLst/>
          </a:prstGeom>
          <a:noFill/>
        </p:spPr>
        <p:txBody>
          <a:bodyPr wrap="square" rtlCol="0">
            <a:spAutoFit/>
          </a:bodyPr>
          <a:lstStyle/>
          <a:p>
            <a:pPr algn="ctr"/>
            <a:r>
              <a:rPr lang="en-US" sz="1800" dirty="0" smtClean="0"/>
              <a:t>Alignment</a:t>
            </a:r>
            <a:endParaRPr lang="en-US" sz="1800" dirty="0" smtClean="0">
              <a:solidFill>
                <a:prstClr val="black"/>
              </a:solidFill>
            </a:endParaRPr>
          </a:p>
        </p:txBody>
      </p:sp>
      <p:sp>
        <p:nvSpPr>
          <p:cNvPr id="48" name="TextBox 47"/>
          <p:cNvSpPr txBox="1"/>
          <p:nvPr/>
        </p:nvSpPr>
        <p:spPr>
          <a:xfrm>
            <a:off x="7494763" y="3384901"/>
            <a:ext cx="1391613" cy="646331"/>
          </a:xfrm>
          <a:prstGeom prst="rect">
            <a:avLst/>
          </a:prstGeom>
          <a:noFill/>
        </p:spPr>
        <p:txBody>
          <a:bodyPr wrap="square" rtlCol="0">
            <a:spAutoFit/>
          </a:bodyPr>
          <a:lstStyle/>
          <a:p>
            <a:pPr algn="ctr"/>
            <a:r>
              <a:rPr lang="en-US" sz="1800" dirty="0" smtClean="0"/>
              <a:t>How To Deliver</a:t>
            </a:r>
            <a:endParaRPr lang="en-US" sz="1800" dirty="0" smtClean="0">
              <a:solidFill>
                <a:prstClr val="black"/>
              </a:solidFill>
            </a:endParaRPr>
          </a:p>
        </p:txBody>
      </p:sp>
      <p:sp>
        <p:nvSpPr>
          <p:cNvPr id="50" name="TextBox 49"/>
          <p:cNvSpPr txBox="1"/>
          <p:nvPr/>
        </p:nvSpPr>
        <p:spPr>
          <a:xfrm>
            <a:off x="2228055" y="5576861"/>
            <a:ext cx="1391613" cy="646331"/>
          </a:xfrm>
          <a:prstGeom prst="rect">
            <a:avLst/>
          </a:prstGeom>
          <a:noFill/>
        </p:spPr>
        <p:txBody>
          <a:bodyPr wrap="square" rtlCol="0">
            <a:spAutoFit/>
          </a:bodyPr>
          <a:lstStyle/>
          <a:p>
            <a:pPr algn="ctr"/>
            <a:r>
              <a:rPr lang="en-US" sz="1800" b="1" dirty="0" smtClean="0"/>
              <a:t>What Is Being Sold</a:t>
            </a:r>
            <a:endParaRPr lang="en-US" sz="1800" b="1" dirty="0" smtClean="0">
              <a:solidFill>
                <a:prstClr val="black"/>
              </a:solidFill>
            </a:endParaRPr>
          </a:p>
        </p:txBody>
      </p:sp>
      <p:sp>
        <p:nvSpPr>
          <p:cNvPr id="51" name="TextBox 50"/>
          <p:cNvSpPr txBox="1"/>
          <p:nvPr/>
        </p:nvSpPr>
        <p:spPr>
          <a:xfrm>
            <a:off x="5741460" y="5576861"/>
            <a:ext cx="1391613" cy="923330"/>
          </a:xfrm>
          <a:prstGeom prst="rect">
            <a:avLst/>
          </a:prstGeom>
          <a:noFill/>
        </p:spPr>
        <p:txBody>
          <a:bodyPr wrap="square" rtlCol="0">
            <a:spAutoFit/>
          </a:bodyPr>
          <a:lstStyle/>
          <a:p>
            <a:pPr algn="ctr"/>
            <a:r>
              <a:rPr lang="en-US" sz="1800" b="1" dirty="0" smtClean="0"/>
              <a:t>Media To Deliver To The Market</a:t>
            </a:r>
            <a:endParaRPr lang="en-US" sz="1800" b="1" dirty="0" smtClean="0">
              <a:solidFill>
                <a:prstClr val="black"/>
              </a:solidFill>
            </a:endParaRPr>
          </a:p>
        </p:txBody>
      </p:sp>
      <p:sp>
        <p:nvSpPr>
          <p:cNvPr id="52" name="TextBox 51"/>
          <p:cNvSpPr txBox="1"/>
          <p:nvPr/>
        </p:nvSpPr>
        <p:spPr>
          <a:xfrm>
            <a:off x="9254864" y="5576861"/>
            <a:ext cx="1391613" cy="369332"/>
          </a:xfrm>
          <a:prstGeom prst="rect">
            <a:avLst/>
          </a:prstGeom>
          <a:noFill/>
        </p:spPr>
        <p:txBody>
          <a:bodyPr wrap="square" rtlCol="0">
            <a:spAutoFit/>
          </a:bodyPr>
          <a:lstStyle/>
          <a:p>
            <a:pPr algn="ctr"/>
            <a:r>
              <a:rPr lang="en-US" sz="1800" b="1" dirty="0" smtClean="0"/>
              <a:t>The User</a:t>
            </a:r>
            <a:endParaRPr lang="en-US" sz="1800" b="1" dirty="0" smtClean="0">
              <a:solidFill>
                <a:prstClr val="black"/>
              </a:solidFill>
            </a:endParaRPr>
          </a:p>
        </p:txBody>
      </p:sp>
      <p:sp>
        <p:nvSpPr>
          <p:cNvPr id="35" name="TextBox 34"/>
          <p:cNvSpPr txBox="1"/>
          <p:nvPr/>
        </p:nvSpPr>
        <p:spPr>
          <a:xfrm>
            <a:off x="5112266" y="5801"/>
            <a:ext cx="2843279" cy="369332"/>
          </a:xfrm>
          <a:prstGeom prst="rect">
            <a:avLst/>
          </a:prstGeom>
          <a:noFill/>
        </p:spPr>
        <p:txBody>
          <a:bodyPr wrap="none" rtlCol="0">
            <a:spAutoFit/>
          </a:bodyPr>
          <a:lstStyle/>
          <a:p>
            <a:pPr algn="ctr"/>
            <a:r>
              <a:rPr lang="en-US" sz="1800" b="1" dirty="0" smtClean="0">
                <a:solidFill>
                  <a:prstClr val="black"/>
                </a:solidFill>
              </a:rPr>
              <a:t>IV. STRATEGIC POSITIONING</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36" name="TextBox 35"/>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406072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3582960" y="389121"/>
            <a:ext cx="5712589" cy="369332"/>
          </a:xfrm>
          <a:prstGeom prst="rect">
            <a:avLst/>
          </a:prstGeom>
          <a:noFill/>
        </p:spPr>
        <p:txBody>
          <a:bodyPr wrap="none" rtlCol="0">
            <a:spAutoFit/>
          </a:bodyPr>
          <a:lstStyle/>
          <a:p>
            <a:pPr algn="ctr"/>
            <a:r>
              <a:rPr lang="en-US" sz="1800" b="1" dirty="0" smtClean="0">
                <a:solidFill>
                  <a:prstClr val="black"/>
                </a:solidFill>
              </a:rPr>
              <a:t>PRODUCT QUALITY AND CUSTOMER TRUST CORRELATION</a:t>
            </a:r>
          </a:p>
        </p:txBody>
      </p:sp>
      <p:sp>
        <p:nvSpPr>
          <p:cNvPr id="3" name="Rectangle 2"/>
          <p:cNvSpPr/>
          <p:nvPr/>
        </p:nvSpPr>
        <p:spPr>
          <a:xfrm>
            <a:off x="0" y="8124092"/>
            <a:ext cx="12801600" cy="281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68" name="TextBox 67"/>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73" name="TextBox 72"/>
          <p:cNvSpPr txBox="1"/>
          <p:nvPr/>
        </p:nvSpPr>
        <p:spPr>
          <a:xfrm>
            <a:off x="5112266" y="5801"/>
            <a:ext cx="2843279" cy="369332"/>
          </a:xfrm>
          <a:prstGeom prst="rect">
            <a:avLst/>
          </a:prstGeom>
          <a:noFill/>
        </p:spPr>
        <p:txBody>
          <a:bodyPr wrap="none" rtlCol="0">
            <a:spAutoFit/>
          </a:bodyPr>
          <a:lstStyle/>
          <a:p>
            <a:pPr algn="ctr"/>
            <a:r>
              <a:rPr lang="en-US" sz="1800" b="1" dirty="0" smtClean="0">
                <a:solidFill>
                  <a:prstClr val="black"/>
                </a:solidFill>
              </a:rPr>
              <a:t>IV. STRATEGIC POSITIONING</a:t>
            </a:r>
          </a:p>
        </p:txBody>
      </p:sp>
      <p:graphicFrame>
        <p:nvGraphicFramePr>
          <p:cNvPr id="12" name="Table 11"/>
          <p:cNvGraphicFramePr>
            <a:graphicFrameLocks noGrp="1"/>
          </p:cNvGraphicFramePr>
          <p:nvPr>
            <p:extLst>
              <p:ext uri="{D42A27DB-BD31-4B8C-83A1-F6EECF244321}">
                <p14:modId xmlns:p14="http://schemas.microsoft.com/office/powerpoint/2010/main" val="2674333567"/>
              </p:ext>
            </p:extLst>
          </p:nvPr>
        </p:nvGraphicFramePr>
        <p:xfrm>
          <a:off x="2441389" y="1538731"/>
          <a:ext cx="7994130" cy="4552919"/>
        </p:xfrm>
        <a:graphic>
          <a:graphicData uri="http://schemas.openxmlformats.org/drawingml/2006/table">
            <a:tbl>
              <a:tblPr/>
              <a:tblGrid>
                <a:gridCol w="960284"/>
                <a:gridCol w="3481754"/>
                <a:gridCol w="3552092"/>
              </a:tblGrid>
              <a:tr h="516877">
                <a:tc>
                  <a:txBody>
                    <a:bodyPr/>
                    <a:lstStyle/>
                    <a:p>
                      <a:endParaRPr lang="en-US" sz="1800" dirty="0"/>
                    </a:p>
                  </a:txBody>
                  <a:tcPr marL="73566" marR="73566" marT="36783" marB="36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Low</a:t>
                      </a:r>
                      <a:endParaRPr lang="en-US" sz="1800" dirty="0"/>
                    </a:p>
                  </a:txBody>
                  <a:tcPr marL="73566" marR="73566" marT="36783" marB="36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t>High</a:t>
                      </a:r>
                      <a:endParaRPr lang="en-US" sz="1800" dirty="0"/>
                    </a:p>
                  </a:txBody>
                  <a:tcPr marL="73566" marR="73566" marT="36783" marB="36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02548">
                <a:tc>
                  <a:txBody>
                    <a:bodyPr/>
                    <a:lstStyle/>
                    <a:p>
                      <a:pPr algn="ctr"/>
                      <a:r>
                        <a:rPr lang="en-US" sz="1800" b="1" dirty="0"/>
                        <a:t>Low</a:t>
                      </a:r>
                      <a:endParaRPr lang="en-US" sz="1800" dirty="0"/>
                    </a:p>
                  </a:txBody>
                  <a:tcPr marL="73566" marR="73566" marT="36783" marB="36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800" dirty="0"/>
                        <a:t>❌ </a:t>
                      </a:r>
                      <a:r>
                        <a:rPr lang="en-US" sz="1800" b="1" dirty="0"/>
                        <a:t>Brand Crisis</a:t>
                      </a:r>
                      <a:r>
                        <a:rPr lang="en-US" sz="1800" dirty="0"/>
                        <a:t> - Customers don’t trust the brand and the product is poor. - Sales decline sharply, reputation damaged. - Requires total product and branding recovery.</a:t>
                      </a:r>
                    </a:p>
                  </a:txBody>
                  <a:tcPr marL="73566" marR="73566" marT="36783" marB="36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 </a:t>
                      </a:r>
                      <a:r>
                        <a:rPr lang="en-US" sz="1800" b="1"/>
                        <a:t>Underutilized Potential</a:t>
                      </a:r>
                      <a:r>
                        <a:rPr lang="en-US" sz="1800"/>
                        <a:t> - Product quality is good, but trust is lacking. - Need </a:t>
                      </a:r>
                      <a:r>
                        <a:rPr lang="en-US" sz="1800" i="1"/>
                        <a:t>proof-based marketing</a:t>
                      </a:r>
                      <a:r>
                        <a:rPr lang="en-US" sz="1800"/>
                        <a:t> (testimonials, warranties, certifications).</a:t>
                      </a:r>
                    </a:p>
                  </a:txBody>
                  <a:tcPr marL="73566" marR="73566" marT="36783" marB="36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494">
                <a:tc>
                  <a:txBody>
                    <a:bodyPr/>
                    <a:lstStyle/>
                    <a:p>
                      <a:pPr algn="ctr"/>
                      <a:r>
                        <a:rPr lang="en-US" sz="1800" b="1" dirty="0"/>
                        <a:t>High</a:t>
                      </a:r>
                      <a:endParaRPr lang="en-US" sz="1800" dirty="0"/>
                    </a:p>
                  </a:txBody>
                  <a:tcPr marL="73566" marR="73566" marT="36783" marB="36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800"/>
                        <a:t>⚠️ </a:t>
                      </a:r>
                      <a:r>
                        <a:rPr lang="en-US" sz="1800" b="1"/>
                        <a:t>Expectation Gap</a:t>
                      </a:r>
                      <a:r>
                        <a:rPr lang="en-US" sz="1800"/>
                        <a:t> - Customers trust the brand, but product performance disappoints. - High risk of </a:t>
                      </a:r>
                      <a:r>
                        <a:rPr lang="en-US" sz="1800" i="1"/>
                        <a:t>trust backlash</a:t>
                      </a:r>
                      <a:r>
                        <a:rPr lang="en-US" sz="1800"/>
                        <a:t> (from love → disappointment). - Focus on quality improvement and consistency.</a:t>
                      </a:r>
                    </a:p>
                  </a:txBody>
                  <a:tcPr marL="73566" marR="73566" marT="36783" marB="36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 </a:t>
                      </a:r>
                      <a:r>
                        <a:rPr lang="en-US" sz="1800" b="1" dirty="0"/>
                        <a:t>Competitive Advantage</a:t>
                      </a:r>
                      <a:r>
                        <a:rPr lang="en-US" sz="1800" dirty="0"/>
                        <a:t> - High-quality product with strong customer trust. - High loyalty, positive word of mouth, and pricing power.</a:t>
                      </a:r>
                    </a:p>
                  </a:txBody>
                  <a:tcPr marL="73566" marR="73566" marT="36783" marB="367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extBox 12"/>
          <p:cNvSpPr txBox="1"/>
          <p:nvPr/>
        </p:nvSpPr>
        <p:spPr>
          <a:xfrm rot="16200000">
            <a:off x="1268643" y="3615135"/>
            <a:ext cx="1799916" cy="400110"/>
          </a:xfrm>
          <a:prstGeom prst="rect">
            <a:avLst/>
          </a:prstGeom>
          <a:noFill/>
        </p:spPr>
        <p:txBody>
          <a:bodyPr wrap="none" rtlCol="0">
            <a:spAutoFit/>
          </a:bodyPr>
          <a:lstStyle/>
          <a:p>
            <a:r>
              <a:rPr lang="en-US" sz="2000" b="1" dirty="0" smtClean="0">
                <a:solidFill>
                  <a:srgbClr val="C00000"/>
                </a:solidFill>
              </a:rPr>
              <a:t>Customer Trust</a:t>
            </a:r>
            <a:endParaRPr lang="en-US" sz="2000" b="1" dirty="0">
              <a:solidFill>
                <a:srgbClr val="C00000"/>
              </a:solidFill>
            </a:endParaRPr>
          </a:p>
        </p:txBody>
      </p:sp>
      <p:sp>
        <p:nvSpPr>
          <p:cNvPr id="14" name="TextBox 13"/>
          <p:cNvSpPr txBox="1"/>
          <p:nvPr/>
        </p:nvSpPr>
        <p:spPr>
          <a:xfrm>
            <a:off x="5512527" y="1115011"/>
            <a:ext cx="1851854" cy="400110"/>
          </a:xfrm>
          <a:prstGeom prst="rect">
            <a:avLst/>
          </a:prstGeom>
          <a:noFill/>
        </p:spPr>
        <p:txBody>
          <a:bodyPr wrap="none" rtlCol="0">
            <a:spAutoFit/>
          </a:bodyPr>
          <a:lstStyle/>
          <a:p>
            <a:r>
              <a:rPr lang="en-US" sz="2000" b="1" dirty="0" smtClean="0">
                <a:solidFill>
                  <a:srgbClr val="C00000"/>
                </a:solidFill>
              </a:rPr>
              <a:t>Product Quality</a:t>
            </a:r>
            <a:endParaRPr lang="en-US" sz="2000" b="1" dirty="0">
              <a:solidFill>
                <a:srgbClr val="C00000"/>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18" name="TextBox 17"/>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708500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008629" y="1951891"/>
            <a:ext cx="2357002" cy="187406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60" dirty="0"/>
              <a:t>Marketing Campaign</a:t>
            </a:r>
          </a:p>
          <a:p>
            <a:pPr marL="400050" indent="-400050">
              <a:buFont typeface="Arial" panose="020B0604020202020204" pitchFamily="34" charset="0"/>
              <a:buChar char="•"/>
            </a:pPr>
            <a:r>
              <a:rPr lang="en-US" sz="1540" dirty="0" smtClean="0"/>
              <a:t>Promotion Program</a:t>
            </a:r>
            <a:endParaRPr lang="en-US" sz="1540" dirty="0"/>
          </a:p>
          <a:p>
            <a:pPr marL="400050" indent="-400050">
              <a:buFont typeface="Arial" panose="020B0604020202020204" pitchFamily="34" charset="0"/>
              <a:buChar char="•"/>
            </a:pPr>
            <a:r>
              <a:rPr lang="en-US" sz="1540" dirty="0" smtClean="0"/>
              <a:t>Picture</a:t>
            </a:r>
            <a:endParaRPr lang="en-US" sz="1540" dirty="0"/>
          </a:p>
          <a:p>
            <a:pPr marL="400050" indent="-400050">
              <a:buFont typeface="Arial" panose="020B0604020202020204" pitchFamily="34" charset="0"/>
              <a:buChar char="•"/>
            </a:pPr>
            <a:r>
              <a:rPr lang="en-US" sz="1540" dirty="0" smtClean="0"/>
              <a:t>Testimony</a:t>
            </a:r>
            <a:endParaRPr lang="en-US" sz="1540" dirty="0"/>
          </a:p>
          <a:p>
            <a:pPr marL="400050" indent="-400050">
              <a:buFont typeface="Arial" panose="020B0604020202020204" pitchFamily="34" charset="0"/>
              <a:buChar char="•"/>
            </a:pPr>
            <a:r>
              <a:rPr lang="en-US" sz="1540" dirty="0" smtClean="0"/>
              <a:t>Article, </a:t>
            </a:r>
            <a:r>
              <a:rPr lang="en-US" sz="1540" dirty="0"/>
              <a:t>Video</a:t>
            </a:r>
          </a:p>
          <a:p>
            <a:pPr marL="400050" indent="-400050">
              <a:buFont typeface="Arial" panose="020B0604020202020204" pitchFamily="34" charset="0"/>
              <a:buChar char="•"/>
            </a:pPr>
            <a:r>
              <a:rPr lang="en-US" sz="1540" dirty="0" err="1"/>
              <a:t>Gamification</a:t>
            </a:r>
            <a:endParaRPr lang="en-US" sz="1540" dirty="0"/>
          </a:p>
        </p:txBody>
      </p:sp>
      <p:sp>
        <p:nvSpPr>
          <p:cNvPr id="33" name="Rectangle 32"/>
          <p:cNvSpPr/>
          <p:nvPr/>
        </p:nvSpPr>
        <p:spPr>
          <a:xfrm>
            <a:off x="7005710" y="3090195"/>
            <a:ext cx="1386840" cy="2967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60" b="1" dirty="0" smtClean="0">
                <a:solidFill>
                  <a:schemeClr val="tx1"/>
                </a:solidFill>
              </a:rPr>
              <a:t>Online Channel</a:t>
            </a:r>
            <a:endParaRPr lang="en-US" sz="1960" b="1" dirty="0">
              <a:solidFill>
                <a:schemeClr val="tx1"/>
              </a:solidFill>
            </a:endParaRPr>
          </a:p>
          <a:p>
            <a:pPr algn="ctr"/>
            <a:r>
              <a:rPr lang="en-US" sz="1680" dirty="0">
                <a:solidFill>
                  <a:schemeClr val="tx1"/>
                </a:solidFill>
              </a:rPr>
              <a:t>Facebook</a:t>
            </a:r>
          </a:p>
          <a:p>
            <a:pPr algn="ctr"/>
            <a:r>
              <a:rPr lang="en-US" sz="1680" dirty="0">
                <a:solidFill>
                  <a:schemeClr val="tx1"/>
                </a:solidFill>
              </a:rPr>
              <a:t>Twitter</a:t>
            </a:r>
          </a:p>
          <a:p>
            <a:pPr algn="ctr"/>
            <a:r>
              <a:rPr lang="en-US" sz="1680" dirty="0">
                <a:solidFill>
                  <a:schemeClr val="tx1"/>
                </a:solidFill>
              </a:rPr>
              <a:t>Instagram</a:t>
            </a:r>
          </a:p>
          <a:p>
            <a:pPr algn="ctr"/>
            <a:r>
              <a:rPr lang="en-US" sz="1680" dirty="0" err="1">
                <a:solidFill>
                  <a:schemeClr val="tx1"/>
                </a:solidFill>
              </a:rPr>
              <a:t>Youtube</a:t>
            </a:r>
            <a:endParaRPr lang="en-US" sz="1680" dirty="0">
              <a:solidFill>
                <a:schemeClr val="tx1"/>
              </a:solidFill>
            </a:endParaRPr>
          </a:p>
          <a:p>
            <a:pPr algn="ctr"/>
            <a:r>
              <a:rPr lang="en-US" sz="1680" dirty="0" err="1">
                <a:solidFill>
                  <a:schemeClr val="tx1"/>
                </a:solidFill>
              </a:rPr>
              <a:t>Tiktok</a:t>
            </a:r>
            <a:endParaRPr lang="en-US" sz="1680" dirty="0">
              <a:solidFill>
                <a:schemeClr val="tx1"/>
              </a:solidFill>
            </a:endParaRPr>
          </a:p>
          <a:p>
            <a:pPr algn="ctr"/>
            <a:r>
              <a:rPr lang="en-US" sz="1680" dirty="0">
                <a:solidFill>
                  <a:schemeClr val="tx1"/>
                </a:solidFill>
              </a:rPr>
              <a:t>Email</a:t>
            </a:r>
          </a:p>
          <a:p>
            <a:pPr algn="ctr"/>
            <a:r>
              <a:rPr lang="en-US" sz="1680" dirty="0">
                <a:solidFill>
                  <a:schemeClr val="tx1"/>
                </a:solidFill>
              </a:rPr>
              <a:t>SMS</a:t>
            </a:r>
          </a:p>
          <a:p>
            <a:pPr algn="ctr"/>
            <a:r>
              <a:rPr lang="en-US" sz="1680" dirty="0">
                <a:solidFill>
                  <a:schemeClr val="tx1"/>
                </a:solidFill>
              </a:rPr>
              <a:t>What Apps</a:t>
            </a:r>
          </a:p>
          <a:p>
            <a:pPr algn="ctr"/>
            <a:r>
              <a:rPr lang="en-US" sz="1680" dirty="0">
                <a:solidFill>
                  <a:schemeClr val="tx1"/>
                </a:solidFill>
              </a:rPr>
              <a:t>E-Commerce</a:t>
            </a:r>
          </a:p>
        </p:txBody>
      </p:sp>
      <p:sp>
        <p:nvSpPr>
          <p:cNvPr id="34" name="Rounded Rectangle 33"/>
          <p:cNvSpPr/>
          <p:nvPr/>
        </p:nvSpPr>
        <p:spPr>
          <a:xfrm>
            <a:off x="284870" y="3429947"/>
            <a:ext cx="3413760" cy="123299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60" dirty="0" smtClean="0"/>
              <a:t>Sales Website</a:t>
            </a:r>
            <a:endParaRPr lang="en-US" sz="1960" dirty="0"/>
          </a:p>
          <a:p>
            <a:pPr algn="ctr"/>
            <a:r>
              <a:rPr lang="en-US" sz="1960" dirty="0" err="1"/>
              <a:t>Whats</a:t>
            </a:r>
            <a:r>
              <a:rPr lang="en-US" sz="1960" dirty="0"/>
              <a:t> App Chat</a:t>
            </a:r>
          </a:p>
          <a:p>
            <a:pPr algn="ctr"/>
            <a:r>
              <a:rPr lang="en-US" sz="1960" dirty="0"/>
              <a:t>Google Form</a:t>
            </a:r>
          </a:p>
        </p:txBody>
      </p:sp>
      <p:cxnSp>
        <p:nvCxnSpPr>
          <p:cNvPr id="35" name="Elbow Connector 34"/>
          <p:cNvCxnSpPr>
            <a:stCxn id="33" idx="1"/>
            <a:endCxn id="34" idx="3"/>
          </p:cNvCxnSpPr>
          <p:nvPr/>
        </p:nvCxnSpPr>
        <p:spPr>
          <a:xfrm rot="10800000">
            <a:off x="3698630" y="4046444"/>
            <a:ext cx="3307080" cy="52760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785770" y="4046443"/>
            <a:ext cx="1312988" cy="350865"/>
          </a:xfrm>
          <a:prstGeom prst="rect">
            <a:avLst/>
          </a:prstGeom>
          <a:noFill/>
        </p:spPr>
        <p:txBody>
          <a:bodyPr wrap="none" rtlCol="0">
            <a:spAutoFit/>
          </a:bodyPr>
          <a:lstStyle/>
          <a:p>
            <a:r>
              <a:rPr lang="en-US" sz="1680" dirty="0"/>
              <a:t>Redirect Link</a:t>
            </a:r>
          </a:p>
        </p:txBody>
      </p:sp>
      <p:cxnSp>
        <p:nvCxnSpPr>
          <p:cNvPr id="37" name="Elbow Connector 36"/>
          <p:cNvCxnSpPr>
            <a:endCxn id="33" idx="0"/>
          </p:cNvCxnSpPr>
          <p:nvPr/>
        </p:nvCxnSpPr>
        <p:spPr>
          <a:xfrm>
            <a:off x="6365630" y="2770157"/>
            <a:ext cx="1333500" cy="32003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32" idx="1"/>
            <a:endCxn id="34" idx="0"/>
          </p:cNvCxnSpPr>
          <p:nvPr/>
        </p:nvCxnSpPr>
        <p:spPr>
          <a:xfrm rot="10800000" flipV="1">
            <a:off x="1991751" y="2888923"/>
            <a:ext cx="2016879" cy="54102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1031629" y="5788855"/>
            <a:ext cx="1920240" cy="746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60" dirty="0"/>
              <a:t>Lead Database</a:t>
            </a:r>
          </a:p>
        </p:txBody>
      </p:sp>
      <p:sp>
        <p:nvSpPr>
          <p:cNvPr id="40" name="Rounded Rectangle 39"/>
          <p:cNvSpPr/>
          <p:nvPr/>
        </p:nvSpPr>
        <p:spPr>
          <a:xfrm>
            <a:off x="4310216" y="5788855"/>
            <a:ext cx="1920240" cy="74676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60" dirty="0"/>
              <a:t>Lead Follow Up</a:t>
            </a:r>
          </a:p>
        </p:txBody>
      </p:sp>
      <p:sp>
        <p:nvSpPr>
          <p:cNvPr id="41" name="TextBox 40"/>
          <p:cNvSpPr txBox="1"/>
          <p:nvPr/>
        </p:nvSpPr>
        <p:spPr>
          <a:xfrm>
            <a:off x="4029920" y="6521197"/>
            <a:ext cx="2401683" cy="350865"/>
          </a:xfrm>
          <a:prstGeom prst="rect">
            <a:avLst/>
          </a:prstGeom>
          <a:noFill/>
        </p:spPr>
        <p:txBody>
          <a:bodyPr wrap="none" rtlCol="0">
            <a:spAutoFit/>
          </a:bodyPr>
          <a:lstStyle/>
          <a:p>
            <a:r>
              <a:rPr lang="en-US" sz="1680" dirty="0"/>
              <a:t>Follow Up By SALES Team</a:t>
            </a:r>
          </a:p>
        </p:txBody>
      </p:sp>
      <p:sp>
        <p:nvSpPr>
          <p:cNvPr id="42" name="Rounded Rectangle 41"/>
          <p:cNvSpPr/>
          <p:nvPr/>
        </p:nvSpPr>
        <p:spPr>
          <a:xfrm>
            <a:off x="7699130" y="6098158"/>
            <a:ext cx="1920240" cy="4409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60" dirty="0"/>
              <a:t>Close Win</a:t>
            </a:r>
          </a:p>
        </p:txBody>
      </p:sp>
      <p:sp>
        <p:nvSpPr>
          <p:cNvPr id="43" name="Rounded Rectangle 42"/>
          <p:cNvSpPr/>
          <p:nvPr/>
        </p:nvSpPr>
        <p:spPr>
          <a:xfrm>
            <a:off x="7699130" y="6631558"/>
            <a:ext cx="1920240" cy="440972"/>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60" dirty="0"/>
              <a:t>Close Lost</a:t>
            </a:r>
          </a:p>
        </p:txBody>
      </p:sp>
      <p:cxnSp>
        <p:nvCxnSpPr>
          <p:cNvPr id="44" name="Straight Arrow Connector 43"/>
          <p:cNvCxnSpPr>
            <a:stCxn id="34" idx="2"/>
            <a:endCxn id="39" idx="0"/>
          </p:cNvCxnSpPr>
          <p:nvPr/>
        </p:nvCxnSpPr>
        <p:spPr>
          <a:xfrm flipH="1">
            <a:off x="1991749" y="4662938"/>
            <a:ext cx="1" cy="11259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9" idx="3"/>
            <a:endCxn id="40" idx="1"/>
          </p:cNvCxnSpPr>
          <p:nvPr/>
        </p:nvCxnSpPr>
        <p:spPr>
          <a:xfrm>
            <a:off x="2951869" y="6162235"/>
            <a:ext cx="135834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40" idx="3"/>
            <a:endCxn id="42" idx="1"/>
          </p:cNvCxnSpPr>
          <p:nvPr/>
        </p:nvCxnSpPr>
        <p:spPr>
          <a:xfrm>
            <a:off x="6230456" y="6162235"/>
            <a:ext cx="1468674" cy="15640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40" idx="3"/>
            <a:endCxn id="43" idx="1"/>
          </p:cNvCxnSpPr>
          <p:nvPr/>
        </p:nvCxnSpPr>
        <p:spPr>
          <a:xfrm>
            <a:off x="6230456" y="6162235"/>
            <a:ext cx="1468674" cy="68980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215210" y="6118963"/>
            <a:ext cx="2362961" cy="393954"/>
          </a:xfrm>
          <a:prstGeom prst="rect">
            <a:avLst/>
          </a:prstGeom>
          <a:noFill/>
          <a:ln w="19050">
            <a:solidFill>
              <a:schemeClr val="tx1"/>
            </a:solidFill>
          </a:ln>
        </p:spPr>
        <p:txBody>
          <a:bodyPr wrap="square" rtlCol="0">
            <a:spAutoFit/>
          </a:bodyPr>
          <a:lstStyle/>
          <a:p>
            <a:r>
              <a:rPr lang="en-US" sz="1960" dirty="0"/>
              <a:t>Become </a:t>
            </a:r>
            <a:r>
              <a:rPr lang="en-US" sz="1960" dirty="0" smtClean="0"/>
              <a:t>Promotor</a:t>
            </a:r>
            <a:endParaRPr lang="en-US" sz="1960" dirty="0"/>
          </a:p>
        </p:txBody>
      </p:sp>
      <p:sp>
        <p:nvSpPr>
          <p:cNvPr id="50" name="TextBox 49"/>
          <p:cNvSpPr txBox="1"/>
          <p:nvPr/>
        </p:nvSpPr>
        <p:spPr>
          <a:xfrm>
            <a:off x="5352170" y="7292461"/>
            <a:ext cx="2509836" cy="350865"/>
          </a:xfrm>
          <a:prstGeom prst="rect">
            <a:avLst/>
          </a:prstGeom>
          <a:noFill/>
        </p:spPr>
        <p:txBody>
          <a:bodyPr wrap="square" rtlCol="0">
            <a:spAutoFit/>
          </a:bodyPr>
          <a:lstStyle/>
          <a:p>
            <a:r>
              <a:rPr lang="en-US" sz="1680" dirty="0"/>
              <a:t>Evaluate and Nurture</a:t>
            </a:r>
          </a:p>
        </p:txBody>
      </p:sp>
      <p:sp>
        <p:nvSpPr>
          <p:cNvPr id="51" name="Rounded Rectangle 50"/>
          <p:cNvSpPr/>
          <p:nvPr/>
        </p:nvSpPr>
        <p:spPr>
          <a:xfrm>
            <a:off x="1031629" y="6834277"/>
            <a:ext cx="1920240" cy="87481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60" dirty="0"/>
              <a:t>Others Lead Source (Manual)</a:t>
            </a:r>
          </a:p>
        </p:txBody>
      </p:sp>
      <p:cxnSp>
        <p:nvCxnSpPr>
          <p:cNvPr id="52" name="Straight Arrow Connector 51"/>
          <p:cNvCxnSpPr>
            <a:stCxn id="51" idx="0"/>
            <a:endCxn id="39" idx="2"/>
          </p:cNvCxnSpPr>
          <p:nvPr/>
        </p:nvCxnSpPr>
        <p:spPr>
          <a:xfrm flipV="1">
            <a:off x="1991749" y="6535615"/>
            <a:ext cx="0" cy="2986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352769" y="4212303"/>
            <a:ext cx="1469377" cy="350865"/>
          </a:xfrm>
          <a:prstGeom prst="rect">
            <a:avLst/>
          </a:prstGeom>
          <a:noFill/>
        </p:spPr>
        <p:txBody>
          <a:bodyPr wrap="none" rtlCol="0">
            <a:spAutoFit/>
          </a:bodyPr>
          <a:lstStyle/>
          <a:p>
            <a:r>
              <a:rPr lang="en-US" sz="1680" dirty="0"/>
              <a:t>Traffic Analytic</a:t>
            </a:r>
          </a:p>
        </p:txBody>
      </p:sp>
      <p:cxnSp>
        <p:nvCxnSpPr>
          <p:cNvPr id="54" name="Elbow Connector 53"/>
          <p:cNvCxnSpPr>
            <a:stCxn id="43" idx="3"/>
            <a:endCxn id="51" idx="3"/>
          </p:cNvCxnSpPr>
          <p:nvPr/>
        </p:nvCxnSpPr>
        <p:spPr>
          <a:xfrm flipH="1">
            <a:off x="2951869" y="6852044"/>
            <a:ext cx="6667501" cy="419642"/>
          </a:xfrm>
          <a:prstGeom prst="bentConnector3">
            <a:avLst>
              <a:gd name="adj1" fmla="val -448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2" idx="3"/>
            <a:endCxn id="49" idx="1"/>
          </p:cNvCxnSpPr>
          <p:nvPr/>
        </p:nvCxnSpPr>
        <p:spPr>
          <a:xfrm flipV="1">
            <a:off x="9619370" y="6315940"/>
            <a:ext cx="595840" cy="27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49" idx="0"/>
          </p:cNvCxnSpPr>
          <p:nvPr/>
        </p:nvCxnSpPr>
        <p:spPr>
          <a:xfrm rot="16200000" flipV="1">
            <a:off x="7010319" y="1732591"/>
            <a:ext cx="3803793" cy="496895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415983" y="1951890"/>
            <a:ext cx="2390398" cy="393954"/>
          </a:xfrm>
          <a:prstGeom prst="rect">
            <a:avLst/>
          </a:prstGeom>
          <a:noFill/>
        </p:spPr>
        <p:txBody>
          <a:bodyPr wrap="none" rtlCol="0">
            <a:spAutoFit/>
          </a:bodyPr>
          <a:lstStyle/>
          <a:p>
            <a:r>
              <a:rPr lang="en-US" sz="1960" dirty="0"/>
              <a:t>Plan-Do-Check Action</a:t>
            </a:r>
          </a:p>
        </p:txBody>
      </p:sp>
      <p:cxnSp>
        <p:nvCxnSpPr>
          <p:cNvPr id="8" name="Straight Arrow Connector 7"/>
          <p:cNvCxnSpPr/>
          <p:nvPr/>
        </p:nvCxnSpPr>
        <p:spPr>
          <a:xfrm flipH="1">
            <a:off x="9885619" y="6359859"/>
            <a:ext cx="8334" cy="4784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0696" y="2401556"/>
            <a:ext cx="2153346" cy="393954"/>
          </a:xfrm>
          <a:prstGeom prst="rect">
            <a:avLst/>
          </a:prstGeom>
          <a:noFill/>
        </p:spPr>
        <p:txBody>
          <a:bodyPr wrap="none" rtlCol="0">
            <a:spAutoFit/>
          </a:bodyPr>
          <a:lstStyle/>
          <a:p>
            <a:r>
              <a:rPr lang="en-US" sz="1960" b="1" dirty="0"/>
              <a:t>1. Lead Generation</a:t>
            </a:r>
          </a:p>
        </p:txBody>
      </p:sp>
      <p:sp>
        <p:nvSpPr>
          <p:cNvPr id="59" name="TextBox 58"/>
          <p:cNvSpPr txBox="1"/>
          <p:nvPr/>
        </p:nvSpPr>
        <p:spPr>
          <a:xfrm>
            <a:off x="90846" y="3005649"/>
            <a:ext cx="1806328" cy="393954"/>
          </a:xfrm>
          <a:prstGeom prst="rect">
            <a:avLst/>
          </a:prstGeom>
          <a:noFill/>
        </p:spPr>
        <p:txBody>
          <a:bodyPr wrap="none" rtlCol="0">
            <a:spAutoFit/>
          </a:bodyPr>
          <a:lstStyle/>
          <a:p>
            <a:r>
              <a:rPr lang="en-US" sz="1960" b="1" dirty="0"/>
              <a:t>2. Lead Capture</a:t>
            </a:r>
          </a:p>
        </p:txBody>
      </p:sp>
      <p:sp>
        <p:nvSpPr>
          <p:cNvPr id="61" name="TextBox 60"/>
          <p:cNvSpPr txBox="1"/>
          <p:nvPr/>
        </p:nvSpPr>
        <p:spPr>
          <a:xfrm>
            <a:off x="10056829" y="6522693"/>
            <a:ext cx="1805687" cy="393954"/>
          </a:xfrm>
          <a:prstGeom prst="rect">
            <a:avLst/>
          </a:prstGeom>
          <a:noFill/>
        </p:spPr>
        <p:txBody>
          <a:bodyPr wrap="none" rtlCol="0">
            <a:spAutoFit/>
          </a:bodyPr>
          <a:lstStyle/>
          <a:p>
            <a:r>
              <a:rPr lang="en-US" sz="1960" b="1" dirty="0"/>
              <a:t>3. Lead Nurture</a:t>
            </a:r>
          </a:p>
        </p:txBody>
      </p:sp>
      <p:sp>
        <p:nvSpPr>
          <p:cNvPr id="62" name="TextBox 61"/>
          <p:cNvSpPr txBox="1"/>
          <p:nvPr/>
        </p:nvSpPr>
        <p:spPr>
          <a:xfrm>
            <a:off x="9758695" y="2390382"/>
            <a:ext cx="3033523" cy="393954"/>
          </a:xfrm>
          <a:prstGeom prst="rect">
            <a:avLst/>
          </a:prstGeom>
          <a:noFill/>
        </p:spPr>
        <p:txBody>
          <a:bodyPr wrap="none" rtlCol="0">
            <a:spAutoFit/>
          </a:bodyPr>
          <a:lstStyle/>
          <a:p>
            <a:r>
              <a:rPr lang="en-US" sz="1960" dirty="0"/>
              <a:t>A. Online Channels Program</a:t>
            </a:r>
          </a:p>
        </p:txBody>
      </p:sp>
      <p:sp>
        <p:nvSpPr>
          <p:cNvPr id="63" name="TextBox 62"/>
          <p:cNvSpPr txBox="1"/>
          <p:nvPr/>
        </p:nvSpPr>
        <p:spPr>
          <a:xfrm>
            <a:off x="1991748" y="4671882"/>
            <a:ext cx="2460161" cy="393954"/>
          </a:xfrm>
          <a:prstGeom prst="rect">
            <a:avLst/>
          </a:prstGeom>
          <a:noFill/>
        </p:spPr>
        <p:txBody>
          <a:bodyPr wrap="none" rtlCol="0">
            <a:spAutoFit/>
          </a:bodyPr>
          <a:lstStyle/>
          <a:p>
            <a:r>
              <a:rPr lang="en-US" sz="1960" dirty="0"/>
              <a:t>Lead Capture Program</a:t>
            </a:r>
          </a:p>
        </p:txBody>
      </p:sp>
      <p:sp>
        <p:nvSpPr>
          <p:cNvPr id="64" name="TextBox 63"/>
          <p:cNvSpPr txBox="1"/>
          <p:nvPr/>
        </p:nvSpPr>
        <p:spPr>
          <a:xfrm>
            <a:off x="10064479" y="6807585"/>
            <a:ext cx="2642518" cy="393954"/>
          </a:xfrm>
          <a:prstGeom prst="rect">
            <a:avLst/>
          </a:prstGeom>
          <a:noFill/>
        </p:spPr>
        <p:txBody>
          <a:bodyPr wrap="none" rtlCol="0">
            <a:spAutoFit/>
          </a:bodyPr>
          <a:lstStyle/>
          <a:p>
            <a:r>
              <a:rPr lang="en-US" sz="1960" dirty="0"/>
              <a:t>Lead Nurturing Program</a:t>
            </a:r>
          </a:p>
        </p:txBody>
      </p:sp>
      <p:sp>
        <p:nvSpPr>
          <p:cNvPr id="65" name="Rectangle 64"/>
          <p:cNvSpPr/>
          <p:nvPr/>
        </p:nvSpPr>
        <p:spPr>
          <a:xfrm>
            <a:off x="9082985" y="3273151"/>
            <a:ext cx="1386840" cy="26065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60" b="1" dirty="0" smtClean="0">
                <a:solidFill>
                  <a:schemeClr val="tx1"/>
                </a:solidFill>
              </a:rPr>
              <a:t>Offline channel</a:t>
            </a:r>
            <a:endParaRPr lang="en-US" sz="1960" b="1" dirty="0">
              <a:solidFill>
                <a:schemeClr val="tx1"/>
              </a:solidFill>
            </a:endParaRPr>
          </a:p>
          <a:p>
            <a:pPr algn="ctr"/>
            <a:r>
              <a:rPr lang="en-US" sz="1680" dirty="0" smtClean="0">
                <a:solidFill>
                  <a:schemeClr val="tx1"/>
                </a:solidFill>
              </a:rPr>
              <a:t>Television</a:t>
            </a:r>
            <a:endParaRPr lang="en-US" sz="1680" dirty="0">
              <a:solidFill>
                <a:schemeClr val="tx1"/>
              </a:solidFill>
            </a:endParaRPr>
          </a:p>
          <a:p>
            <a:pPr algn="ctr"/>
            <a:r>
              <a:rPr lang="en-US" sz="1680" dirty="0">
                <a:solidFill>
                  <a:schemeClr val="tx1"/>
                </a:solidFill>
              </a:rPr>
              <a:t>Radio</a:t>
            </a:r>
          </a:p>
          <a:p>
            <a:pPr algn="ctr"/>
            <a:r>
              <a:rPr lang="en-US" sz="1680" dirty="0" smtClean="0">
                <a:solidFill>
                  <a:schemeClr val="tx1"/>
                </a:solidFill>
              </a:rPr>
              <a:t>Billboard</a:t>
            </a:r>
          </a:p>
          <a:p>
            <a:pPr algn="ctr"/>
            <a:r>
              <a:rPr lang="en-US" sz="1680" i="1" dirty="0" smtClean="0">
                <a:solidFill>
                  <a:schemeClr val="tx1"/>
                </a:solidFill>
              </a:rPr>
              <a:t>Flyer</a:t>
            </a:r>
            <a:endParaRPr lang="en-US" sz="1680" dirty="0">
              <a:solidFill>
                <a:schemeClr val="tx1"/>
              </a:solidFill>
            </a:endParaRPr>
          </a:p>
          <a:p>
            <a:pPr algn="ctr"/>
            <a:r>
              <a:rPr lang="en-US" sz="1680" dirty="0">
                <a:solidFill>
                  <a:schemeClr val="tx1"/>
                </a:solidFill>
              </a:rPr>
              <a:t>Poster</a:t>
            </a:r>
          </a:p>
          <a:p>
            <a:pPr algn="ctr"/>
            <a:r>
              <a:rPr lang="en-US" sz="1680" dirty="0" smtClean="0">
                <a:solidFill>
                  <a:schemeClr val="tx1"/>
                </a:solidFill>
              </a:rPr>
              <a:t>Event</a:t>
            </a:r>
          </a:p>
          <a:p>
            <a:pPr algn="ctr"/>
            <a:r>
              <a:rPr lang="en-US" sz="1680" dirty="0" smtClean="0">
                <a:solidFill>
                  <a:schemeClr val="tx1"/>
                </a:solidFill>
              </a:rPr>
              <a:t>Community</a:t>
            </a:r>
            <a:endParaRPr lang="en-US" sz="1680" dirty="0">
              <a:solidFill>
                <a:schemeClr val="tx1"/>
              </a:solidFill>
            </a:endParaRPr>
          </a:p>
        </p:txBody>
      </p:sp>
      <p:sp>
        <p:nvSpPr>
          <p:cNvPr id="66" name="TextBox 65"/>
          <p:cNvSpPr txBox="1"/>
          <p:nvPr/>
        </p:nvSpPr>
        <p:spPr>
          <a:xfrm>
            <a:off x="9751333" y="2694482"/>
            <a:ext cx="3042436" cy="393954"/>
          </a:xfrm>
          <a:prstGeom prst="rect">
            <a:avLst/>
          </a:prstGeom>
          <a:noFill/>
        </p:spPr>
        <p:txBody>
          <a:bodyPr wrap="none" rtlCol="0">
            <a:spAutoFit/>
          </a:bodyPr>
          <a:lstStyle/>
          <a:p>
            <a:r>
              <a:rPr lang="en-US" sz="1960" dirty="0"/>
              <a:t>B. Offline Channels Program</a:t>
            </a:r>
          </a:p>
        </p:txBody>
      </p:sp>
      <p:cxnSp>
        <p:nvCxnSpPr>
          <p:cNvPr id="11" name="Elbow Connector 10"/>
          <p:cNvCxnSpPr>
            <a:endCxn id="65" idx="0"/>
          </p:cNvCxnSpPr>
          <p:nvPr/>
        </p:nvCxnSpPr>
        <p:spPr>
          <a:xfrm>
            <a:off x="7691351" y="2770109"/>
            <a:ext cx="2085054" cy="50304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65" idx="1"/>
            <a:endCxn id="33" idx="3"/>
          </p:cNvCxnSpPr>
          <p:nvPr/>
        </p:nvCxnSpPr>
        <p:spPr>
          <a:xfrm flipH="1" flipV="1">
            <a:off x="8392550" y="4574046"/>
            <a:ext cx="690435" cy="23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0505286" y="3125698"/>
            <a:ext cx="2154051" cy="2585323"/>
          </a:xfrm>
          <a:prstGeom prst="rect">
            <a:avLst/>
          </a:prstGeom>
          <a:noFill/>
        </p:spPr>
        <p:txBody>
          <a:bodyPr wrap="none" rtlCol="0">
            <a:spAutoFit/>
          </a:bodyPr>
          <a:lstStyle/>
          <a:p>
            <a:r>
              <a:rPr lang="en-US" sz="1800" dirty="0" smtClean="0"/>
              <a:t>Lead Indicator:</a:t>
            </a:r>
          </a:p>
          <a:p>
            <a:pPr marL="342900" indent="-342900">
              <a:buAutoNum type="arabicPeriod"/>
            </a:pPr>
            <a:r>
              <a:rPr lang="en-US" sz="1800" dirty="0" smtClean="0"/>
              <a:t>Reach</a:t>
            </a:r>
          </a:p>
          <a:p>
            <a:pPr marL="342900" indent="-342900">
              <a:buAutoNum type="arabicPeriod"/>
            </a:pPr>
            <a:r>
              <a:rPr lang="en-US" sz="1800" dirty="0" smtClean="0"/>
              <a:t>Impression</a:t>
            </a:r>
          </a:p>
          <a:p>
            <a:pPr marL="342900" indent="-342900">
              <a:buAutoNum type="arabicPeriod"/>
            </a:pPr>
            <a:r>
              <a:rPr lang="en-US" sz="1800" dirty="0" smtClean="0"/>
              <a:t>Engagement</a:t>
            </a:r>
          </a:p>
          <a:p>
            <a:pPr marL="342900" indent="-342900">
              <a:buAutoNum type="arabicPeriod"/>
            </a:pPr>
            <a:r>
              <a:rPr lang="en-US" sz="1800" dirty="0" smtClean="0"/>
              <a:t>Conversion</a:t>
            </a:r>
          </a:p>
          <a:p>
            <a:pPr marL="342900" indent="-342900">
              <a:buAutoNum type="arabicPeriod"/>
            </a:pPr>
            <a:endParaRPr lang="en-US" sz="1800" dirty="0"/>
          </a:p>
          <a:p>
            <a:r>
              <a:rPr lang="en-US" sz="1800" dirty="0" smtClean="0"/>
              <a:t>Lag Indicator:</a:t>
            </a:r>
          </a:p>
          <a:p>
            <a:pPr marL="342900" indent="-342900">
              <a:buAutoNum type="arabicPeriod"/>
            </a:pPr>
            <a:r>
              <a:rPr lang="en-US" sz="1800" dirty="0" smtClean="0"/>
              <a:t>Brand Awareness</a:t>
            </a:r>
          </a:p>
          <a:p>
            <a:pPr marL="342900" indent="-342900">
              <a:buAutoNum type="arabicPeriod"/>
            </a:pPr>
            <a:r>
              <a:rPr lang="en-US" sz="1800" dirty="0" smtClean="0"/>
              <a:t>Sales</a:t>
            </a:r>
            <a:endParaRPr lang="en-US" sz="1800" dirty="0"/>
          </a:p>
        </p:txBody>
      </p:sp>
      <p:sp>
        <p:nvSpPr>
          <p:cNvPr id="57" name="TextBox 56"/>
          <p:cNvSpPr txBox="1"/>
          <p:nvPr/>
        </p:nvSpPr>
        <p:spPr>
          <a:xfrm>
            <a:off x="4745412" y="389121"/>
            <a:ext cx="3387659" cy="369332"/>
          </a:xfrm>
          <a:prstGeom prst="rect">
            <a:avLst/>
          </a:prstGeom>
          <a:noFill/>
        </p:spPr>
        <p:txBody>
          <a:bodyPr wrap="none" rtlCol="0">
            <a:spAutoFit/>
          </a:bodyPr>
          <a:lstStyle/>
          <a:p>
            <a:pPr algn="ctr"/>
            <a:r>
              <a:rPr lang="en-US" sz="1800" b="1" dirty="0" smtClean="0">
                <a:solidFill>
                  <a:prstClr val="black"/>
                </a:solidFill>
              </a:rPr>
              <a:t>TRIANGLE MARKETING STRATEGY</a:t>
            </a:r>
          </a:p>
        </p:txBody>
      </p:sp>
      <p:sp>
        <p:nvSpPr>
          <p:cNvPr id="60" name="TextBox 59"/>
          <p:cNvSpPr txBox="1"/>
          <p:nvPr/>
        </p:nvSpPr>
        <p:spPr>
          <a:xfrm>
            <a:off x="1369683" y="710438"/>
            <a:ext cx="10048790" cy="646331"/>
          </a:xfrm>
          <a:prstGeom prst="rect">
            <a:avLst/>
          </a:prstGeom>
          <a:noFill/>
        </p:spPr>
        <p:txBody>
          <a:bodyPr wrap="square" rtlCol="0">
            <a:spAutoFit/>
          </a:bodyPr>
          <a:lstStyle/>
          <a:p>
            <a:pPr algn="ctr"/>
            <a:r>
              <a:rPr lang="en-US" sz="1800" dirty="0" smtClean="0">
                <a:solidFill>
                  <a:prstClr val="black"/>
                </a:solidFill>
              </a:rPr>
              <a:t>Exploration On The Framework Of </a:t>
            </a:r>
            <a:r>
              <a:rPr lang="en-US" sz="1800" b="1" dirty="0" smtClean="0">
                <a:solidFill>
                  <a:prstClr val="black"/>
                </a:solidFill>
              </a:rPr>
              <a:t>Triangle Marketing Strategy </a:t>
            </a:r>
            <a:r>
              <a:rPr lang="en-US" sz="1800" dirty="0" smtClean="0">
                <a:solidFill>
                  <a:prstClr val="black"/>
                </a:solidFill>
              </a:rPr>
              <a:t>Structure To Help Understanding Marketing Strategy Better. Combination Of Offline And Online Channel</a:t>
            </a:r>
          </a:p>
        </p:txBody>
      </p:sp>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68" name="TextBox 67"/>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73" name="TextBox 72"/>
          <p:cNvSpPr txBox="1"/>
          <p:nvPr/>
        </p:nvSpPr>
        <p:spPr>
          <a:xfrm>
            <a:off x="5112266" y="5801"/>
            <a:ext cx="2843279" cy="369332"/>
          </a:xfrm>
          <a:prstGeom prst="rect">
            <a:avLst/>
          </a:prstGeom>
          <a:noFill/>
        </p:spPr>
        <p:txBody>
          <a:bodyPr wrap="none" rtlCol="0">
            <a:spAutoFit/>
          </a:bodyPr>
          <a:lstStyle/>
          <a:p>
            <a:pPr algn="ctr"/>
            <a:r>
              <a:rPr lang="en-US" sz="1800" b="1" dirty="0" smtClean="0">
                <a:solidFill>
                  <a:prstClr val="black"/>
                </a:solidFill>
              </a:rPr>
              <a:t>IV. STRATEGIC POSITIONING</a:t>
            </a:r>
          </a:p>
        </p:txBody>
      </p:sp>
      <p:pic>
        <p:nvPicPr>
          <p:cNvPr id="70" name="Picture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71" name="TextBox 70"/>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42441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523" y="1371600"/>
            <a:ext cx="6000040" cy="1938992"/>
          </a:xfrm>
          <a:prstGeom prst="rect">
            <a:avLst/>
          </a:prstGeom>
          <a:noFill/>
        </p:spPr>
        <p:txBody>
          <a:bodyPr wrap="none" rtlCol="0">
            <a:spAutoFit/>
          </a:bodyPr>
          <a:lstStyle/>
          <a:p>
            <a:r>
              <a:rPr lang="en-US" sz="4000" b="1" dirty="0"/>
              <a:t>Business </a:t>
            </a:r>
            <a:r>
              <a:rPr lang="en-US" sz="4000" b="1" dirty="0" smtClean="0"/>
              <a:t>Strategy: </a:t>
            </a:r>
            <a:endParaRPr lang="en-US" sz="4000" b="1" dirty="0"/>
          </a:p>
          <a:p>
            <a:pPr marL="342900" indent="-342900">
              <a:buAutoNum type="arabicPeriod"/>
            </a:pPr>
            <a:r>
              <a:rPr lang="en-US" sz="4000" dirty="0" smtClean="0"/>
              <a:t>Strategic Positioning</a:t>
            </a:r>
          </a:p>
          <a:p>
            <a:pPr marL="342900" indent="-342900">
              <a:buAutoNum type="arabicPeriod"/>
            </a:pPr>
            <a:r>
              <a:rPr lang="en-US" sz="4000" b="1" dirty="0" smtClean="0"/>
              <a:t>Operational Effectiveness</a:t>
            </a:r>
            <a:endParaRPr lang="en-US" sz="4000" b="1" dirty="0"/>
          </a:p>
        </p:txBody>
      </p:sp>
      <p:sp>
        <p:nvSpPr>
          <p:cNvPr id="3" name="TextBox 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792247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ounded Rectangle 88"/>
          <p:cNvSpPr/>
          <p:nvPr/>
        </p:nvSpPr>
        <p:spPr>
          <a:xfrm>
            <a:off x="2932981" y="1740705"/>
            <a:ext cx="7211683" cy="3799130"/>
          </a:xfrm>
          <a:prstGeom prst="roundRect">
            <a:avLst/>
          </a:prstGeom>
          <a:solidFill>
            <a:schemeClr val="accent2">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Rounded Rectangle 85"/>
          <p:cNvSpPr/>
          <p:nvPr/>
        </p:nvSpPr>
        <p:spPr>
          <a:xfrm>
            <a:off x="3827803" y="2591406"/>
            <a:ext cx="5400698" cy="2917023"/>
          </a:xfrm>
          <a:prstGeom prst="roundRect">
            <a:avLst/>
          </a:prstGeom>
          <a:solidFill>
            <a:schemeClr val="accent6">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 name="Rounded Rectangle 82"/>
          <p:cNvSpPr/>
          <p:nvPr/>
        </p:nvSpPr>
        <p:spPr>
          <a:xfrm>
            <a:off x="4728833" y="3431646"/>
            <a:ext cx="3564712" cy="2036197"/>
          </a:xfrm>
          <a:prstGeom prst="roundRect">
            <a:avLst/>
          </a:prstGeom>
          <a:solidFill>
            <a:schemeClr val="accent4">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 name="TextBox 73"/>
          <p:cNvSpPr txBox="1"/>
          <p:nvPr/>
        </p:nvSpPr>
        <p:spPr>
          <a:xfrm>
            <a:off x="3449963" y="623943"/>
            <a:ext cx="5978560" cy="369332"/>
          </a:xfrm>
          <a:prstGeom prst="rect">
            <a:avLst/>
          </a:prstGeom>
          <a:noFill/>
        </p:spPr>
        <p:txBody>
          <a:bodyPr wrap="none" rtlCol="0">
            <a:spAutoFit/>
          </a:bodyPr>
          <a:lstStyle/>
          <a:p>
            <a:pPr algn="ctr"/>
            <a:r>
              <a:rPr lang="en-US" sz="1800" dirty="0" smtClean="0">
                <a:solidFill>
                  <a:prstClr val="black"/>
                </a:solidFill>
              </a:rPr>
              <a:t>Exploration on The Company’s Operational Effectiveness Goals</a:t>
            </a:r>
          </a:p>
        </p:txBody>
      </p:sp>
      <p:sp>
        <p:nvSpPr>
          <p:cNvPr id="23" name="TextBox 22"/>
          <p:cNvSpPr txBox="1"/>
          <p:nvPr/>
        </p:nvSpPr>
        <p:spPr>
          <a:xfrm>
            <a:off x="4795800" y="2256"/>
            <a:ext cx="3286862" cy="369332"/>
          </a:xfrm>
          <a:prstGeom prst="rect">
            <a:avLst/>
          </a:prstGeom>
          <a:noFill/>
        </p:spPr>
        <p:txBody>
          <a:bodyPr wrap="none" rtlCol="0">
            <a:spAutoFit/>
          </a:bodyPr>
          <a:lstStyle/>
          <a:p>
            <a:pPr algn="ctr"/>
            <a:r>
              <a:rPr lang="en-US" sz="1800" b="1" dirty="0" smtClean="0">
                <a:solidFill>
                  <a:prstClr val="black"/>
                </a:solidFill>
              </a:rPr>
              <a:t>V. OPERATIONAL EFFECTIVENESS</a:t>
            </a:r>
          </a:p>
        </p:txBody>
      </p:sp>
      <p:sp>
        <p:nvSpPr>
          <p:cNvPr id="80" name="TextBox 79"/>
          <p:cNvSpPr txBox="1"/>
          <p:nvPr/>
        </p:nvSpPr>
        <p:spPr>
          <a:xfrm>
            <a:off x="4278565" y="1365025"/>
            <a:ext cx="4321329" cy="369332"/>
          </a:xfrm>
          <a:prstGeom prst="rect">
            <a:avLst/>
          </a:prstGeom>
          <a:noFill/>
        </p:spPr>
        <p:txBody>
          <a:bodyPr wrap="square" rtlCol="0">
            <a:spAutoFit/>
          </a:bodyPr>
          <a:lstStyle/>
          <a:p>
            <a:pPr algn="ctr"/>
            <a:r>
              <a:rPr lang="en-US" sz="1800" b="1" dirty="0" smtClean="0">
                <a:solidFill>
                  <a:prstClr val="black"/>
                </a:solidFill>
              </a:rPr>
              <a:t>The Operational Effectiveness Goals</a:t>
            </a:r>
            <a:endParaRPr lang="en-US" sz="1800" dirty="0" smtClean="0">
              <a:solidFill>
                <a:prstClr val="black"/>
              </a:solidFill>
            </a:endParaRPr>
          </a:p>
        </p:txBody>
      </p:sp>
      <p:sp>
        <p:nvSpPr>
          <p:cNvPr id="15" name="Rounded Rectangle 14"/>
          <p:cNvSpPr/>
          <p:nvPr/>
        </p:nvSpPr>
        <p:spPr>
          <a:xfrm>
            <a:off x="5591680" y="4324399"/>
            <a:ext cx="1890981" cy="1084011"/>
          </a:xfrm>
          <a:prstGeom prst="roundRect">
            <a:avLst/>
          </a:prstGeom>
          <a:solidFill>
            <a:schemeClr val="accent5">
              <a:lumMod val="40000"/>
              <a:lumOff val="6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 name="TextBox 80"/>
          <p:cNvSpPr txBox="1"/>
          <p:nvPr/>
        </p:nvSpPr>
        <p:spPr>
          <a:xfrm>
            <a:off x="5902092" y="4476452"/>
            <a:ext cx="1257712" cy="307777"/>
          </a:xfrm>
          <a:prstGeom prst="rect">
            <a:avLst/>
          </a:prstGeom>
          <a:noFill/>
        </p:spPr>
        <p:txBody>
          <a:bodyPr wrap="square" rtlCol="0">
            <a:spAutoFit/>
          </a:bodyPr>
          <a:lstStyle/>
          <a:p>
            <a:pPr algn="ctr" defTabSz="685846">
              <a:defRPr/>
            </a:pPr>
            <a:r>
              <a:rPr lang="en-US" sz="1400" b="1" dirty="0" smtClean="0">
                <a:solidFill>
                  <a:srgbClr val="C00000"/>
                </a:solidFill>
                <a:latin typeface="Arial" panose="020B0604020202020204"/>
              </a:rPr>
              <a:t>QUALITY</a:t>
            </a:r>
            <a:endParaRPr lang="en-US" sz="1400" b="1" dirty="0">
              <a:solidFill>
                <a:srgbClr val="C00000"/>
              </a:solidFill>
              <a:latin typeface="Arial" panose="020B0604020202020204"/>
            </a:endParaRPr>
          </a:p>
        </p:txBody>
      </p:sp>
      <p:sp>
        <p:nvSpPr>
          <p:cNvPr id="84" name="TextBox 83"/>
          <p:cNvSpPr txBox="1"/>
          <p:nvPr/>
        </p:nvSpPr>
        <p:spPr>
          <a:xfrm>
            <a:off x="5406040" y="3746002"/>
            <a:ext cx="2284323" cy="338554"/>
          </a:xfrm>
          <a:prstGeom prst="rect">
            <a:avLst/>
          </a:prstGeom>
          <a:noFill/>
        </p:spPr>
        <p:txBody>
          <a:bodyPr wrap="square" rtlCol="0">
            <a:spAutoFit/>
          </a:bodyPr>
          <a:lstStyle/>
          <a:p>
            <a:pPr algn="ctr" defTabSz="685846">
              <a:defRPr/>
            </a:pPr>
            <a:r>
              <a:rPr lang="en-US" sz="1600" b="1" dirty="0" smtClean="0">
                <a:solidFill>
                  <a:srgbClr val="C00000"/>
                </a:solidFill>
                <a:latin typeface="Arial" panose="020B0604020202020204"/>
              </a:rPr>
              <a:t>SAFETY</a:t>
            </a:r>
            <a:endParaRPr lang="en-US" sz="1600" b="1" dirty="0">
              <a:solidFill>
                <a:srgbClr val="C00000"/>
              </a:solidFill>
              <a:latin typeface="Arial" panose="020B0604020202020204"/>
            </a:endParaRPr>
          </a:p>
        </p:txBody>
      </p:sp>
      <p:sp>
        <p:nvSpPr>
          <p:cNvPr id="87" name="TextBox 86"/>
          <p:cNvSpPr txBox="1"/>
          <p:nvPr/>
        </p:nvSpPr>
        <p:spPr>
          <a:xfrm>
            <a:off x="5164911" y="2835033"/>
            <a:ext cx="2692555" cy="369332"/>
          </a:xfrm>
          <a:prstGeom prst="rect">
            <a:avLst/>
          </a:prstGeom>
          <a:noFill/>
        </p:spPr>
        <p:txBody>
          <a:bodyPr wrap="square" rtlCol="0">
            <a:spAutoFit/>
          </a:bodyPr>
          <a:lstStyle/>
          <a:p>
            <a:pPr algn="ctr" defTabSz="685846">
              <a:defRPr/>
            </a:pPr>
            <a:r>
              <a:rPr lang="en-US" sz="1800" b="1" dirty="0" smtClean="0">
                <a:solidFill>
                  <a:srgbClr val="C00000"/>
                </a:solidFill>
                <a:latin typeface="Arial" panose="020B0604020202020204"/>
              </a:rPr>
              <a:t>ECO-FRIENDLY</a:t>
            </a:r>
            <a:endParaRPr lang="en-US" sz="1800" b="1" dirty="0">
              <a:solidFill>
                <a:srgbClr val="C00000"/>
              </a:solidFill>
              <a:latin typeface="Arial" panose="020B0604020202020204"/>
            </a:endParaRPr>
          </a:p>
        </p:txBody>
      </p:sp>
      <p:sp>
        <p:nvSpPr>
          <p:cNvPr id="90" name="TextBox 89"/>
          <p:cNvSpPr txBox="1"/>
          <p:nvPr/>
        </p:nvSpPr>
        <p:spPr>
          <a:xfrm>
            <a:off x="5598113" y="1967428"/>
            <a:ext cx="1866606" cy="400110"/>
          </a:xfrm>
          <a:prstGeom prst="rect">
            <a:avLst/>
          </a:prstGeom>
          <a:noFill/>
        </p:spPr>
        <p:txBody>
          <a:bodyPr wrap="square" rtlCol="0">
            <a:spAutoFit/>
          </a:bodyPr>
          <a:lstStyle/>
          <a:p>
            <a:pPr algn="ctr" defTabSz="685846">
              <a:defRPr/>
            </a:pPr>
            <a:r>
              <a:rPr lang="en-US" sz="2000" b="1" dirty="0" smtClean="0">
                <a:solidFill>
                  <a:srgbClr val="C00000"/>
                </a:solidFill>
                <a:latin typeface="Arial" panose="020B0604020202020204"/>
              </a:rPr>
              <a:t>MORALE</a:t>
            </a:r>
            <a:endParaRPr lang="en-US" sz="2000" b="1" dirty="0">
              <a:solidFill>
                <a:srgbClr val="C00000"/>
              </a:solidFill>
              <a:latin typeface="Arial" panose="020B0604020202020204"/>
            </a:endParaRPr>
          </a:p>
        </p:txBody>
      </p:sp>
      <p:sp>
        <p:nvSpPr>
          <p:cNvPr id="46" name="TextBox 45"/>
          <p:cNvSpPr txBox="1"/>
          <p:nvPr/>
        </p:nvSpPr>
        <p:spPr>
          <a:xfrm>
            <a:off x="3862309" y="5556054"/>
            <a:ext cx="5400698" cy="307777"/>
          </a:xfrm>
          <a:prstGeom prst="rect">
            <a:avLst/>
          </a:prstGeom>
          <a:noFill/>
        </p:spPr>
        <p:txBody>
          <a:bodyPr wrap="square" rtlCol="0">
            <a:spAutoFit/>
          </a:bodyPr>
          <a:lstStyle/>
          <a:p>
            <a:r>
              <a:rPr lang="en-US" sz="1400" dirty="0">
                <a:solidFill>
                  <a:prstClr val="black"/>
                </a:solidFill>
              </a:rPr>
              <a:t>Source: https://www.creativesafetysupply.com/articles/what-is-qcdsm/</a:t>
            </a:r>
            <a:endParaRPr lang="en-US" sz="1400" dirty="0" smtClean="0">
              <a:solidFill>
                <a:prstClr val="black"/>
              </a:solidFill>
            </a:endParaRPr>
          </a:p>
        </p:txBody>
      </p:sp>
      <p:sp>
        <p:nvSpPr>
          <p:cNvPr id="48" name="TextBox 47"/>
          <p:cNvSpPr txBox="1"/>
          <p:nvPr/>
        </p:nvSpPr>
        <p:spPr>
          <a:xfrm>
            <a:off x="5902560" y="4717182"/>
            <a:ext cx="1257712" cy="307777"/>
          </a:xfrm>
          <a:prstGeom prst="rect">
            <a:avLst/>
          </a:prstGeom>
          <a:noFill/>
        </p:spPr>
        <p:txBody>
          <a:bodyPr wrap="square" rtlCol="0">
            <a:spAutoFit/>
          </a:bodyPr>
          <a:lstStyle/>
          <a:p>
            <a:pPr algn="ctr" defTabSz="685846">
              <a:defRPr/>
            </a:pPr>
            <a:r>
              <a:rPr lang="en-US" sz="1400" b="1" dirty="0" smtClean="0">
                <a:solidFill>
                  <a:srgbClr val="C00000"/>
                </a:solidFill>
                <a:latin typeface="Arial" panose="020B0604020202020204"/>
              </a:rPr>
              <a:t>COST</a:t>
            </a:r>
            <a:endParaRPr lang="en-US" sz="1400" b="1" dirty="0">
              <a:solidFill>
                <a:srgbClr val="C00000"/>
              </a:solidFill>
              <a:latin typeface="Arial" panose="020B0604020202020204"/>
            </a:endParaRPr>
          </a:p>
        </p:txBody>
      </p:sp>
      <p:sp>
        <p:nvSpPr>
          <p:cNvPr id="49" name="TextBox 48"/>
          <p:cNvSpPr txBox="1"/>
          <p:nvPr/>
        </p:nvSpPr>
        <p:spPr>
          <a:xfrm>
            <a:off x="5910953" y="4970788"/>
            <a:ext cx="1257712" cy="307777"/>
          </a:xfrm>
          <a:prstGeom prst="rect">
            <a:avLst/>
          </a:prstGeom>
          <a:noFill/>
        </p:spPr>
        <p:txBody>
          <a:bodyPr wrap="square" rtlCol="0">
            <a:spAutoFit/>
          </a:bodyPr>
          <a:lstStyle/>
          <a:p>
            <a:pPr algn="ctr" defTabSz="685846">
              <a:defRPr/>
            </a:pPr>
            <a:r>
              <a:rPr lang="en-US" sz="1400" b="1" dirty="0" smtClean="0">
                <a:solidFill>
                  <a:srgbClr val="C00000"/>
                </a:solidFill>
                <a:latin typeface="Arial" panose="020B0604020202020204"/>
              </a:rPr>
              <a:t>DELIVERY</a:t>
            </a:r>
            <a:endParaRPr lang="en-US" sz="1400" b="1" dirty="0">
              <a:solidFill>
                <a:srgbClr val="C00000"/>
              </a:solidFill>
              <a:latin typeface="Arial" panose="020B0604020202020204"/>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22" name="TextBox 21"/>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29" name="TextBox 28"/>
          <p:cNvSpPr txBox="1"/>
          <p:nvPr/>
        </p:nvSpPr>
        <p:spPr>
          <a:xfrm>
            <a:off x="4575080" y="345998"/>
            <a:ext cx="3757760" cy="369332"/>
          </a:xfrm>
          <a:prstGeom prst="rect">
            <a:avLst/>
          </a:prstGeom>
          <a:noFill/>
        </p:spPr>
        <p:txBody>
          <a:bodyPr wrap="none" rtlCol="0">
            <a:spAutoFit/>
          </a:bodyPr>
          <a:lstStyle/>
          <a:p>
            <a:pPr algn="ctr"/>
            <a:r>
              <a:rPr lang="en-US" sz="1800" b="1" dirty="0" smtClean="0">
                <a:solidFill>
                  <a:prstClr val="black"/>
                </a:solidFill>
              </a:rPr>
              <a:t>OPERATIONAL EFFECTIVENESS GOALS</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32" name="TextBox 31"/>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1740915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a:stCxn id="14" idx="2"/>
            <a:endCxn id="15" idx="0"/>
          </p:cNvCxnSpPr>
          <p:nvPr/>
        </p:nvCxnSpPr>
        <p:spPr>
          <a:xfrm flipH="1">
            <a:off x="6363653" y="1812019"/>
            <a:ext cx="45864" cy="5625881"/>
          </a:xfrm>
          <a:prstGeom prst="straightConnector1">
            <a:avLst/>
          </a:prstGeom>
          <a:ln w="38100">
            <a:headEnd type="triangle"/>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a:stCxn id="17" idx="3"/>
          </p:cNvCxnSpPr>
          <p:nvPr/>
        </p:nvCxnSpPr>
        <p:spPr>
          <a:xfrm>
            <a:off x="2232538" y="4538741"/>
            <a:ext cx="8454512" cy="8705"/>
          </a:xfrm>
          <a:prstGeom prst="straightConnector1">
            <a:avLst/>
          </a:prstGeom>
          <a:ln w="38100">
            <a:headEnd type="triangle"/>
            <a:tailEnd type="triangle"/>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5829133" y="1442687"/>
            <a:ext cx="1160767" cy="369332"/>
          </a:xfrm>
          <a:prstGeom prst="rect">
            <a:avLst/>
          </a:prstGeom>
          <a:noFill/>
        </p:spPr>
        <p:txBody>
          <a:bodyPr wrap="none" rtlCol="0">
            <a:spAutoFit/>
          </a:bodyPr>
          <a:lstStyle/>
          <a:p>
            <a:r>
              <a:rPr lang="en-US" sz="1800" b="1" dirty="0">
                <a:solidFill>
                  <a:prstClr val="black"/>
                </a:solidFill>
              </a:rPr>
              <a:t>Substitute</a:t>
            </a:r>
          </a:p>
        </p:txBody>
      </p:sp>
      <p:sp>
        <p:nvSpPr>
          <p:cNvPr id="15" name="TextBox 14"/>
          <p:cNvSpPr txBox="1"/>
          <p:nvPr/>
        </p:nvSpPr>
        <p:spPr>
          <a:xfrm>
            <a:off x="5503545" y="7437900"/>
            <a:ext cx="1720215" cy="369332"/>
          </a:xfrm>
          <a:prstGeom prst="rect">
            <a:avLst/>
          </a:prstGeom>
          <a:noFill/>
        </p:spPr>
        <p:txBody>
          <a:bodyPr wrap="none" rtlCol="0">
            <a:spAutoFit/>
          </a:bodyPr>
          <a:lstStyle/>
          <a:p>
            <a:r>
              <a:rPr lang="en-US" sz="1800" b="1" dirty="0">
                <a:solidFill>
                  <a:prstClr val="black"/>
                </a:solidFill>
              </a:rPr>
              <a:t>Complementary</a:t>
            </a:r>
          </a:p>
        </p:txBody>
      </p:sp>
      <p:sp>
        <p:nvSpPr>
          <p:cNvPr id="16" name="TextBox 15"/>
          <p:cNvSpPr txBox="1"/>
          <p:nvPr/>
        </p:nvSpPr>
        <p:spPr>
          <a:xfrm>
            <a:off x="10675083" y="4338686"/>
            <a:ext cx="838178" cy="369332"/>
          </a:xfrm>
          <a:prstGeom prst="rect">
            <a:avLst/>
          </a:prstGeom>
          <a:noFill/>
        </p:spPr>
        <p:txBody>
          <a:bodyPr wrap="none" rtlCol="0">
            <a:spAutoFit/>
          </a:bodyPr>
          <a:lstStyle/>
          <a:p>
            <a:r>
              <a:rPr lang="en-US" sz="1800" b="1" dirty="0" smtClean="0">
                <a:solidFill>
                  <a:prstClr val="black"/>
                </a:solidFill>
              </a:rPr>
              <a:t>People</a:t>
            </a:r>
            <a:endParaRPr lang="en-US" sz="1800" b="1" dirty="0">
              <a:solidFill>
                <a:prstClr val="black"/>
              </a:solidFill>
            </a:endParaRPr>
          </a:p>
        </p:txBody>
      </p:sp>
      <p:sp>
        <p:nvSpPr>
          <p:cNvPr id="17" name="TextBox 16"/>
          <p:cNvSpPr txBox="1"/>
          <p:nvPr/>
        </p:nvSpPr>
        <p:spPr>
          <a:xfrm>
            <a:off x="1327739" y="4354075"/>
            <a:ext cx="904799" cy="369332"/>
          </a:xfrm>
          <a:prstGeom prst="rect">
            <a:avLst/>
          </a:prstGeom>
          <a:noFill/>
        </p:spPr>
        <p:txBody>
          <a:bodyPr wrap="none" rtlCol="0">
            <a:spAutoFit/>
          </a:bodyPr>
          <a:lstStyle/>
          <a:p>
            <a:r>
              <a:rPr lang="en-US" sz="1800" b="1" dirty="0">
                <a:solidFill>
                  <a:prstClr val="black"/>
                </a:solidFill>
              </a:rPr>
              <a:t>Process</a:t>
            </a:r>
          </a:p>
        </p:txBody>
      </p:sp>
      <p:sp>
        <p:nvSpPr>
          <p:cNvPr id="19" name="TextBox 18"/>
          <p:cNvSpPr txBox="1"/>
          <p:nvPr/>
        </p:nvSpPr>
        <p:spPr>
          <a:xfrm>
            <a:off x="4624059" y="338917"/>
            <a:ext cx="4097660" cy="369332"/>
          </a:xfrm>
          <a:prstGeom prst="rect">
            <a:avLst/>
          </a:prstGeom>
          <a:noFill/>
        </p:spPr>
        <p:txBody>
          <a:bodyPr wrap="none" rtlCol="0">
            <a:spAutoFit/>
          </a:bodyPr>
          <a:lstStyle/>
          <a:p>
            <a:r>
              <a:rPr lang="en-US" sz="1800" b="1" dirty="0" smtClean="0">
                <a:solidFill>
                  <a:prstClr val="black"/>
                </a:solidFill>
              </a:rPr>
              <a:t>THE ROLE OF TECHNOLOGY IN COMPANY</a:t>
            </a:r>
            <a:endParaRPr lang="en-US" sz="1800" b="1" dirty="0">
              <a:solidFill>
                <a:prstClr val="black"/>
              </a:solidFill>
            </a:endParaRPr>
          </a:p>
        </p:txBody>
      </p:sp>
      <p:sp>
        <p:nvSpPr>
          <p:cNvPr id="3" name="TextBox 2"/>
          <p:cNvSpPr txBox="1"/>
          <p:nvPr/>
        </p:nvSpPr>
        <p:spPr>
          <a:xfrm>
            <a:off x="2542922" y="5287525"/>
            <a:ext cx="3372462" cy="646331"/>
          </a:xfrm>
          <a:prstGeom prst="rect">
            <a:avLst/>
          </a:prstGeom>
          <a:noFill/>
        </p:spPr>
        <p:txBody>
          <a:bodyPr wrap="none" rtlCol="0">
            <a:spAutoFit/>
          </a:bodyPr>
          <a:lstStyle/>
          <a:p>
            <a:r>
              <a:rPr lang="en-US" sz="1800" b="1" dirty="0" smtClean="0"/>
              <a:t>Company Value Chain</a:t>
            </a:r>
          </a:p>
          <a:p>
            <a:r>
              <a:rPr lang="en-US" sz="1800" b="1" dirty="0" smtClean="0"/>
              <a:t>Process Optimization &amp; Efficiency</a:t>
            </a:r>
            <a:endParaRPr lang="en-US" sz="1800" b="1" dirty="0"/>
          </a:p>
        </p:txBody>
      </p:sp>
      <p:sp>
        <p:nvSpPr>
          <p:cNvPr id="22" name="TextBox 21"/>
          <p:cNvSpPr txBox="1"/>
          <p:nvPr/>
        </p:nvSpPr>
        <p:spPr>
          <a:xfrm>
            <a:off x="6989900" y="5287525"/>
            <a:ext cx="3934606" cy="646331"/>
          </a:xfrm>
          <a:prstGeom prst="rect">
            <a:avLst/>
          </a:prstGeom>
          <a:noFill/>
        </p:spPr>
        <p:txBody>
          <a:bodyPr wrap="square" rtlCol="0">
            <a:spAutoFit/>
          </a:bodyPr>
          <a:lstStyle/>
          <a:p>
            <a:r>
              <a:rPr lang="en-US" sz="1800" b="1" dirty="0" smtClean="0"/>
              <a:t>People Competency and Productivity Enhancement</a:t>
            </a:r>
            <a:endParaRPr lang="en-US" sz="1800" b="1" dirty="0"/>
          </a:p>
        </p:txBody>
      </p:sp>
      <p:sp>
        <p:nvSpPr>
          <p:cNvPr id="9" name="Rounded Rectangle 8"/>
          <p:cNvSpPr/>
          <p:nvPr/>
        </p:nvSpPr>
        <p:spPr>
          <a:xfrm>
            <a:off x="4954501" y="3955695"/>
            <a:ext cx="2864168" cy="11806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bg1"/>
                </a:solidFill>
              </a:rPr>
              <a:t>Company Value Chain: Customer Oriented-Value Chain</a:t>
            </a:r>
            <a:r>
              <a:rPr lang="en-US" sz="1800" b="1" dirty="0" smtClean="0">
                <a:solidFill>
                  <a:schemeClr val="bg1"/>
                </a:solidFill>
                <a:sym typeface="Wingdings" panose="05000000000000000000" pitchFamily="2" charset="2"/>
              </a:rPr>
              <a:t> Quality, Cost, Delivery</a:t>
            </a:r>
            <a:endParaRPr lang="en-US" sz="1800" b="1" dirty="0">
              <a:solidFill>
                <a:schemeClr val="bg1"/>
              </a:solidFill>
            </a:endParaRPr>
          </a:p>
        </p:txBody>
      </p:sp>
      <p:sp>
        <p:nvSpPr>
          <p:cNvPr id="18" name="TextBox 17"/>
          <p:cNvSpPr txBox="1"/>
          <p:nvPr/>
        </p:nvSpPr>
        <p:spPr>
          <a:xfrm>
            <a:off x="2545047" y="5931705"/>
            <a:ext cx="3994106" cy="923330"/>
          </a:xfrm>
          <a:prstGeom prst="rect">
            <a:avLst/>
          </a:prstGeom>
          <a:noFill/>
        </p:spPr>
        <p:txBody>
          <a:bodyPr wrap="square" rtlCol="0">
            <a:spAutoFit/>
          </a:bodyPr>
          <a:lstStyle/>
          <a:p>
            <a:r>
              <a:rPr lang="en-US" sz="1800" dirty="0" smtClean="0"/>
              <a:t>Type Technology: Connectivity</a:t>
            </a:r>
            <a:r>
              <a:rPr lang="en-US" sz="1800" dirty="0"/>
              <a:t>, Device, </a:t>
            </a:r>
            <a:r>
              <a:rPr lang="en-US" sz="1800" dirty="0" smtClean="0"/>
              <a:t>Application, Robot, Autonomous Machine, </a:t>
            </a:r>
            <a:r>
              <a:rPr lang="en-US" sz="1800" dirty="0" err="1" smtClean="0"/>
              <a:t>IoT</a:t>
            </a:r>
            <a:r>
              <a:rPr lang="en-US" sz="1800" dirty="0" smtClean="0"/>
              <a:t>, Artificial Intelligence</a:t>
            </a:r>
            <a:endParaRPr lang="en-US" sz="1800" dirty="0"/>
          </a:p>
        </p:txBody>
      </p:sp>
      <p:sp>
        <p:nvSpPr>
          <p:cNvPr id="20" name="TextBox 19"/>
          <p:cNvSpPr txBox="1"/>
          <p:nvPr/>
        </p:nvSpPr>
        <p:spPr>
          <a:xfrm>
            <a:off x="6984821" y="5959723"/>
            <a:ext cx="4931158" cy="369332"/>
          </a:xfrm>
          <a:prstGeom prst="rect">
            <a:avLst/>
          </a:prstGeom>
          <a:noFill/>
        </p:spPr>
        <p:txBody>
          <a:bodyPr wrap="none" rtlCol="0">
            <a:spAutoFit/>
          </a:bodyPr>
          <a:lstStyle/>
          <a:p>
            <a:r>
              <a:rPr lang="en-US" sz="1800" dirty="0" smtClean="0"/>
              <a:t>Type Technology: Connectivity, Device, Application</a:t>
            </a:r>
            <a:endParaRPr lang="en-US" sz="1800" dirty="0"/>
          </a:p>
        </p:txBody>
      </p:sp>
      <p:pic>
        <p:nvPicPr>
          <p:cNvPr id="12" name="Picture 11"/>
          <p:cNvPicPr>
            <a:picLocks noChangeAspect="1"/>
          </p:cNvPicPr>
          <p:nvPr/>
        </p:nvPicPr>
        <p:blipFill>
          <a:blip r:embed="rId3"/>
          <a:stretch>
            <a:fillRect/>
          </a:stretch>
        </p:blipFill>
        <p:spPr>
          <a:xfrm>
            <a:off x="3461591" y="2228436"/>
            <a:ext cx="1333500" cy="1428750"/>
          </a:xfrm>
          <a:prstGeom prst="rect">
            <a:avLst/>
          </a:prstGeom>
        </p:spPr>
      </p:pic>
      <p:pic>
        <p:nvPicPr>
          <p:cNvPr id="51" name="Picture 50"/>
          <p:cNvPicPr>
            <a:picLocks noChangeAspect="1"/>
          </p:cNvPicPr>
          <p:nvPr/>
        </p:nvPicPr>
        <p:blipFill>
          <a:blip r:embed="rId3"/>
          <a:stretch>
            <a:fillRect/>
          </a:stretch>
        </p:blipFill>
        <p:spPr>
          <a:xfrm>
            <a:off x="7978079" y="2228436"/>
            <a:ext cx="1333500" cy="1428750"/>
          </a:xfrm>
          <a:prstGeom prst="rect">
            <a:avLst/>
          </a:prstGeom>
        </p:spPr>
      </p:pic>
      <p:sp>
        <p:nvSpPr>
          <p:cNvPr id="24" name="TextBox 23"/>
          <p:cNvSpPr txBox="1"/>
          <p:nvPr/>
        </p:nvSpPr>
        <p:spPr>
          <a:xfrm>
            <a:off x="1073596" y="705841"/>
            <a:ext cx="10671841" cy="646331"/>
          </a:xfrm>
          <a:prstGeom prst="rect">
            <a:avLst/>
          </a:prstGeom>
          <a:noFill/>
        </p:spPr>
        <p:txBody>
          <a:bodyPr wrap="square" rtlCol="0">
            <a:spAutoFit/>
          </a:bodyPr>
          <a:lstStyle/>
          <a:p>
            <a:r>
              <a:rPr lang="en-US" sz="1800" dirty="0" smtClean="0">
                <a:solidFill>
                  <a:prstClr val="black"/>
                </a:solidFill>
              </a:rPr>
              <a:t>Exploration On The Possibility of Chat GPT Benefit For Company Value Chain In Order To Create More Value Added For The Company</a:t>
            </a:r>
            <a:endParaRPr lang="en-US" sz="1800" dirty="0">
              <a:solidFill>
                <a:prstClr val="black"/>
              </a:solidFill>
            </a:endParaRPr>
          </a:p>
        </p:txBody>
      </p:sp>
      <p:sp>
        <p:nvSpPr>
          <p:cNvPr id="5" name="Rectangle 4"/>
          <p:cNvSpPr/>
          <p:nvPr/>
        </p:nvSpPr>
        <p:spPr>
          <a:xfrm>
            <a:off x="1652954" y="0"/>
            <a:ext cx="309585" cy="8299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059712"/>
            <a:ext cx="12801600" cy="286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28" name="TextBox 27"/>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38" name="TextBox 37"/>
          <p:cNvSpPr txBox="1"/>
          <p:nvPr/>
        </p:nvSpPr>
        <p:spPr>
          <a:xfrm>
            <a:off x="4795800" y="2256"/>
            <a:ext cx="3286862" cy="369332"/>
          </a:xfrm>
          <a:prstGeom prst="rect">
            <a:avLst/>
          </a:prstGeom>
          <a:noFill/>
        </p:spPr>
        <p:txBody>
          <a:bodyPr wrap="none" rtlCol="0">
            <a:spAutoFit/>
          </a:bodyPr>
          <a:lstStyle/>
          <a:p>
            <a:pPr algn="ctr"/>
            <a:r>
              <a:rPr lang="en-US" sz="1800" b="1" dirty="0" smtClean="0">
                <a:solidFill>
                  <a:prstClr val="black"/>
                </a:solidFill>
              </a:rPr>
              <a:t>V. OPERATIONAL EFFECTIVENESS</a:t>
            </a: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32" name="TextBox 31"/>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82232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581123" y="-15661"/>
            <a:ext cx="3716209" cy="369332"/>
          </a:xfrm>
          <a:prstGeom prst="rect">
            <a:avLst/>
          </a:prstGeom>
          <a:noFill/>
        </p:spPr>
        <p:txBody>
          <a:bodyPr wrap="none" rtlCol="0">
            <a:spAutoFit/>
          </a:bodyPr>
          <a:lstStyle/>
          <a:p>
            <a:pPr algn="ctr"/>
            <a:r>
              <a:rPr lang="en-US" sz="1800" b="1" dirty="0" smtClean="0">
                <a:solidFill>
                  <a:prstClr val="black"/>
                </a:solidFill>
              </a:rPr>
              <a:t>STRATEGIC BUSINESS MANAGEMENT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77" y="299234"/>
            <a:ext cx="11303016" cy="8477262"/>
          </a:xfrm>
          <a:prstGeom prst="rect">
            <a:avLst/>
          </a:prstGeom>
        </p:spPr>
      </p:pic>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69" name="TextBox 68"/>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15" name="TextBox 14"/>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527939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40954" y="307753"/>
            <a:ext cx="7596553" cy="369332"/>
          </a:xfrm>
          <a:prstGeom prst="rect">
            <a:avLst/>
          </a:prstGeom>
          <a:noFill/>
        </p:spPr>
        <p:txBody>
          <a:bodyPr wrap="square" rtlCol="0">
            <a:spAutoFit/>
          </a:bodyPr>
          <a:lstStyle/>
          <a:p>
            <a:pPr algn="ctr"/>
            <a:r>
              <a:rPr lang="en-US" sz="1800" b="1" dirty="0" smtClean="0">
                <a:solidFill>
                  <a:prstClr val="black"/>
                </a:solidFill>
              </a:rPr>
              <a:t>Customer Oriented Value Chain</a:t>
            </a:r>
          </a:p>
        </p:txBody>
      </p:sp>
      <p:sp>
        <p:nvSpPr>
          <p:cNvPr id="3" name="Rectangle 2"/>
          <p:cNvSpPr/>
          <p:nvPr/>
        </p:nvSpPr>
        <p:spPr>
          <a:xfrm>
            <a:off x="1582614" y="-1"/>
            <a:ext cx="281195" cy="9601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TextBox 47"/>
          <p:cNvSpPr txBox="1"/>
          <p:nvPr/>
        </p:nvSpPr>
        <p:spPr>
          <a:xfrm>
            <a:off x="1932912" y="6803879"/>
            <a:ext cx="9206852" cy="378788"/>
          </a:xfrm>
          <a:prstGeom prst="rect">
            <a:avLst/>
          </a:prstGeom>
          <a:noFill/>
        </p:spPr>
        <p:txBody>
          <a:bodyPr wrap="square" rtlCol="0">
            <a:spAutoFit/>
          </a:bodyPr>
          <a:lstStyle/>
          <a:p>
            <a:r>
              <a:rPr lang="en-US" sz="1800" b="1" dirty="0" smtClean="0">
                <a:solidFill>
                  <a:prstClr val="black"/>
                </a:solidFill>
              </a:rPr>
              <a:t>Exploration on How To Turn Generic Value Chain Into Customer Oriented Value Chain</a:t>
            </a:r>
            <a:endParaRPr lang="en-US" sz="1800" b="1" dirty="0">
              <a:solidFill>
                <a:prstClr val="black"/>
              </a:solidFill>
            </a:endParaRPr>
          </a:p>
        </p:txBody>
      </p:sp>
      <p:sp>
        <p:nvSpPr>
          <p:cNvPr id="4" name="Rounded Rectangle 3"/>
          <p:cNvSpPr/>
          <p:nvPr/>
        </p:nvSpPr>
        <p:spPr>
          <a:xfrm>
            <a:off x="2011293" y="7583937"/>
            <a:ext cx="2156191" cy="685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Customer Internal</a:t>
            </a:r>
            <a:endParaRPr lang="en-US" sz="1800" dirty="0"/>
          </a:p>
        </p:txBody>
      </p:sp>
      <p:sp>
        <p:nvSpPr>
          <p:cNvPr id="49" name="Rounded Rectangle 48"/>
          <p:cNvSpPr/>
          <p:nvPr/>
        </p:nvSpPr>
        <p:spPr>
          <a:xfrm>
            <a:off x="5310365" y="7583937"/>
            <a:ext cx="2156191" cy="685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Customer External</a:t>
            </a:r>
            <a:endParaRPr lang="en-US" sz="1800" dirty="0"/>
          </a:p>
        </p:txBody>
      </p:sp>
      <p:sp>
        <p:nvSpPr>
          <p:cNvPr id="50" name="Rounded Rectangle 49"/>
          <p:cNvSpPr/>
          <p:nvPr/>
        </p:nvSpPr>
        <p:spPr>
          <a:xfrm>
            <a:off x="8609437" y="7583937"/>
            <a:ext cx="2156191" cy="6858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Customer Oriented Value Chain</a:t>
            </a:r>
            <a:endParaRPr lang="en-US" sz="1800" dirty="0"/>
          </a:p>
        </p:txBody>
      </p:sp>
      <p:sp>
        <p:nvSpPr>
          <p:cNvPr id="9" name="Right Arrow 8"/>
          <p:cNvSpPr/>
          <p:nvPr/>
        </p:nvSpPr>
        <p:spPr>
          <a:xfrm>
            <a:off x="2011293" y="8318704"/>
            <a:ext cx="8754335" cy="720970"/>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717010" y="8494523"/>
            <a:ext cx="5842509" cy="369332"/>
          </a:xfrm>
          <a:prstGeom prst="rect">
            <a:avLst/>
          </a:prstGeom>
          <a:noFill/>
        </p:spPr>
        <p:txBody>
          <a:bodyPr wrap="square" rtlCol="0">
            <a:spAutoFit/>
          </a:bodyPr>
          <a:lstStyle/>
          <a:p>
            <a:r>
              <a:rPr lang="en-US" sz="1800" dirty="0" smtClean="0">
                <a:solidFill>
                  <a:schemeClr val="bg1"/>
                </a:solidFill>
              </a:rPr>
              <a:t>Then Align The Value Proposition For Each Stakeholder</a:t>
            </a:r>
            <a:endParaRPr lang="en-US" sz="1800" dirty="0">
              <a:solidFill>
                <a:schemeClr val="bg1"/>
              </a:solidFill>
            </a:endParaRPr>
          </a:p>
        </p:txBody>
      </p:sp>
      <p:sp>
        <p:nvSpPr>
          <p:cNvPr id="52" name="TextBox 51"/>
          <p:cNvSpPr txBox="1"/>
          <p:nvPr/>
        </p:nvSpPr>
        <p:spPr>
          <a:xfrm>
            <a:off x="1932912" y="7171264"/>
            <a:ext cx="9206852" cy="378788"/>
          </a:xfrm>
          <a:prstGeom prst="rect">
            <a:avLst/>
          </a:prstGeom>
          <a:noFill/>
        </p:spPr>
        <p:txBody>
          <a:bodyPr wrap="square" rtlCol="0">
            <a:spAutoFit/>
          </a:bodyPr>
          <a:lstStyle/>
          <a:p>
            <a:r>
              <a:rPr lang="en-US" sz="1800" dirty="0" smtClean="0">
                <a:solidFill>
                  <a:prstClr val="black"/>
                </a:solidFill>
              </a:rPr>
              <a:t>Determine The Correlation Of The Stakeholder In The Company: Company, Partner, Customer</a:t>
            </a:r>
            <a:endParaRPr lang="en-US" sz="1800" dirty="0">
              <a:solidFill>
                <a:prstClr val="black"/>
              </a:solidFill>
            </a:endParaRPr>
          </a:p>
        </p:txBody>
      </p:sp>
      <p:cxnSp>
        <p:nvCxnSpPr>
          <p:cNvPr id="14" name="Straight Arrow Connector 13"/>
          <p:cNvCxnSpPr>
            <a:stCxn id="4" idx="3"/>
            <a:endCxn id="49" idx="1"/>
          </p:cNvCxnSpPr>
          <p:nvPr/>
        </p:nvCxnSpPr>
        <p:spPr>
          <a:xfrm>
            <a:off x="4167484" y="7926837"/>
            <a:ext cx="114288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9" idx="3"/>
            <a:endCxn id="50" idx="1"/>
          </p:cNvCxnSpPr>
          <p:nvPr/>
        </p:nvCxnSpPr>
        <p:spPr>
          <a:xfrm>
            <a:off x="7466556" y="7926837"/>
            <a:ext cx="114288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20706" y="935158"/>
            <a:ext cx="11535508" cy="646331"/>
          </a:xfrm>
          <a:prstGeom prst="rect">
            <a:avLst/>
          </a:prstGeom>
          <a:noFill/>
        </p:spPr>
        <p:txBody>
          <a:bodyPr wrap="square" rtlCol="0">
            <a:spAutoFit/>
          </a:bodyPr>
          <a:lstStyle/>
          <a:p>
            <a:pPr algn="just"/>
            <a:r>
              <a:rPr lang="en-US" sz="1800" dirty="0" smtClean="0">
                <a:solidFill>
                  <a:prstClr val="black"/>
                </a:solidFill>
              </a:rPr>
              <a:t>Exploration On How To Create Customer Oriented Value Chain That Can Be Used When Designing Customer Oriented Balance Scorecard</a:t>
            </a:r>
            <a:endParaRPr lang="en-US" sz="1800" dirty="0">
              <a:solidFill>
                <a:prstClr val="black"/>
              </a:solidFill>
            </a:endParaRPr>
          </a:p>
        </p:txBody>
      </p:sp>
      <p:sp>
        <p:nvSpPr>
          <p:cNvPr id="56" name="Rounded Rectangle 55"/>
          <p:cNvSpPr/>
          <p:nvPr/>
        </p:nvSpPr>
        <p:spPr>
          <a:xfrm>
            <a:off x="4149318" y="3175705"/>
            <a:ext cx="1371600" cy="9906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OPERATIONAL</a:t>
            </a:r>
            <a:endParaRPr lang="en-US" sz="1400" dirty="0">
              <a:solidFill>
                <a:prstClr val="white"/>
              </a:solidFill>
            </a:endParaRPr>
          </a:p>
        </p:txBody>
      </p:sp>
      <p:sp>
        <p:nvSpPr>
          <p:cNvPr id="57" name="Rounded Rectangle 56"/>
          <p:cNvSpPr/>
          <p:nvPr/>
        </p:nvSpPr>
        <p:spPr>
          <a:xfrm>
            <a:off x="5597118" y="3175705"/>
            <a:ext cx="1371600" cy="9906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MARKETING &amp; SALES</a:t>
            </a:r>
            <a:endParaRPr lang="en-US" sz="1400" dirty="0">
              <a:solidFill>
                <a:prstClr val="white"/>
              </a:solidFill>
            </a:endParaRPr>
          </a:p>
        </p:txBody>
      </p:sp>
      <p:sp>
        <p:nvSpPr>
          <p:cNvPr id="58" name="Rounded Rectangle 57"/>
          <p:cNvSpPr/>
          <p:nvPr/>
        </p:nvSpPr>
        <p:spPr>
          <a:xfrm>
            <a:off x="7044918" y="3175705"/>
            <a:ext cx="1295400" cy="9906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SERVICE</a:t>
            </a:r>
            <a:endParaRPr lang="en-US" sz="1400" dirty="0">
              <a:solidFill>
                <a:prstClr val="white"/>
              </a:solidFill>
            </a:endParaRPr>
          </a:p>
        </p:txBody>
      </p:sp>
      <p:sp>
        <p:nvSpPr>
          <p:cNvPr id="59" name="Rounded Rectangle 58"/>
          <p:cNvSpPr/>
          <p:nvPr/>
        </p:nvSpPr>
        <p:spPr>
          <a:xfrm>
            <a:off x="4149318" y="4242505"/>
            <a:ext cx="4191000" cy="3048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HUMAN RESOURCE MANAGEMENT</a:t>
            </a:r>
            <a:endParaRPr lang="en-US" sz="1400" dirty="0">
              <a:solidFill>
                <a:prstClr val="white"/>
              </a:solidFill>
            </a:endParaRPr>
          </a:p>
        </p:txBody>
      </p:sp>
      <p:sp>
        <p:nvSpPr>
          <p:cNvPr id="60" name="Rounded Rectangle 59"/>
          <p:cNvSpPr/>
          <p:nvPr/>
        </p:nvSpPr>
        <p:spPr>
          <a:xfrm>
            <a:off x="4153128" y="4623505"/>
            <a:ext cx="4191000" cy="3048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TECHNOLOGY</a:t>
            </a:r>
            <a:endParaRPr lang="en-US" sz="1400" dirty="0">
              <a:solidFill>
                <a:prstClr val="white"/>
              </a:solidFill>
            </a:endParaRPr>
          </a:p>
        </p:txBody>
      </p:sp>
      <p:sp>
        <p:nvSpPr>
          <p:cNvPr id="61" name="Rounded Rectangle 60"/>
          <p:cNvSpPr/>
          <p:nvPr/>
        </p:nvSpPr>
        <p:spPr>
          <a:xfrm>
            <a:off x="4153128" y="5766503"/>
            <a:ext cx="4191000" cy="3048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FINANCE &amp; ACCOUNTING</a:t>
            </a:r>
            <a:endParaRPr lang="en-US" sz="1400" dirty="0">
              <a:solidFill>
                <a:prstClr val="white"/>
              </a:solidFill>
            </a:endParaRPr>
          </a:p>
        </p:txBody>
      </p:sp>
      <p:sp>
        <p:nvSpPr>
          <p:cNvPr id="62" name="Pentagon 61"/>
          <p:cNvSpPr/>
          <p:nvPr/>
        </p:nvSpPr>
        <p:spPr>
          <a:xfrm>
            <a:off x="8416518" y="3175705"/>
            <a:ext cx="1219200" cy="2895598"/>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PROFIT &amp; GROWTH</a:t>
            </a:r>
            <a:endParaRPr lang="en-US" sz="1400" dirty="0">
              <a:solidFill>
                <a:prstClr val="white"/>
              </a:solidFill>
            </a:endParaRPr>
          </a:p>
        </p:txBody>
      </p:sp>
      <p:sp>
        <p:nvSpPr>
          <p:cNvPr id="63" name="TextBox 62"/>
          <p:cNvSpPr txBox="1"/>
          <p:nvPr/>
        </p:nvSpPr>
        <p:spPr>
          <a:xfrm>
            <a:off x="2320518" y="1575505"/>
            <a:ext cx="2259658" cy="369332"/>
          </a:xfrm>
          <a:prstGeom prst="rect">
            <a:avLst/>
          </a:prstGeom>
          <a:noFill/>
        </p:spPr>
        <p:txBody>
          <a:bodyPr wrap="none" rtlCol="0">
            <a:spAutoFit/>
          </a:bodyPr>
          <a:lstStyle/>
          <a:p>
            <a:r>
              <a:rPr lang="en-US" sz="1800" b="1" dirty="0" smtClean="0">
                <a:solidFill>
                  <a:prstClr val="black"/>
                </a:solidFill>
              </a:rPr>
              <a:t>Company Value </a:t>
            </a:r>
            <a:r>
              <a:rPr lang="en-US" sz="1800" b="1" dirty="0">
                <a:solidFill>
                  <a:prstClr val="black"/>
                </a:solidFill>
              </a:rPr>
              <a:t>Chain</a:t>
            </a:r>
            <a:endParaRPr lang="id-ID" sz="1800" b="1" dirty="0">
              <a:solidFill>
                <a:prstClr val="black"/>
              </a:solidFill>
            </a:endParaRPr>
          </a:p>
        </p:txBody>
      </p:sp>
      <p:cxnSp>
        <p:nvCxnSpPr>
          <p:cNvPr id="64" name="Straight Arrow Connector 63"/>
          <p:cNvCxnSpPr/>
          <p:nvPr/>
        </p:nvCxnSpPr>
        <p:spPr>
          <a:xfrm>
            <a:off x="4149318" y="3023305"/>
            <a:ext cx="4191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540404" y="2662189"/>
            <a:ext cx="1641219" cy="338554"/>
          </a:xfrm>
          <a:prstGeom prst="rect">
            <a:avLst/>
          </a:prstGeom>
          <a:noFill/>
        </p:spPr>
        <p:txBody>
          <a:bodyPr wrap="none" rtlCol="0">
            <a:spAutoFit/>
          </a:bodyPr>
          <a:lstStyle/>
          <a:p>
            <a:r>
              <a:rPr lang="en-US" sz="1600" dirty="0" smtClean="0">
                <a:solidFill>
                  <a:prstClr val="black"/>
                </a:solidFill>
              </a:rPr>
              <a:t>Primary Activities</a:t>
            </a:r>
            <a:endParaRPr lang="en-US" sz="1600" dirty="0">
              <a:solidFill>
                <a:prstClr val="black"/>
              </a:solidFill>
            </a:endParaRPr>
          </a:p>
        </p:txBody>
      </p:sp>
      <p:cxnSp>
        <p:nvCxnSpPr>
          <p:cNvPr id="66" name="Straight Arrow Connector 65"/>
          <p:cNvCxnSpPr/>
          <p:nvPr/>
        </p:nvCxnSpPr>
        <p:spPr>
          <a:xfrm>
            <a:off x="3996918" y="4242505"/>
            <a:ext cx="0" cy="182879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rot="16200000">
            <a:off x="2899051" y="4987627"/>
            <a:ext cx="1656223" cy="338554"/>
          </a:xfrm>
          <a:prstGeom prst="rect">
            <a:avLst/>
          </a:prstGeom>
          <a:noFill/>
        </p:spPr>
        <p:txBody>
          <a:bodyPr wrap="none" rtlCol="0">
            <a:spAutoFit/>
          </a:bodyPr>
          <a:lstStyle/>
          <a:p>
            <a:r>
              <a:rPr lang="en-US" sz="1600" dirty="0" smtClean="0">
                <a:solidFill>
                  <a:prstClr val="black"/>
                </a:solidFill>
              </a:rPr>
              <a:t>Support Activities</a:t>
            </a:r>
            <a:endParaRPr lang="en-US" sz="1600" dirty="0">
              <a:solidFill>
                <a:prstClr val="black"/>
              </a:solidFill>
            </a:endParaRPr>
          </a:p>
        </p:txBody>
      </p:sp>
      <p:sp>
        <p:nvSpPr>
          <p:cNvPr id="68" name="Rounded Rectangle 67"/>
          <p:cNvSpPr/>
          <p:nvPr/>
        </p:nvSpPr>
        <p:spPr>
          <a:xfrm>
            <a:off x="4143821" y="5004505"/>
            <a:ext cx="4191000" cy="3048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INFRASTRUCTURE</a:t>
            </a:r>
            <a:endParaRPr lang="en-US" sz="1400" dirty="0">
              <a:solidFill>
                <a:prstClr val="white"/>
              </a:solidFill>
            </a:endParaRPr>
          </a:p>
        </p:txBody>
      </p:sp>
      <p:sp>
        <p:nvSpPr>
          <p:cNvPr id="69" name="Rounded Rectangle 68"/>
          <p:cNvSpPr/>
          <p:nvPr/>
        </p:nvSpPr>
        <p:spPr>
          <a:xfrm>
            <a:off x="4143821" y="5385504"/>
            <a:ext cx="4191000" cy="3048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PROCUREMENT</a:t>
            </a:r>
            <a:endParaRPr lang="en-US" sz="1400" dirty="0">
              <a:solidFill>
                <a:prstClr val="white"/>
              </a:solidFill>
            </a:endParaRPr>
          </a:p>
        </p:txBody>
      </p:sp>
      <p:sp>
        <p:nvSpPr>
          <p:cNvPr id="70" name="Rounded Rectangle 69"/>
          <p:cNvSpPr/>
          <p:nvPr/>
        </p:nvSpPr>
        <p:spPr>
          <a:xfrm>
            <a:off x="2091918" y="2662189"/>
            <a:ext cx="8610600" cy="3637716"/>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TextBox 70"/>
          <p:cNvSpPr txBox="1"/>
          <p:nvPr/>
        </p:nvSpPr>
        <p:spPr>
          <a:xfrm>
            <a:off x="5056585" y="2032705"/>
            <a:ext cx="2675732" cy="369332"/>
          </a:xfrm>
          <a:prstGeom prst="rect">
            <a:avLst/>
          </a:prstGeom>
          <a:noFill/>
        </p:spPr>
        <p:txBody>
          <a:bodyPr wrap="none" rtlCol="0">
            <a:spAutoFit/>
          </a:bodyPr>
          <a:lstStyle/>
          <a:p>
            <a:r>
              <a:rPr lang="en-US" sz="1800" b="1" dirty="0" smtClean="0">
                <a:solidFill>
                  <a:prstClr val="black"/>
                </a:solidFill>
              </a:rPr>
              <a:t>Plan – Do – Check - Action</a:t>
            </a:r>
            <a:endParaRPr lang="id-ID" sz="1800" b="1" dirty="0">
              <a:solidFill>
                <a:prstClr val="black"/>
              </a:solidFill>
            </a:endParaRPr>
          </a:p>
        </p:txBody>
      </p:sp>
      <p:sp>
        <p:nvSpPr>
          <p:cNvPr id="72" name="TextBox 71"/>
          <p:cNvSpPr txBox="1"/>
          <p:nvPr/>
        </p:nvSpPr>
        <p:spPr>
          <a:xfrm>
            <a:off x="3053749" y="2275236"/>
            <a:ext cx="6658169" cy="338554"/>
          </a:xfrm>
          <a:prstGeom prst="rect">
            <a:avLst/>
          </a:prstGeom>
          <a:noFill/>
        </p:spPr>
        <p:txBody>
          <a:bodyPr wrap="none" rtlCol="0">
            <a:spAutoFit/>
          </a:bodyPr>
          <a:lstStyle/>
          <a:p>
            <a:r>
              <a:rPr lang="en-US" sz="1600" dirty="0" smtClean="0">
                <a:solidFill>
                  <a:prstClr val="black"/>
                </a:solidFill>
              </a:rPr>
              <a:t>Customer-Oriented Value Chain: Customer Journey and Customer Touch Point</a:t>
            </a:r>
            <a:endParaRPr lang="en-US" sz="1600" dirty="0">
              <a:solidFill>
                <a:prstClr val="black"/>
              </a:solidFill>
            </a:endParaRPr>
          </a:p>
        </p:txBody>
      </p:sp>
      <p:sp>
        <p:nvSpPr>
          <p:cNvPr id="2" name="Rectangle 1"/>
          <p:cNvSpPr/>
          <p:nvPr/>
        </p:nvSpPr>
        <p:spPr>
          <a:xfrm>
            <a:off x="0" y="4547305"/>
            <a:ext cx="12801600" cy="253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795800" y="2256"/>
            <a:ext cx="3286862" cy="369332"/>
          </a:xfrm>
          <a:prstGeom prst="rect">
            <a:avLst/>
          </a:prstGeom>
          <a:noFill/>
        </p:spPr>
        <p:txBody>
          <a:bodyPr wrap="none" rtlCol="0">
            <a:spAutoFit/>
          </a:bodyPr>
          <a:lstStyle/>
          <a:p>
            <a:pPr algn="ctr"/>
            <a:r>
              <a:rPr lang="en-US" sz="1800" b="1" dirty="0" smtClean="0">
                <a:solidFill>
                  <a:prstClr val="black"/>
                </a:solidFill>
              </a:rPr>
              <a:t>V. OPERATIONAL EFFECTIVENESS</a:t>
            </a:r>
          </a:p>
        </p:txBody>
      </p:sp>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43" name="TextBox 42"/>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46" name="TextBox 45"/>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3555536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523" y="1371600"/>
            <a:ext cx="10403233" cy="3785652"/>
          </a:xfrm>
          <a:prstGeom prst="rect">
            <a:avLst/>
          </a:prstGeom>
          <a:noFill/>
        </p:spPr>
        <p:txBody>
          <a:bodyPr wrap="none" rtlCol="0">
            <a:spAutoFit/>
          </a:bodyPr>
          <a:lstStyle/>
          <a:p>
            <a:r>
              <a:rPr lang="en-US" sz="4000" b="1" dirty="0"/>
              <a:t>Business </a:t>
            </a:r>
            <a:r>
              <a:rPr lang="en-US" sz="4000" b="1" dirty="0" smtClean="0"/>
              <a:t>Repositioning: </a:t>
            </a:r>
            <a:endParaRPr lang="en-US" sz="4000" b="1" dirty="0"/>
          </a:p>
          <a:p>
            <a:pPr marL="342900" indent="-342900">
              <a:buAutoNum type="arabicPeriod"/>
            </a:pPr>
            <a:r>
              <a:rPr lang="en-US" sz="4000" dirty="0"/>
              <a:t>Business Direction Repositioning.</a:t>
            </a:r>
          </a:p>
          <a:p>
            <a:pPr marL="342900" indent="-342900">
              <a:buAutoNum type="arabicPeriod"/>
            </a:pPr>
            <a:r>
              <a:rPr lang="en-US" sz="4000" dirty="0"/>
              <a:t>Business Abstract or Dimensions Repositioning.</a:t>
            </a:r>
          </a:p>
          <a:p>
            <a:pPr marL="342900" indent="-342900">
              <a:buAutoNum type="arabicPeriod"/>
            </a:pPr>
            <a:r>
              <a:rPr lang="en-US" sz="4000" dirty="0"/>
              <a:t>Business Model Repositioning.</a:t>
            </a:r>
          </a:p>
          <a:p>
            <a:pPr marL="342900" indent="-342900">
              <a:buAutoNum type="arabicPeriod"/>
            </a:pPr>
            <a:r>
              <a:rPr lang="en-US" sz="4000" dirty="0"/>
              <a:t>Business Positioning Repositioning.</a:t>
            </a:r>
          </a:p>
          <a:p>
            <a:pPr marL="342900" indent="-342900">
              <a:buAutoNum type="arabicPeriod"/>
            </a:pPr>
            <a:r>
              <a:rPr lang="en-US" sz="4000" dirty="0"/>
              <a:t>Business Strategy Repositioning.</a:t>
            </a:r>
          </a:p>
        </p:txBody>
      </p:sp>
      <p:sp>
        <p:nvSpPr>
          <p:cNvPr id="3" name="TextBox 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32595613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a:xfrm>
            <a:off x="0" y="9199060"/>
            <a:ext cx="12801600" cy="4021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2646" y="568538"/>
            <a:ext cx="10375227" cy="646331"/>
          </a:xfrm>
          <a:prstGeom prst="rect">
            <a:avLst/>
          </a:prstGeom>
          <a:noFill/>
        </p:spPr>
        <p:txBody>
          <a:bodyPr wrap="square" rtlCol="0">
            <a:spAutoFit/>
          </a:bodyPr>
          <a:lstStyle/>
          <a:p>
            <a:pPr algn="just"/>
            <a:r>
              <a:rPr lang="en-US" sz="1800" dirty="0">
                <a:solidFill>
                  <a:prstClr val="black"/>
                </a:solidFill>
              </a:rPr>
              <a:t>Exploration on </a:t>
            </a:r>
            <a:r>
              <a:rPr lang="en-US" sz="1800" b="1" dirty="0">
                <a:solidFill>
                  <a:prstClr val="black"/>
                </a:solidFill>
              </a:rPr>
              <a:t>Business Repositioning </a:t>
            </a:r>
            <a:r>
              <a:rPr lang="en-US" sz="1800" dirty="0" smtClean="0">
                <a:solidFill>
                  <a:prstClr val="black"/>
                </a:solidFill>
              </a:rPr>
              <a:t>for Hotel Industry, in order to Repositioning their Business in regard of Covid-Disaster</a:t>
            </a:r>
            <a:endParaRPr lang="en-US" sz="1800" b="1" dirty="0" smtClean="0">
              <a:solidFill>
                <a:prstClr val="black"/>
              </a:solidFill>
            </a:endParaRPr>
          </a:p>
        </p:txBody>
      </p:sp>
      <p:sp>
        <p:nvSpPr>
          <p:cNvPr id="23" name="TextBox 22"/>
          <p:cNvSpPr txBox="1"/>
          <p:nvPr/>
        </p:nvSpPr>
        <p:spPr>
          <a:xfrm>
            <a:off x="190683" y="1264690"/>
            <a:ext cx="8490274" cy="369332"/>
          </a:xfrm>
          <a:prstGeom prst="rect">
            <a:avLst/>
          </a:prstGeom>
          <a:noFill/>
        </p:spPr>
        <p:txBody>
          <a:bodyPr wrap="square" rtlCol="0">
            <a:spAutoFit/>
          </a:bodyPr>
          <a:lstStyle/>
          <a:p>
            <a:r>
              <a:rPr lang="en-US" sz="1800" b="1" dirty="0" smtClean="0">
                <a:solidFill>
                  <a:prstClr val="black"/>
                </a:solidFill>
              </a:rPr>
              <a:t>1. Background for Hotel Industry</a:t>
            </a:r>
          </a:p>
        </p:txBody>
      </p:sp>
      <p:sp>
        <p:nvSpPr>
          <p:cNvPr id="27" name="Rounded Rectangle 26"/>
          <p:cNvSpPr/>
          <p:nvPr/>
        </p:nvSpPr>
        <p:spPr>
          <a:xfrm>
            <a:off x="125909" y="3262527"/>
            <a:ext cx="1756801" cy="603849"/>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Hotel Industry</a:t>
            </a:r>
            <a:endParaRPr lang="en-US" sz="1800" dirty="0"/>
          </a:p>
        </p:txBody>
      </p:sp>
      <p:sp>
        <p:nvSpPr>
          <p:cNvPr id="28" name="Rounded Rectangle 27"/>
          <p:cNvSpPr/>
          <p:nvPr/>
        </p:nvSpPr>
        <p:spPr>
          <a:xfrm>
            <a:off x="2231194" y="3259650"/>
            <a:ext cx="1756801" cy="6038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Covid Disaster</a:t>
            </a:r>
            <a:endParaRPr lang="en-US" sz="1800" dirty="0"/>
          </a:p>
        </p:txBody>
      </p:sp>
      <p:sp>
        <p:nvSpPr>
          <p:cNvPr id="30" name="Rounded Rectangle 29"/>
          <p:cNvSpPr/>
          <p:nvPr/>
        </p:nvSpPr>
        <p:spPr>
          <a:xfrm>
            <a:off x="8890472" y="3262527"/>
            <a:ext cx="1756801" cy="60384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Repositioning</a:t>
            </a:r>
            <a:endParaRPr lang="en-US" sz="1800" dirty="0"/>
          </a:p>
        </p:txBody>
      </p:sp>
      <p:sp>
        <p:nvSpPr>
          <p:cNvPr id="31" name="TextBox 30"/>
          <p:cNvSpPr txBox="1"/>
          <p:nvPr/>
        </p:nvSpPr>
        <p:spPr>
          <a:xfrm>
            <a:off x="2237335" y="2670443"/>
            <a:ext cx="1765511" cy="584775"/>
          </a:xfrm>
          <a:prstGeom prst="rect">
            <a:avLst/>
          </a:prstGeom>
          <a:noFill/>
        </p:spPr>
        <p:txBody>
          <a:bodyPr wrap="square" rtlCol="0">
            <a:spAutoFit/>
          </a:bodyPr>
          <a:lstStyle/>
          <a:p>
            <a:pPr algn="ctr"/>
            <a:r>
              <a:rPr lang="en-US" sz="1600" dirty="0" smtClean="0">
                <a:solidFill>
                  <a:prstClr val="black"/>
                </a:solidFill>
              </a:rPr>
              <a:t>Product Life Cycle Actor: Impactor</a:t>
            </a:r>
          </a:p>
        </p:txBody>
      </p:sp>
      <p:sp>
        <p:nvSpPr>
          <p:cNvPr id="32" name="TextBox 31"/>
          <p:cNvSpPr txBox="1"/>
          <p:nvPr/>
        </p:nvSpPr>
        <p:spPr>
          <a:xfrm>
            <a:off x="154883" y="2916664"/>
            <a:ext cx="1698852" cy="338554"/>
          </a:xfrm>
          <a:prstGeom prst="rect">
            <a:avLst/>
          </a:prstGeom>
          <a:noFill/>
        </p:spPr>
        <p:txBody>
          <a:bodyPr wrap="square" rtlCol="0">
            <a:spAutoFit/>
          </a:bodyPr>
          <a:lstStyle/>
          <a:p>
            <a:pPr algn="ctr"/>
            <a:r>
              <a:rPr lang="en-US" sz="1600" dirty="0" smtClean="0">
                <a:solidFill>
                  <a:prstClr val="black"/>
                </a:solidFill>
              </a:rPr>
              <a:t>Old Business</a:t>
            </a:r>
          </a:p>
        </p:txBody>
      </p:sp>
      <p:sp>
        <p:nvSpPr>
          <p:cNvPr id="33" name="TextBox 32"/>
          <p:cNvSpPr txBox="1"/>
          <p:nvPr/>
        </p:nvSpPr>
        <p:spPr>
          <a:xfrm>
            <a:off x="8919446" y="2923973"/>
            <a:ext cx="1698852" cy="338554"/>
          </a:xfrm>
          <a:prstGeom prst="rect">
            <a:avLst/>
          </a:prstGeom>
          <a:noFill/>
        </p:spPr>
        <p:txBody>
          <a:bodyPr wrap="square" rtlCol="0">
            <a:spAutoFit/>
          </a:bodyPr>
          <a:lstStyle/>
          <a:p>
            <a:pPr algn="ctr"/>
            <a:r>
              <a:rPr lang="en-US" sz="1600" dirty="0" smtClean="0">
                <a:solidFill>
                  <a:prstClr val="black"/>
                </a:solidFill>
              </a:rPr>
              <a:t>New Business</a:t>
            </a:r>
          </a:p>
        </p:txBody>
      </p:sp>
      <p:sp>
        <p:nvSpPr>
          <p:cNvPr id="34" name="TextBox 33"/>
          <p:cNvSpPr txBox="1"/>
          <p:nvPr/>
        </p:nvSpPr>
        <p:spPr>
          <a:xfrm>
            <a:off x="10650694" y="3183458"/>
            <a:ext cx="1885165" cy="738664"/>
          </a:xfrm>
          <a:prstGeom prst="rect">
            <a:avLst/>
          </a:prstGeom>
          <a:noFill/>
        </p:spPr>
        <p:txBody>
          <a:bodyPr wrap="square" rtlCol="0">
            <a:spAutoFit/>
          </a:bodyPr>
          <a:lstStyle/>
          <a:p>
            <a:r>
              <a:rPr lang="en-US" sz="1400" b="1" dirty="0" smtClean="0">
                <a:solidFill>
                  <a:prstClr val="black"/>
                </a:solidFill>
              </a:rPr>
              <a:t>Related-Vertical Product Development from Existing Business</a:t>
            </a:r>
          </a:p>
        </p:txBody>
      </p:sp>
      <p:pic>
        <p:nvPicPr>
          <p:cNvPr id="2" name="Picture 1"/>
          <p:cNvPicPr>
            <a:picLocks noChangeAspect="1"/>
          </p:cNvPicPr>
          <p:nvPr/>
        </p:nvPicPr>
        <p:blipFill>
          <a:blip r:embed="rId3"/>
          <a:stretch>
            <a:fillRect/>
          </a:stretch>
        </p:blipFill>
        <p:spPr>
          <a:xfrm>
            <a:off x="4407025" y="1871261"/>
            <a:ext cx="4064417" cy="3386383"/>
          </a:xfrm>
          <a:prstGeom prst="rect">
            <a:avLst/>
          </a:prstGeom>
        </p:spPr>
      </p:pic>
      <p:sp>
        <p:nvSpPr>
          <p:cNvPr id="44" name="TextBox 43"/>
          <p:cNvSpPr txBox="1"/>
          <p:nvPr/>
        </p:nvSpPr>
        <p:spPr>
          <a:xfrm>
            <a:off x="4895049" y="1532707"/>
            <a:ext cx="3088367" cy="338554"/>
          </a:xfrm>
          <a:prstGeom prst="rect">
            <a:avLst/>
          </a:prstGeom>
          <a:noFill/>
        </p:spPr>
        <p:txBody>
          <a:bodyPr wrap="square" rtlCol="0">
            <a:spAutoFit/>
          </a:bodyPr>
          <a:lstStyle/>
          <a:p>
            <a:pPr algn="ctr"/>
            <a:r>
              <a:rPr lang="en-US" sz="1600" b="1" dirty="0" smtClean="0">
                <a:solidFill>
                  <a:prstClr val="black"/>
                </a:solidFill>
              </a:rPr>
              <a:t>Impact to Business Landscape</a:t>
            </a:r>
          </a:p>
        </p:txBody>
      </p:sp>
      <p:cxnSp>
        <p:nvCxnSpPr>
          <p:cNvPr id="9" name="Straight Arrow Connector 8"/>
          <p:cNvCxnSpPr>
            <a:stCxn id="27" idx="3"/>
            <a:endCxn id="28" idx="1"/>
          </p:cNvCxnSpPr>
          <p:nvPr/>
        </p:nvCxnSpPr>
        <p:spPr>
          <a:xfrm flipV="1">
            <a:off x="1882710" y="3561575"/>
            <a:ext cx="348484" cy="287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8" idx="3"/>
            <a:endCxn id="2" idx="1"/>
          </p:cNvCxnSpPr>
          <p:nvPr/>
        </p:nvCxnSpPr>
        <p:spPr>
          <a:xfrm>
            <a:off x="3987995" y="3561575"/>
            <a:ext cx="419030" cy="28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3"/>
            <a:endCxn id="30" idx="1"/>
          </p:cNvCxnSpPr>
          <p:nvPr/>
        </p:nvCxnSpPr>
        <p:spPr>
          <a:xfrm flipV="1">
            <a:off x="8471442" y="3564452"/>
            <a:ext cx="419030" cy="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5909" y="3867181"/>
            <a:ext cx="1978318" cy="954107"/>
          </a:xfrm>
          <a:prstGeom prst="rect">
            <a:avLst/>
          </a:prstGeom>
          <a:noFill/>
        </p:spPr>
        <p:txBody>
          <a:bodyPr wrap="square" rtlCol="0">
            <a:spAutoFit/>
          </a:bodyPr>
          <a:lstStyle/>
          <a:p>
            <a:r>
              <a:rPr lang="en-US" sz="1400" dirty="0" smtClean="0">
                <a:solidFill>
                  <a:prstClr val="black"/>
                </a:solidFill>
              </a:rPr>
              <a:t>Old Business:</a:t>
            </a:r>
          </a:p>
          <a:p>
            <a:pPr marL="285750" indent="-285750">
              <a:buFont typeface="Arial" panose="020B0604020202020204" pitchFamily="34" charset="0"/>
              <a:buChar char="•"/>
            </a:pPr>
            <a:r>
              <a:rPr lang="en-US" sz="1400" dirty="0" smtClean="0">
                <a:solidFill>
                  <a:prstClr val="black"/>
                </a:solidFill>
              </a:rPr>
              <a:t>For Business Transit</a:t>
            </a:r>
          </a:p>
          <a:p>
            <a:pPr marL="285750" indent="-285750">
              <a:buFont typeface="Arial" panose="020B0604020202020204" pitchFamily="34" charset="0"/>
              <a:buChar char="•"/>
            </a:pPr>
            <a:r>
              <a:rPr lang="en-US" sz="1400" dirty="0" smtClean="0">
                <a:solidFill>
                  <a:prstClr val="black"/>
                </a:solidFill>
              </a:rPr>
              <a:t>For Vacation Transit</a:t>
            </a:r>
          </a:p>
          <a:p>
            <a:pPr marL="285750" indent="-285750">
              <a:buFont typeface="Arial" panose="020B0604020202020204" pitchFamily="34" charset="0"/>
              <a:buChar char="•"/>
            </a:pPr>
            <a:r>
              <a:rPr lang="en-US" sz="1400" dirty="0" smtClean="0">
                <a:solidFill>
                  <a:prstClr val="black"/>
                </a:solidFill>
              </a:rPr>
              <a:t>For </a:t>
            </a:r>
            <a:r>
              <a:rPr lang="en-US" sz="1400" dirty="0">
                <a:solidFill>
                  <a:prstClr val="black"/>
                </a:solidFill>
              </a:rPr>
              <a:t>T</a:t>
            </a:r>
            <a:r>
              <a:rPr lang="en-US" sz="1400" dirty="0" smtClean="0">
                <a:solidFill>
                  <a:prstClr val="black"/>
                </a:solidFill>
              </a:rPr>
              <a:t>raveling Transit</a:t>
            </a:r>
          </a:p>
        </p:txBody>
      </p:sp>
      <p:sp>
        <p:nvSpPr>
          <p:cNvPr id="50" name="TextBox 49"/>
          <p:cNvSpPr txBox="1"/>
          <p:nvPr/>
        </p:nvSpPr>
        <p:spPr>
          <a:xfrm>
            <a:off x="932646" y="5317494"/>
            <a:ext cx="8490274" cy="369332"/>
          </a:xfrm>
          <a:prstGeom prst="rect">
            <a:avLst/>
          </a:prstGeom>
          <a:noFill/>
        </p:spPr>
        <p:txBody>
          <a:bodyPr wrap="square" rtlCol="0">
            <a:spAutoFit/>
          </a:bodyPr>
          <a:lstStyle/>
          <a:p>
            <a:r>
              <a:rPr lang="en-US" sz="1800" b="1" dirty="0" smtClean="0">
                <a:solidFill>
                  <a:prstClr val="black"/>
                </a:solidFill>
              </a:rPr>
              <a:t>2. Related-Vertical Product Development from Existing Business-Hotel Industry</a:t>
            </a:r>
          </a:p>
        </p:txBody>
      </p:sp>
      <p:cxnSp>
        <p:nvCxnSpPr>
          <p:cNvPr id="20" name="Straight Connector 19"/>
          <p:cNvCxnSpPr/>
          <p:nvPr/>
        </p:nvCxnSpPr>
        <p:spPr>
          <a:xfrm>
            <a:off x="6473738" y="5790344"/>
            <a:ext cx="0" cy="3526184"/>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54883" y="5718079"/>
            <a:ext cx="1765511" cy="338554"/>
          </a:xfrm>
          <a:prstGeom prst="rect">
            <a:avLst/>
          </a:prstGeom>
          <a:noFill/>
        </p:spPr>
        <p:txBody>
          <a:bodyPr wrap="square" rtlCol="0">
            <a:spAutoFit/>
          </a:bodyPr>
          <a:lstStyle/>
          <a:p>
            <a:r>
              <a:rPr lang="en-US" sz="1600" b="1" dirty="0" smtClean="0">
                <a:solidFill>
                  <a:prstClr val="black"/>
                </a:solidFill>
              </a:rPr>
              <a:t>A. Full Service</a:t>
            </a:r>
          </a:p>
        </p:txBody>
      </p:sp>
      <p:sp>
        <p:nvSpPr>
          <p:cNvPr id="52" name="TextBox 51"/>
          <p:cNvSpPr txBox="1"/>
          <p:nvPr/>
        </p:nvSpPr>
        <p:spPr>
          <a:xfrm>
            <a:off x="6490991" y="5718079"/>
            <a:ext cx="1765511" cy="338554"/>
          </a:xfrm>
          <a:prstGeom prst="rect">
            <a:avLst/>
          </a:prstGeom>
          <a:noFill/>
        </p:spPr>
        <p:txBody>
          <a:bodyPr wrap="square" rtlCol="0">
            <a:spAutoFit/>
          </a:bodyPr>
          <a:lstStyle/>
          <a:p>
            <a:r>
              <a:rPr lang="en-US" sz="1600" b="1" dirty="0">
                <a:solidFill>
                  <a:prstClr val="black"/>
                </a:solidFill>
              </a:rPr>
              <a:t>B</a:t>
            </a:r>
            <a:r>
              <a:rPr lang="en-US" sz="1600" b="1" dirty="0" smtClean="0">
                <a:solidFill>
                  <a:prstClr val="black"/>
                </a:solidFill>
              </a:rPr>
              <a:t>. Partial Service</a:t>
            </a:r>
          </a:p>
        </p:txBody>
      </p:sp>
      <p:sp>
        <p:nvSpPr>
          <p:cNvPr id="53" name="TextBox 52"/>
          <p:cNvSpPr txBox="1"/>
          <p:nvPr/>
        </p:nvSpPr>
        <p:spPr>
          <a:xfrm>
            <a:off x="154883" y="6152072"/>
            <a:ext cx="6038491" cy="2308324"/>
          </a:xfrm>
          <a:prstGeom prst="rect">
            <a:avLst/>
          </a:prstGeom>
          <a:noFill/>
        </p:spPr>
        <p:txBody>
          <a:bodyPr wrap="square" rtlCol="0">
            <a:spAutoFit/>
          </a:bodyPr>
          <a:lstStyle/>
          <a:p>
            <a:pPr marL="342900" indent="-342900" algn="just">
              <a:buAutoNum type="arabicPeriod"/>
            </a:pPr>
            <a:r>
              <a:rPr lang="en-US" sz="1600" dirty="0" smtClean="0">
                <a:solidFill>
                  <a:prstClr val="black"/>
                </a:solidFill>
              </a:rPr>
              <a:t>Staycation: Vacation in Hotel, Family Games Console &amp; Movie Theater in Room, Culinary Tour in Room (Delivery Service), VR-Tourist Destination Tour in Room, Sport Facility, Great View Outdoor Facility</a:t>
            </a:r>
          </a:p>
          <a:p>
            <a:pPr marL="342900" indent="-342900" algn="just">
              <a:buAutoNum type="arabicPeriod"/>
            </a:pPr>
            <a:r>
              <a:rPr lang="en-US" sz="1600" dirty="0" smtClean="0">
                <a:solidFill>
                  <a:prstClr val="black"/>
                </a:solidFill>
              </a:rPr>
              <a:t>Pregnant Mother and Early Birth – Home Care Service</a:t>
            </a:r>
          </a:p>
          <a:p>
            <a:pPr marL="342900" indent="-342900" algn="just">
              <a:buAutoNum type="arabicPeriod"/>
            </a:pPr>
            <a:r>
              <a:rPr lang="en-US" sz="1600" dirty="0" smtClean="0">
                <a:solidFill>
                  <a:prstClr val="black"/>
                </a:solidFill>
              </a:rPr>
              <a:t>Old Parent/Elderly - Home Care Service</a:t>
            </a:r>
          </a:p>
          <a:p>
            <a:pPr marL="342900" indent="-342900" algn="just">
              <a:buAutoNum type="arabicPeriod"/>
            </a:pPr>
            <a:r>
              <a:rPr lang="en-US" sz="1600" dirty="0" smtClean="0">
                <a:solidFill>
                  <a:prstClr val="black"/>
                </a:solidFill>
              </a:rPr>
              <a:t>Children Day Care Service</a:t>
            </a:r>
          </a:p>
          <a:p>
            <a:pPr marL="342900" indent="-342900" algn="just">
              <a:buAutoNum type="arabicPeriod"/>
            </a:pPr>
            <a:r>
              <a:rPr lang="en-US" sz="1600" dirty="0" smtClean="0">
                <a:solidFill>
                  <a:prstClr val="black"/>
                </a:solidFill>
              </a:rPr>
              <a:t>Autism-Children Day Care Service</a:t>
            </a:r>
          </a:p>
          <a:p>
            <a:pPr marL="342900" indent="-342900" algn="just">
              <a:buAutoNum type="arabicPeriod"/>
            </a:pPr>
            <a:r>
              <a:rPr lang="en-US" sz="1600" dirty="0" smtClean="0">
                <a:solidFill>
                  <a:prstClr val="black"/>
                </a:solidFill>
              </a:rPr>
              <a:t>Sick Recovery Person – Home Care Service</a:t>
            </a:r>
          </a:p>
        </p:txBody>
      </p:sp>
      <p:sp>
        <p:nvSpPr>
          <p:cNvPr id="55" name="TextBox 54"/>
          <p:cNvSpPr txBox="1"/>
          <p:nvPr/>
        </p:nvSpPr>
        <p:spPr>
          <a:xfrm>
            <a:off x="6473738" y="6152072"/>
            <a:ext cx="6038491" cy="3046988"/>
          </a:xfrm>
          <a:prstGeom prst="rect">
            <a:avLst/>
          </a:prstGeom>
          <a:noFill/>
        </p:spPr>
        <p:txBody>
          <a:bodyPr wrap="square" rtlCol="0">
            <a:spAutoFit/>
          </a:bodyPr>
          <a:lstStyle/>
          <a:p>
            <a:pPr marL="342900" indent="-342900" algn="just">
              <a:buAutoNum type="arabicPeriod"/>
            </a:pPr>
            <a:r>
              <a:rPr lang="en-US" sz="1600" dirty="0" smtClean="0">
                <a:solidFill>
                  <a:prstClr val="black"/>
                </a:solidFill>
              </a:rPr>
              <a:t>Catering, Food, Raw Material Food - Delivery Service</a:t>
            </a:r>
          </a:p>
          <a:p>
            <a:pPr marL="342900" indent="-342900" algn="just">
              <a:buAutoNum type="arabicPeriod"/>
            </a:pPr>
            <a:r>
              <a:rPr lang="en-US" sz="1600" dirty="0" smtClean="0">
                <a:solidFill>
                  <a:prstClr val="black"/>
                </a:solidFill>
              </a:rPr>
              <a:t>Laundry - Delivery Service</a:t>
            </a:r>
          </a:p>
          <a:p>
            <a:pPr marL="342900" indent="-342900" algn="just">
              <a:buAutoNum type="arabicPeriod"/>
            </a:pPr>
            <a:r>
              <a:rPr lang="en-US" sz="1600" dirty="0" smtClean="0">
                <a:solidFill>
                  <a:prstClr val="black"/>
                </a:solidFill>
              </a:rPr>
              <a:t>Snack &amp; Drink – Delivery Service</a:t>
            </a:r>
          </a:p>
          <a:p>
            <a:pPr marL="342900" indent="-342900" algn="just">
              <a:buAutoNum type="arabicPeriod"/>
            </a:pPr>
            <a:r>
              <a:rPr lang="en-US" sz="1600" dirty="0" smtClean="0">
                <a:solidFill>
                  <a:prstClr val="black"/>
                </a:solidFill>
              </a:rPr>
              <a:t>Swimming Pool &amp; Gym Service</a:t>
            </a:r>
          </a:p>
          <a:p>
            <a:pPr marL="342900" indent="-342900" algn="just">
              <a:buAutoNum type="arabicPeriod"/>
            </a:pPr>
            <a:r>
              <a:rPr lang="en-US" sz="1600" dirty="0" smtClean="0">
                <a:solidFill>
                  <a:prstClr val="black"/>
                </a:solidFill>
              </a:rPr>
              <a:t>Clean House - Delivery Service</a:t>
            </a:r>
          </a:p>
          <a:p>
            <a:pPr marL="342900" indent="-342900" algn="just">
              <a:buAutoNum type="arabicPeriod"/>
            </a:pPr>
            <a:r>
              <a:rPr lang="en-US" sz="1600" dirty="0" smtClean="0">
                <a:solidFill>
                  <a:prstClr val="black"/>
                </a:solidFill>
              </a:rPr>
              <a:t>House Reparation – Delivery Service</a:t>
            </a:r>
          </a:p>
          <a:p>
            <a:pPr marL="342900" indent="-342900" algn="just">
              <a:buAutoNum type="arabicPeriod"/>
            </a:pPr>
            <a:r>
              <a:rPr lang="en-US" sz="1600" dirty="0" smtClean="0">
                <a:solidFill>
                  <a:prstClr val="black"/>
                </a:solidFill>
              </a:rPr>
              <a:t>Inside and Outside Wedding Organizer &amp; Decoration</a:t>
            </a:r>
          </a:p>
          <a:p>
            <a:pPr marL="342900" indent="-342900" algn="just">
              <a:buAutoNum type="arabicPeriod"/>
            </a:pPr>
            <a:r>
              <a:rPr lang="en-US" sz="1600" dirty="0" smtClean="0">
                <a:solidFill>
                  <a:prstClr val="black"/>
                </a:solidFill>
              </a:rPr>
              <a:t>Cooking Courses - Online</a:t>
            </a:r>
          </a:p>
          <a:p>
            <a:pPr marL="342900" indent="-342900" algn="just">
              <a:buAutoNum type="arabicPeriod"/>
            </a:pPr>
            <a:r>
              <a:rPr lang="en-US" sz="1600" dirty="0" smtClean="0">
                <a:solidFill>
                  <a:prstClr val="black"/>
                </a:solidFill>
              </a:rPr>
              <a:t>Manner Courses - Online</a:t>
            </a:r>
          </a:p>
          <a:p>
            <a:pPr marL="342900" indent="-342900" algn="just">
              <a:buAutoNum type="arabicPeriod"/>
            </a:pPr>
            <a:r>
              <a:rPr lang="en-US" sz="1600" dirty="0" smtClean="0">
                <a:solidFill>
                  <a:prstClr val="black"/>
                </a:solidFill>
              </a:rPr>
              <a:t>Make-Up Courses – Online</a:t>
            </a:r>
          </a:p>
          <a:p>
            <a:pPr marL="342900" indent="-342900" algn="just">
              <a:buAutoNum type="arabicPeriod"/>
            </a:pPr>
            <a:r>
              <a:rPr lang="en-US" sz="1600" dirty="0" smtClean="0">
                <a:solidFill>
                  <a:prstClr val="black"/>
                </a:solidFill>
              </a:rPr>
              <a:t>Babysitter Provider Service</a:t>
            </a:r>
          </a:p>
          <a:p>
            <a:pPr marL="342900" indent="-342900" algn="just">
              <a:buAutoNum type="arabicPeriod"/>
            </a:pPr>
            <a:r>
              <a:rPr lang="en-US" sz="1600" dirty="0" smtClean="0">
                <a:solidFill>
                  <a:prstClr val="black"/>
                </a:solidFill>
              </a:rPr>
              <a:t>Maid Provider Service</a:t>
            </a:r>
          </a:p>
        </p:txBody>
      </p:sp>
      <p:sp>
        <p:nvSpPr>
          <p:cNvPr id="26" name="TextBox 25"/>
          <p:cNvSpPr txBox="1"/>
          <p:nvPr/>
        </p:nvSpPr>
        <p:spPr>
          <a:xfrm>
            <a:off x="4932572" y="2256"/>
            <a:ext cx="3013325" cy="369332"/>
          </a:xfrm>
          <a:prstGeom prst="rect">
            <a:avLst/>
          </a:prstGeom>
          <a:noFill/>
        </p:spPr>
        <p:txBody>
          <a:bodyPr wrap="none" rtlCol="0">
            <a:spAutoFit/>
          </a:bodyPr>
          <a:lstStyle/>
          <a:p>
            <a:pPr algn="ctr"/>
            <a:r>
              <a:rPr lang="en-US" sz="1800" b="1" dirty="0" smtClean="0">
                <a:solidFill>
                  <a:prstClr val="black"/>
                </a:solidFill>
              </a:rPr>
              <a:t>VI. BUSINESS REPOSITIONING</a:t>
            </a: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9" name="TextBox 38"/>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43" name="TextBox 4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529563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32647" y="621293"/>
            <a:ext cx="9100235" cy="646331"/>
          </a:xfrm>
          <a:prstGeom prst="rect">
            <a:avLst/>
          </a:prstGeom>
          <a:noFill/>
        </p:spPr>
        <p:txBody>
          <a:bodyPr wrap="square" rtlCol="0">
            <a:spAutoFit/>
          </a:bodyPr>
          <a:lstStyle/>
          <a:p>
            <a:pPr algn="just"/>
            <a:r>
              <a:rPr lang="en-US" sz="1800" dirty="0" smtClean="0">
                <a:solidFill>
                  <a:prstClr val="black"/>
                </a:solidFill>
              </a:rPr>
              <a:t>Exploration on </a:t>
            </a:r>
            <a:r>
              <a:rPr lang="en-US" sz="1800" b="1" dirty="0" smtClean="0">
                <a:solidFill>
                  <a:prstClr val="black"/>
                </a:solidFill>
              </a:rPr>
              <a:t>Business Repositioning </a:t>
            </a:r>
            <a:r>
              <a:rPr lang="en-US" sz="1800" dirty="0" smtClean="0">
                <a:solidFill>
                  <a:prstClr val="black"/>
                </a:solidFill>
              </a:rPr>
              <a:t>for Flight Industry, in order to Improve their Business in regard of Covid-Disaster</a:t>
            </a:r>
            <a:endParaRPr lang="en-US" sz="1800" b="1" dirty="0" smtClean="0">
              <a:solidFill>
                <a:prstClr val="black"/>
              </a:solidFill>
            </a:endParaRPr>
          </a:p>
        </p:txBody>
      </p:sp>
      <p:sp>
        <p:nvSpPr>
          <p:cNvPr id="7" name="TextBox 6"/>
          <p:cNvSpPr txBox="1"/>
          <p:nvPr/>
        </p:nvSpPr>
        <p:spPr>
          <a:xfrm>
            <a:off x="4932572" y="2256"/>
            <a:ext cx="3013325" cy="369332"/>
          </a:xfrm>
          <a:prstGeom prst="rect">
            <a:avLst/>
          </a:prstGeom>
          <a:noFill/>
        </p:spPr>
        <p:txBody>
          <a:bodyPr wrap="none" rtlCol="0">
            <a:spAutoFit/>
          </a:bodyPr>
          <a:lstStyle/>
          <a:p>
            <a:pPr algn="ctr"/>
            <a:r>
              <a:rPr lang="en-US" sz="1800" b="1" dirty="0" smtClean="0">
                <a:solidFill>
                  <a:prstClr val="black"/>
                </a:solidFill>
              </a:rPr>
              <a:t>VI. BUSINESS REPOSITIONING</a:t>
            </a:r>
          </a:p>
        </p:txBody>
      </p:sp>
      <p:sp>
        <p:nvSpPr>
          <p:cNvPr id="23" name="TextBox 22"/>
          <p:cNvSpPr txBox="1"/>
          <p:nvPr/>
        </p:nvSpPr>
        <p:spPr>
          <a:xfrm>
            <a:off x="190683" y="1304355"/>
            <a:ext cx="8490274" cy="369332"/>
          </a:xfrm>
          <a:prstGeom prst="rect">
            <a:avLst/>
          </a:prstGeom>
          <a:noFill/>
        </p:spPr>
        <p:txBody>
          <a:bodyPr wrap="square" rtlCol="0">
            <a:spAutoFit/>
          </a:bodyPr>
          <a:lstStyle/>
          <a:p>
            <a:r>
              <a:rPr lang="en-US" sz="1800" b="1" dirty="0" smtClean="0">
                <a:solidFill>
                  <a:prstClr val="black"/>
                </a:solidFill>
              </a:rPr>
              <a:t>1. Background for Flight Industry</a:t>
            </a:r>
          </a:p>
        </p:txBody>
      </p:sp>
      <p:sp>
        <p:nvSpPr>
          <p:cNvPr id="27" name="Rounded Rectangle 26"/>
          <p:cNvSpPr/>
          <p:nvPr/>
        </p:nvSpPr>
        <p:spPr>
          <a:xfrm>
            <a:off x="125909" y="3209772"/>
            <a:ext cx="1756801" cy="603849"/>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Flight Industry</a:t>
            </a:r>
            <a:endParaRPr lang="en-US" sz="1800" dirty="0"/>
          </a:p>
        </p:txBody>
      </p:sp>
      <p:sp>
        <p:nvSpPr>
          <p:cNvPr id="28" name="Rounded Rectangle 27"/>
          <p:cNvSpPr/>
          <p:nvPr/>
        </p:nvSpPr>
        <p:spPr>
          <a:xfrm>
            <a:off x="2231194" y="3206895"/>
            <a:ext cx="1756801" cy="6038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Covid Disaster</a:t>
            </a:r>
            <a:endParaRPr lang="en-US" sz="1800" dirty="0"/>
          </a:p>
        </p:txBody>
      </p:sp>
      <p:sp>
        <p:nvSpPr>
          <p:cNvPr id="30" name="Rounded Rectangle 29"/>
          <p:cNvSpPr/>
          <p:nvPr/>
        </p:nvSpPr>
        <p:spPr>
          <a:xfrm>
            <a:off x="8890472" y="3209772"/>
            <a:ext cx="1756801" cy="60384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Repositioning</a:t>
            </a:r>
            <a:endParaRPr lang="en-US" sz="1800" dirty="0"/>
          </a:p>
        </p:txBody>
      </p:sp>
      <p:sp>
        <p:nvSpPr>
          <p:cNvPr id="31" name="TextBox 30"/>
          <p:cNvSpPr txBox="1"/>
          <p:nvPr/>
        </p:nvSpPr>
        <p:spPr>
          <a:xfrm>
            <a:off x="2237335" y="2617688"/>
            <a:ext cx="1765511" cy="584775"/>
          </a:xfrm>
          <a:prstGeom prst="rect">
            <a:avLst/>
          </a:prstGeom>
          <a:noFill/>
        </p:spPr>
        <p:txBody>
          <a:bodyPr wrap="square" rtlCol="0">
            <a:spAutoFit/>
          </a:bodyPr>
          <a:lstStyle/>
          <a:p>
            <a:pPr algn="ctr"/>
            <a:r>
              <a:rPr lang="en-US" sz="1600" dirty="0" smtClean="0">
                <a:solidFill>
                  <a:prstClr val="black"/>
                </a:solidFill>
              </a:rPr>
              <a:t>Product Life Cycle Actor: Impactor</a:t>
            </a:r>
          </a:p>
        </p:txBody>
      </p:sp>
      <p:sp>
        <p:nvSpPr>
          <p:cNvPr id="32" name="TextBox 31"/>
          <p:cNvSpPr txBox="1"/>
          <p:nvPr/>
        </p:nvSpPr>
        <p:spPr>
          <a:xfrm>
            <a:off x="154883" y="2863909"/>
            <a:ext cx="1698852" cy="338554"/>
          </a:xfrm>
          <a:prstGeom prst="rect">
            <a:avLst/>
          </a:prstGeom>
          <a:noFill/>
        </p:spPr>
        <p:txBody>
          <a:bodyPr wrap="square" rtlCol="0">
            <a:spAutoFit/>
          </a:bodyPr>
          <a:lstStyle/>
          <a:p>
            <a:pPr algn="ctr"/>
            <a:r>
              <a:rPr lang="en-US" sz="1600" dirty="0" smtClean="0">
                <a:solidFill>
                  <a:prstClr val="black"/>
                </a:solidFill>
              </a:rPr>
              <a:t>Old Business</a:t>
            </a:r>
          </a:p>
        </p:txBody>
      </p:sp>
      <p:sp>
        <p:nvSpPr>
          <p:cNvPr id="33" name="TextBox 32"/>
          <p:cNvSpPr txBox="1"/>
          <p:nvPr/>
        </p:nvSpPr>
        <p:spPr>
          <a:xfrm>
            <a:off x="8875621" y="2630472"/>
            <a:ext cx="1771652" cy="584775"/>
          </a:xfrm>
          <a:prstGeom prst="rect">
            <a:avLst/>
          </a:prstGeom>
          <a:noFill/>
        </p:spPr>
        <p:txBody>
          <a:bodyPr wrap="square" rtlCol="0">
            <a:spAutoFit/>
          </a:bodyPr>
          <a:lstStyle/>
          <a:p>
            <a:pPr algn="ctr"/>
            <a:r>
              <a:rPr lang="en-US" sz="1600" dirty="0" smtClean="0">
                <a:solidFill>
                  <a:prstClr val="black"/>
                </a:solidFill>
              </a:rPr>
              <a:t>New Business Repositioning</a:t>
            </a:r>
          </a:p>
        </p:txBody>
      </p:sp>
      <p:sp>
        <p:nvSpPr>
          <p:cNvPr id="34" name="TextBox 33"/>
          <p:cNvSpPr txBox="1"/>
          <p:nvPr/>
        </p:nvSpPr>
        <p:spPr>
          <a:xfrm>
            <a:off x="10650694" y="3130703"/>
            <a:ext cx="2150906" cy="1815882"/>
          </a:xfrm>
          <a:prstGeom prst="rect">
            <a:avLst/>
          </a:prstGeom>
          <a:noFill/>
        </p:spPr>
        <p:txBody>
          <a:bodyPr wrap="square" rtlCol="0">
            <a:spAutoFit/>
          </a:bodyPr>
          <a:lstStyle/>
          <a:p>
            <a:r>
              <a:rPr lang="en-US" sz="1400" b="1" dirty="0" smtClean="0">
                <a:solidFill>
                  <a:prstClr val="black"/>
                </a:solidFill>
              </a:rPr>
              <a:t>Type of Business Repositioning:</a:t>
            </a:r>
          </a:p>
          <a:p>
            <a:pPr marL="342900" indent="-342900">
              <a:buAutoNum type="arabicPeriod"/>
            </a:pPr>
            <a:r>
              <a:rPr lang="en-US" sz="1400" b="1" dirty="0" smtClean="0">
                <a:solidFill>
                  <a:prstClr val="black"/>
                </a:solidFill>
              </a:rPr>
              <a:t>Business Model Repositioning</a:t>
            </a:r>
          </a:p>
          <a:p>
            <a:pPr marL="342900" indent="-342900">
              <a:buAutoNum type="arabicPeriod"/>
            </a:pPr>
            <a:r>
              <a:rPr lang="en-US" sz="1400" b="1" dirty="0" smtClean="0">
                <a:solidFill>
                  <a:prstClr val="black"/>
                </a:solidFill>
              </a:rPr>
              <a:t>Business Position Repositioning</a:t>
            </a:r>
          </a:p>
          <a:p>
            <a:pPr marL="342900" indent="-342900">
              <a:buAutoNum type="arabicPeriod"/>
            </a:pPr>
            <a:r>
              <a:rPr lang="en-US" sz="1400" b="1" dirty="0" smtClean="0">
                <a:solidFill>
                  <a:prstClr val="black"/>
                </a:solidFill>
              </a:rPr>
              <a:t>Business Strategy Repositioning</a:t>
            </a:r>
          </a:p>
        </p:txBody>
      </p:sp>
      <p:pic>
        <p:nvPicPr>
          <p:cNvPr id="2" name="Picture 1"/>
          <p:cNvPicPr>
            <a:picLocks noChangeAspect="1"/>
          </p:cNvPicPr>
          <p:nvPr/>
        </p:nvPicPr>
        <p:blipFill>
          <a:blip r:embed="rId3"/>
          <a:stretch>
            <a:fillRect/>
          </a:stretch>
        </p:blipFill>
        <p:spPr>
          <a:xfrm>
            <a:off x="4407025" y="1818506"/>
            <a:ext cx="4064417" cy="3386383"/>
          </a:xfrm>
          <a:prstGeom prst="rect">
            <a:avLst/>
          </a:prstGeom>
        </p:spPr>
      </p:pic>
      <p:sp>
        <p:nvSpPr>
          <p:cNvPr id="44" name="TextBox 43"/>
          <p:cNvSpPr txBox="1"/>
          <p:nvPr/>
        </p:nvSpPr>
        <p:spPr>
          <a:xfrm>
            <a:off x="4895049" y="1479952"/>
            <a:ext cx="3088367" cy="338554"/>
          </a:xfrm>
          <a:prstGeom prst="rect">
            <a:avLst/>
          </a:prstGeom>
          <a:noFill/>
        </p:spPr>
        <p:txBody>
          <a:bodyPr wrap="square" rtlCol="0">
            <a:spAutoFit/>
          </a:bodyPr>
          <a:lstStyle/>
          <a:p>
            <a:pPr algn="ctr"/>
            <a:r>
              <a:rPr lang="en-US" sz="1600" b="1" dirty="0" smtClean="0">
                <a:solidFill>
                  <a:prstClr val="black"/>
                </a:solidFill>
              </a:rPr>
              <a:t>Impact to Business Landscape</a:t>
            </a:r>
          </a:p>
        </p:txBody>
      </p:sp>
      <p:cxnSp>
        <p:nvCxnSpPr>
          <p:cNvPr id="9" name="Straight Arrow Connector 8"/>
          <p:cNvCxnSpPr>
            <a:stCxn id="27" idx="3"/>
            <a:endCxn id="28" idx="1"/>
          </p:cNvCxnSpPr>
          <p:nvPr/>
        </p:nvCxnSpPr>
        <p:spPr>
          <a:xfrm flipV="1">
            <a:off x="1882710" y="3508820"/>
            <a:ext cx="348484" cy="287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8" idx="3"/>
            <a:endCxn id="2" idx="1"/>
          </p:cNvCxnSpPr>
          <p:nvPr/>
        </p:nvCxnSpPr>
        <p:spPr>
          <a:xfrm>
            <a:off x="3987995" y="3508820"/>
            <a:ext cx="419030" cy="28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3"/>
            <a:endCxn id="30" idx="1"/>
          </p:cNvCxnSpPr>
          <p:nvPr/>
        </p:nvCxnSpPr>
        <p:spPr>
          <a:xfrm flipV="1">
            <a:off x="8471442" y="3511697"/>
            <a:ext cx="419030" cy="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137" y="3814426"/>
            <a:ext cx="3014107" cy="1169551"/>
          </a:xfrm>
          <a:prstGeom prst="rect">
            <a:avLst/>
          </a:prstGeom>
          <a:noFill/>
        </p:spPr>
        <p:txBody>
          <a:bodyPr wrap="square" rtlCol="0">
            <a:spAutoFit/>
          </a:bodyPr>
          <a:lstStyle/>
          <a:p>
            <a:r>
              <a:rPr lang="en-US" sz="1400" dirty="0" smtClean="0">
                <a:solidFill>
                  <a:prstClr val="black"/>
                </a:solidFill>
              </a:rPr>
              <a:t>Old Business:</a:t>
            </a:r>
          </a:p>
          <a:p>
            <a:pPr marL="285750" indent="-285750">
              <a:buFont typeface="Arial" panose="020B0604020202020204" pitchFamily="34" charset="0"/>
              <a:buChar char="•"/>
            </a:pPr>
            <a:r>
              <a:rPr lang="en-US" sz="1400" dirty="0" smtClean="0">
                <a:solidFill>
                  <a:prstClr val="black"/>
                </a:solidFill>
              </a:rPr>
              <a:t>Government: To Support Government Program</a:t>
            </a:r>
          </a:p>
          <a:p>
            <a:pPr marL="285750" indent="-285750">
              <a:buFont typeface="Arial" panose="020B0604020202020204" pitchFamily="34" charset="0"/>
              <a:buChar char="•"/>
            </a:pPr>
            <a:r>
              <a:rPr lang="en-US" sz="1400" dirty="0" smtClean="0">
                <a:solidFill>
                  <a:prstClr val="black"/>
                </a:solidFill>
              </a:rPr>
              <a:t>Business: For Business Travel</a:t>
            </a:r>
          </a:p>
          <a:p>
            <a:pPr marL="285750" indent="-285750">
              <a:buFont typeface="Arial" panose="020B0604020202020204" pitchFamily="34" charset="0"/>
              <a:buChar char="•"/>
            </a:pPr>
            <a:r>
              <a:rPr lang="en-US" sz="1400" dirty="0" smtClean="0">
                <a:solidFill>
                  <a:prstClr val="black"/>
                </a:solidFill>
              </a:rPr>
              <a:t>Society: For Vacation Travel</a:t>
            </a:r>
          </a:p>
        </p:txBody>
      </p:sp>
      <p:sp>
        <p:nvSpPr>
          <p:cNvPr id="50" name="TextBox 49"/>
          <p:cNvSpPr txBox="1"/>
          <p:nvPr/>
        </p:nvSpPr>
        <p:spPr>
          <a:xfrm>
            <a:off x="156270" y="5317494"/>
            <a:ext cx="8490274" cy="369332"/>
          </a:xfrm>
          <a:prstGeom prst="rect">
            <a:avLst/>
          </a:prstGeom>
          <a:noFill/>
        </p:spPr>
        <p:txBody>
          <a:bodyPr wrap="square" rtlCol="0">
            <a:spAutoFit/>
          </a:bodyPr>
          <a:lstStyle/>
          <a:p>
            <a:r>
              <a:rPr lang="en-US" sz="1800" b="1" dirty="0" smtClean="0">
                <a:solidFill>
                  <a:prstClr val="black"/>
                </a:solidFill>
              </a:rPr>
              <a:t>2. Business Repositioning</a:t>
            </a:r>
          </a:p>
        </p:txBody>
      </p:sp>
      <p:sp>
        <p:nvSpPr>
          <p:cNvPr id="26" name="TextBox 25"/>
          <p:cNvSpPr txBox="1"/>
          <p:nvPr/>
        </p:nvSpPr>
        <p:spPr>
          <a:xfrm>
            <a:off x="154882" y="5773355"/>
            <a:ext cx="11275118" cy="3139321"/>
          </a:xfrm>
          <a:prstGeom prst="rect">
            <a:avLst/>
          </a:prstGeom>
          <a:noFill/>
        </p:spPr>
        <p:txBody>
          <a:bodyPr wrap="square" rtlCol="0">
            <a:spAutoFit/>
          </a:bodyPr>
          <a:lstStyle/>
          <a:p>
            <a:r>
              <a:rPr lang="en-US" sz="1800" b="1" dirty="0" smtClean="0">
                <a:solidFill>
                  <a:prstClr val="black"/>
                </a:solidFill>
              </a:rPr>
              <a:t>A. Business Model Repositioning: Change from Conventional Single Business Model into Multi-Sided Business Model.</a:t>
            </a:r>
          </a:p>
          <a:p>
            <a:r>
              <a:rPr lang="en-US" sz="1800" dirty="0" smtClean="0">
                <a:solidFill>
                  <a:prstClr val="black"/>
                </a:solidFill>
              </a:rPr>
              <a:t>Explore the Possibility of Many Related World-Wide Customer Pooling and Customer Servicing</a:t>
            </a:r>
          </a:p>
          <a:p>
            <a:r>
              <a:rPr lang="en-US" sz="1800" dirty="0" smtClean="0">
                <a:solidFill>
                  <a:prstClr val="black"/>
                </a:solidFill>
              </a:rPr>
              <a:t>Example:</a:t>
            </a:r>
          </a:p>
          <a:p>
            <a:pPr marL="342900" indent="-342900">
              <a:buAutoNum type="arabicPeriod"/>
            </a:pPr>
            <a:r>
              <a:rPr lang="en-US" sz="1800" dirty="0" smtClean="0">
                <a:solidFill>
                  <a:prstClr val="black"/>
                </a:solidFill>
              </a:rPr>
              <a:t>Exclusive Application: Flight Planner, Life Planner, Educational Planner, Business Planner, Event Planner, Tourism Planner, </a:t>
            </a:r>
            <a:r>
              <a:rPr lang="en-US" sz="1800" dirty="0" err="1" smtClean="0">
                <a:solidFill>
                  <a:prstClr val="black"/>
                </a:solidFill>
              </a:rPr>
              <a:t>Gamification</a:t>
            </a:r>
            <a:r>
              <a:rPr lang="en-US" sz="1800" dirty="0" smtClean="0">
                <a:solidFill>
                  <a:prstClr val="black"/>
                </a:solidFill>
              </a:rPr>
              <a:t>.</a:t>
            </a:r>
          </a:p>
          <a:p>
            <a:pPr marL="342900" indent="-342900">
              <a:buAutoNum type="arabicPeriod"/>
            </a:pPr>
            <a:r>
              <a:rPr lang="en-US" sz="1800" dirty="0" smtClean="0">
                <a:solidFill>
                  <a:prstClr val="black"/>
                </a:solidFill>
              </a:rPr>
              <a:t>Exclusive </a:t>
            </a:r>
            <a:r>
              <a:rPr lang="en-US" sz="1800" dirty="0" err="1" smtClean="0">
                <a:solidFill>
                  <a:prstClr val="black"/>
                </a:solidFill>
              </a:rPr>
              <a:t>Youtube</a:t>
            </a:r>
            <a:r>
              <a:rPr lang="en-US" sz="1800" dirty="0" smtClean="0">
                <a:solidFill>
                  <a:prstClr val="black"/>
                </a:solidFill>
              </a:rPr>
              <a:t> Channel: Content Creator, Educational Content, Promotional Content, Recreational Content, Business Content, Tourism Content.</a:t>
            </a:r>
          </a:p>
          <a:p>
            <a:pPr marL="342900" indent="-342900">
              <a:buAutoNum type="arabicPeriod"/>
            </a:pPr>
            <a:endParaRPr lang="en-US" sz="1800" dirty="0">
              <a:solidFill>
                <a:prstClr val="black"/>
              </a:solidFill>
            </a:endParaRPr>
          </a:p>
          <a:p>
            <a:r>
              <a:rPr lang="en-US" sz="1800" b="1" dirty="0" smtClean="0">
                <a:solidFill>
                  <a:prstClr val="black"/>
                </a:solidFill>
              </a:rPr>
              <a:t>B. Business Position Repositioning: Widening Business Value Proposition from “Doer” to “Enabler”.</a:t>
            </a:r>
          </a:p>
          <a:p>
            <a:r>
              <a:rPr lang="en-US" sz="1800" dirty="0" smtClean="0">
                <a:solidFill>
                  <a:prstClr val="black"/>
                </a:solidFill>
              </a:rPr>
              <a:t>Widening Value Proposition from Give Basic Service into Enhancement of Customer Life (Primer, Secondary and Tertiary Need)</a:t>
            </a:r>
          </a:p>
        </p:txBody>
      </p:sp>
      <p:sp>
        <p:nvSpPr>
          <p:cNvPr id="21" name="TextBox 20"/>
          <p:cNvSpPr txBox="1"/>
          <p:nvPr/>
        </p:nvSpPr>
        <p:spPr>
          <a:xfrm>
            <a:off x="154882" y="8909072"/>
            <a:ext cx="10958595" cy="646331"/>
          </a:xfrm>
          <a:prstGeom prst="rect">
            <a:avLst/>
          </a:prstGeom>
          <a:noFill/>
        </p:spPr>
        <p:txBody>
          <a:bodyPr wrap="square" rtlCol="0">
            <a:spAutoFit/>
          </a:bodyPr>
          <a:lstStyle/>
          <a:p>
            <a:r>
              <a:rPr lang="en-US" sz="1800" b="1" dirty="0" smtClean="0">
                <a:solidFill>
                  <a:prstClr val="black"/>
                </a:solidFill>
              </a:rPr>
              <a:t>C. Business Strategy Repositioning: </a:t>
            </a:r>
            <a:r>
              <a:rPr lang="en-US" sz="1800" dirty="0" smtClean="0">
                <a:solidFill>
                  <a:prstClr val="black"/>
                </a:solidFill>
              </a:rPr>
              <a:t>Explore New Business Strategy from Strategic Positioning Strategy and Operational Effectiveness Strategy.</a:t>
            </a: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37" name="TextBox 36"/>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1883980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523" y="1371600"/>
            <a:ext cx="4661917" cy="1323439"/>
          </a:xfrm>
          <a:prstGeom prst="rect">
            <a:avLst/>
          </a:prstGeom>
          <a:noFill/>
        </p:spPr>
        <p:txBody>
          <a:bodyPr wrap="none" rtlCol="0">
            <a:spAutoFit/>
          </a:bodyPr>
          <a:lstStyle/>
          <a:p>
            <a:r>
              <a:rPr lang="en-US" sz="4000" b="1" dirty="0" smtClean="0"/>
              <a:t>Financial Statement: </a:t>
            </a:r>
            <a:endParaRPr lang="en-US" sz="4000" b="1" dirty="0"/>
          </a:p>
          <a:p>
            <a:pPr marL="342900" indent="-342900">
              <a:buAutoNum type="arabicPeriod"/>
            </a:pPr>
            <a:r>
              <a:rPr lang="en-US" sz="4000" dirty="0" smtClean="0"/>
              <a:t>Financial Analogy</a:t>
            </a:r>
            <a:endParaRPr lang="en-US"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
        <p:nvSpPr>
          <p:cNvPr id="4" name="TextBox 3"/>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spTree>
    <p:extLst>
      <p:ext uri="{BB962C8B-B14F-4D97-AF65-F5344CB8AC3E}">
        <p14:creationId xmlns:p14="http://schemas.microsoft.com/office/powerpoint/2010/main" val="4903925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54052" y="2256"/>
            <a:ext cx="2770375" cy="369332"/>
          </a:xfrm>
          <a:prstGeom prst="rect">
            <a:avLst/>
          </a:prstGeom>
          <a:noFill/>
        </p:spPr>
        <p:txBody>
          <a:bodyPr wrap="none" rtlCol="0">
            <a:spAutoFit/>
          </a:bodyPr>
          <a:lstStyle/>
          <a:p>
            <a:pPr algn="ctr"/>
            <a:r>
              <a:rPr lang="en-US" sz="1800" b="1" dirty="0" smtClean="0">
                <a:solidFill>
                  <a:prstClr val="black"/>
                </a:solidFill>
              </a:rPr>
              <a:t>VII. FINANCIAL STATEMENT</a:t>
            </a: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40" name="TextBox 39"/>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4" name="Picture 3"/>
          <p:cNvPicPr>
            <a:picLocks noChangeAspect="1"/>
          </p:cNvPicPr>
          <p:nvPr/>
        </p:nvPicPr>
        <p:blipFill>
          <a:blip r:embed="rId4"/>
          <a:stretch>
            <a:fillRect/>
          </a:stretch>
        </p:blipFill>
        <p:spPr>
          <a:xfrm>
            <a:off x="2926590" y="646778"/>
            <a:ext cx="8474005" cy="8954422"/>
          </a:xfrm>
          <a:prstGeom prst="rect">
            <a:avLst/>
          </a:prstGeom>
        </p:spPr>
      </p:pic>
      <p:sp>
        <p:nvSpPr>
          <p:cNvPr id="41" name="TextBox 40"/>
          <p:cNvSpPr txBox="1"/>
          <p:nvPr/>
        </p:nvSpPr>
        <p:spPr>
          <a:xfrm>
            <a:off x="4016560" y="316041"/>
            <a:ext cx="4869859" cy="369332"/>
          </a:xfrm>
          <a:prstGeom prst="rect">
            <a:avLst/>
          </a:prstGeom>
          <a:noFill/>
        </p:spPr>
        <p:txBody>
          <a:bodyPr wrap="none" rtlCol="0">
            <a:spAutoFit/>
          </a:bodyPr>
          <a:lstStyle/>
          <a:p>
            <a:pPr algn="ctr"/>
            <a:r>
              <a:rPr lang="en-US" sz="1800" b="1" dirty="0" err="1"/>
              <a:t>Analogi</a:t>
            </a:r>
            <a:r>
              <a:rPr lang="en-US" sz="1800" b="1" dirty="0"/>
              <a:t> </a:t>
            </a:r>
            <a:r>
              <a:rPr lang="en-US" sz="1800" b="1" dirty="0" err="1"/>
              <a:t>Laporan</a:t>
            </a:r>
            <a:r>
              <a:rPr lang="en-US" sz="1800" b="1" dirty="0"/>
              <a:t> </a:t>
            </a:r>
            <a:r>
              <a:rPr lang="en-US" sz="1800" b="1" dirty="0" err="1"/>
              <a:t>Keuangan</a:t>
            </a:r>
            <a:r>
              <a:rPr lang="en-US" sz="1800" b="1" dirty="0"/>
              <a:t> = </a:t>
            </a:r>
            <a:r>
              <a:rPr lang="en-US" sz="1800" b="1" dirty="0" err="1"/>
              <a:t>Sebuah</a:t>
            </a:r>
            <a:r>
              <a:rPr lang="en-US" sz="1800" b="1" dirty="0"/>
              <a:t> Mobil </a:t>
            </a:r>
            <a:r>
              <a:rPr lang="en-US" sz="1800" b="1" dirty="0" err="1"/>
              <a:t>Bisnis</a:t>
            </a:r>
            <a:endParaRPr lang="en-US" sz="1800"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15" name="TextBox 14"/>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109564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54052" y="2256"/>
            <a:ext cx="2770375" cy="369332"/>
          </a:xfrm>
          <a:prstGeom prst="rect">
            <a:avLst/>
          </a:prstGeom>
          <a:noFill/>
        </p:spPr>
        <p:txBody>
          <a:bodyPr wrap="none" rtlCol="0">
            <a:spAutoFit/>
          </a:bodyPr>
          <a:lstStyle/>
          <a:p>
            <a:pPr algn="ctr"/>
            <a:r>
              <a:rPr lang="en-US" sz="1800" b="1" dirty="0" smtClean="0">
                <a:solidFill>
                  <a:prstClr val="black"/>
                </a:solidFill>
              </a:rPr>
              <a:t>VII. FINANCIAL STATEMENT</a:t>
            </a: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40" name="TextBox 39"/>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41" name="TextBox 40"/>
          <p:cNvSpPr txBox="1"/>
          <p:nvPr/>
        </p:nvSpPr>
        <p:spPr>
          <a:xfrm>
            <a:off x="1919155" y="763530"/>
            <a:ext cx="9040167" cy="369332"/>
          </a:xfrm>
          <a:prstGeom prst="rect">
            <a:avLst/>
          </a:prstGeom>
          <a:noFill/>
        </p:spPr>
        <p:txBody>
          <a:bodyPr wrap="none" rtlCol="0">
            <a:spAutoFit/>
          </a:bodyPr>
          <a:lstStyle/>
          <a:p>
            <a:pPr algn="ctr"/>
            <a:r>
              <a:rPr lang="en-US" sz="1800" b="1" dirty="0" err="1"/>
              <a:t>Hubungan</a:t>
            </a:r>
            <a:r>
              <a:rPr lang="en-US" sz="1800" b="1" dirty="0"/>
              <a:t> </a:t>
            </a:r>
            <a:r>
              <a:rPr lang="en-US" sz="1800" b="1" dirty="0" err="1"/>
              <a:t>Antar</a:t>
            </a:r>
            <a:r>
              <a:rPr lang="en-US" sz="1800" b="1" dirty="0"/>
              <a:t> </a:t>
            </a:r>
            <a:r>
              <a:rPr lang="en-US" sz="1800" b="1" dirty="0" err="1" smtClean="0"/>
              <a:t>Indikator</a:t>
            </a:r>
            <a:r>
              <a:rPr lang="en-US" sz="1800" b="1" dirty="0" smtClean="0"/>
              <a:t> </a:t>
            </a:r>
            <a:r>
              <a:rPr lang="en-US" sz="1800" b="1" dirty="0" err="1" smtClean="0"/>
              <a:t>Dalam</a:t>
            </a:r>
            <a:r>
              <a:rPr lang="en-US" sz="1800" b="1" dirty="0" smtClean="0"/>
              <a:t> </a:t>
            </a:r>
            <a:r>
              <a:rPr lang="en-US" sz="1800" b="1" dirty="0" err="1" smtClean="0"/>
              <a:t>Laporan</a:t>
            </a:r>
            <a:r>
              <a:rPr lang="en-US" sz="1800" b="1" dirty="0" smtClean="0"/>
              <a:t> </a:t>
            </a:r>
            <a:r>
              <a:rPr lang="en-US" sz="1800" b="1" dirty="0" err="1" smtClean="0"/>
              <a:t>Arus</a:t>
            </a:r>
            <a:r>
              <a:rPr lang="en-US" sz="1800" b="1" dirty="0"/>
              <a:t> </a:t>
            </a:r>
            <a:r>
              <a:rPr lang="en-US" sz="1800" b="1" dirty="0" err="1" smtClean="0"/>
              <a:t>Kas</a:t>
            </a:r>
            <a:r>
              <a:rPr lang="en-US" sz="1800" b="1" dirty="0" smtClean="0"/>
              <a:t> (Cash Flow Statement). </a:t>
            </a:r>
            <a:r>
              <a:rPr lang="en-US" sz="1800" b="1" dirty="0" err="1" smtClean="0"/>
              <a:t>Gambaran</a:t>
            </a:r>
            <a:r>
              <a:rPr lang="en-US" sz="1800" b="1" dirty="0" smtClean="0"/>
              <a:t> </a:t>
            </a:r>
            <a:r>
              <a:rPr lang="en-US" sz="1800" b="1" dirty="0" err="1" smtClean="0"/>
              <a:t>Makro</a:t>
            </a:r>
            <a:endParaRPr lang="en-US" sz="1800" dirty="0"/>
          </a:p>
        </p:txBody>
      </p:sp>
      <p:sp>
        <p:nvSpPr>
          <p:cNvPr id="3" name="Rectangle 2"/>
          <p:cNvSpPr/>
          <p:nvPr/>
        </p:nvSpPr>
        <p:spPr>
          <a:xfrm>
            <a:off x="3660777" y="1299785"/>
            <a:ext cx="6400800" cy="2862322"/>
          </a:xfrm>
          <a:prstGeom prst="rect">
            <a:avLst/>
          </a:prstGeom>
        </p:spPr>
        <p:txBody>
          <a:bodyPr>
            <a:spAutoFit/>
          </a:bodyPr>
          <a:lstStyle/>
          <a:p>
            <a:r>
              <a:rPr lang="en-US" sz="1800" dirty="0" err="1"/>
              <a:t>Efisiensi</a:t>
            </a:r>
            <a:r>
              <a:rPr lang="en-US" sz="1800" dirty="0"/>
              <a:t> </a:t>
            </a:r>
            <a:r>
              <a:rPr lang="en-US" sz="1800" dirty="0" err="1"/>
              <a:t>Operasional</a:t>
            </a:r>
            <a:r>
              <a:rPr lang="en-US" sz="1800" dirty="0"/>
              <a:t> (CCC ↓, Turnover ↑)</a:t>
            </a:r>
          </a:p>
          <a:p>
            <a:r>
              <a:rPr lang="en-US" sz="1800" dirty="0"/>
              <a:t>          ↓</a:t>
            </a:r>
          </a:p>
          <a:p>
            <a:r>
              <a:rPr lang="en-US" sz="1800" dirty="0" err="1"/>
              <a:t>Kenaikan</a:t>
            </a:r>
            <a:r>
              <a:rPr lang="en-US" sz="1800" dirty="0"/>
              <a:t> </a:t>
            </a:r>
            <a:r>
              <a:rPr lang="en-US" sz="1800" dirty="0" err="1"/>
              <a:t>Cashflow</a:t>
            </a:r>
            <a:r>
              <a:rPr lang="en-US" sz="1800" dirty="0"/>
              <a:t> </a:t>
            </a:r>
            <a:r>
              <a:rPr lang="en-US" sz="1800" dirty="0" err="1"/>
              <a:t>Operasi</a:t>
            </a:r>
            <a:r>
              <a:rPr lang="en-US" sz="1800" dirty="0"/>
              <a:t> (OCF ↑)</a:t>
            </a:r>
          </a:p>
          <a:p>
            <a:r>
              <a:rPr lang="en-US" sz="1800" dirty="0"/>
              <a:t>          ↓</a:t>
            </a:r>
          </a:p>
          <a:p>
            <a:r>
              <a:rPr lang="en-US" sz="1800" dirty="0"/>
              <a:t>Free </a:t>
            </a:r>
            <a:r>
              <a:rPr lang="en-US" sz="1800" dirty="0" err="1"/>
              <a:t>Cashflow</a:t>
            </a:r>
            <a:r>
              <a:rPr lang="en-US" sz="1800" dirty="0"/>
              <a:t> </a:t>
            </a:r>
            <a:r>
              <a:rPr lang="en-US" sz="1800" dirty="0" err="1"/>
              <a:t>Meningkat</a:t>
            </a:r>
            <a:r>
              <a:rPr lang="en-US" sz="1800" dirty="0"/>
              <a:t> (FCF ↑)</a:t>
            </a:r>
          </a:p>
          <a:p>
            <a:r>
              <a:rPr lang="en-US" sz="1800" dirty="0"/>
              <a:t>          ↓</a:t>
            </a:r>
          </a:p>
          <a:p>
            <a:r>
              <a:rPr lang="en-US" sz="1800" dirty="0" err="1"/>
              <a:t>Likuiditas</a:t>
            </a:r>
            <a:r>
              <a:rPr lang="en-US" sz="1800" dirty="0"/>
              <a:t> &amp; </a:t>
            </a:r>
            <a:r>
              <a:rPr lang="en-US" sz="1800" dirty="0" err="1"/>
              <a:t>Ketahanan</a:t>
            </a:r>
            <a:r>
              <a:rPr lang="en-US" sz="1800" dirty="0"/>
              <a:t> </a:t>
            </a:r>
            <a:r>
              <a:rPr lang="en-US" sz="1800" dirty="0" err="1"/>
              <a:t>Keuangan</a:t>
            </a:r>
            <a:r>
              <a:rPr lang="en-US" sz="1800" dirty="0"/>
              <a:t> </a:t>
            </a:r>
            <a:r>
              <a:rPr lang="en-US" sz="1800" dirty="0" err="1" smtClean="0"/>
              <a:t>Membaik</a:t>
            </a:r>
            <a:endParaRPr lang="en-US" sz="1800" dirty="0" smtClean="0"/>
          </a:p>
          <a:p>
            <a:r>
              <a:rPr lang="en-US" sz="1800" dirty="0" smtClean="0"/>
              <a:t>(Current </a:t>
            </a:r>
            <a:r>
              <a:rPr lang="en-US" sz="1800" dirty="0"/>
              <a:t>Ratio, CROA ↑)</a:t>
            </a:r>
          </a:p>
          <a:p>
            <a:r>
              <a:rPr lang="en-US" sz="1800" dirty="0"/>
              <a:t>          ↓</a:t>
            </a:r>
          </a:p>
          <a:p>
            <a:r>
              <a:rPr lang="en-US" sz="1800" dirty="0" err="1"/>
              <a:t>Kapasitas</a:t>
            </a:r>
            <a:r>
              <a:rPr lang="en-US" sz="1800" dirty="0"/>
              <a:t> </a:t>
            </a:r>
            <a:r>
              <a:rPr lang="en-US" sz="1800" dirty="0" err="1"/>
              <a:t>Investasi</a:t>
            </a:r>
            <a:r>
              <a:rPr lang="en-US" sz="1800" dirty="0"/>
              <a:t> &amp; </a:t>
            </a:r>
            <a:r>
              <a:rPr lang="en-US" sz="1800" dirty="0" err="1"/>
              <a:t>Pembayaran</a:t>
            </a:r>
            <a:r>
              <a:rPr lang="en-US" sz="1800" dirty="0"/>
              <a:t> </a:t>
            </a:r>
            <a:r>
              <a:rPr lang="en-US" sz="1800" dirty="0" err="1"/>
              <a:t>Utang</a:t>
            </a:r>
            <a:r>
              <a:rPr lang="en-US" sz="1800" dirty="0"/>
              <a:t> </a:t>
            </a:r>
            <a:r>
              <a:rPr lang="en-US" sz="1800" dirty="0" err="1"/>
              <a:t>Meningkat</a:t>
            </a:r>
            <a:endParaRPr lang="en-US" sz="18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15" name="TextBox 14"/>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801002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523" y="1371600"/>
            <a:ext cx="5638018" cy="1323439"/>
          </a:xfrm>
          <a:prstGeom prst="rect">
            <a:avLst/>
          </a:prstGeom>
          <a:noFill/>
        </p:spPr>
        <p:txBody>
          <a:bodyPr wrap="none" rtlCol="0">
            <a:spAutoFit/>
          </a:bodyPr>
          <a:lstStyle/>
          <a:p>
            <a:r>
              <a:rPr lang="en-US" sz="4000" b="1" dirty="0" smtClean="0"/>
              <a:t>Investment: </a:t>
            </a:r>
            <a:endParaRPr lang="en-US" sz="4000" b="1" dirty="0"/>
          </a:p>
          <a:p>
            <a:pPr marL="342900" indent="-342900">
              <a:buAutoNum type="arabicPeriod"/>
            </a:pPr>
            <a:r>
              <a:rPr lang="en-US" sz="4000" dirty="0" smtClean="0"/>
              <a:t>The Investment Industry</a:t>
            </a:r>
            <a:endParaRPr lang="en-US" sz="4000" dirty="0"/>
          </a:p>
        </p:txBody>
      </p:sp>
      <p:sp>
        <p:nvSpPr>
          <p:cNvPr id="3" name="TextBox 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364160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0360" y="2256"/>
            <a:ext cx="1877758" cy="369332"/>
          </a:xfrm>
          <a:prstGeom prst="rect">
            <a:avLst/>
          </a:prstGeom>
          <a:noFill/>
        </p:spPr>
        <p:txBody>
          <a:bodyPr wrap="none" rtlCol="0">
            <a:spAutoFit/>
          </a:bodyPr>
          <a:lstStyle/>
          <a:p>
            <a:pPr algn="ctr"/>
            <a:r>
              <a:rPr lang="en-US" sz="1800" b="1" dirty="0" smtClean="0">
                <a:solidFill>
                  <a:prstClr val="black"/>
                </a:solidFill>
              </a:rPr>
              <a:t>VIII. INVESTMENT</a:t>
            </a: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40" name="TextBox 39"/>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41" name="TextBox 40"/>
          <p:cNvSpPr txBox="1"/>
          <p:nvPr/>
        </p:nvSpPr>
        <p:spPr>
          <a:xfrm>
            <a:off x="3684734" y="512521"/>
            <a:ext cx="5509009" cy="369332"/>
          </a:xfrm>
          <a:prstGeom prst="rect">
            <a:avLst/>
          </a:prstGeom>
          <a:noFill/>
        </p:spPr>
        <p:txBody>
          <a:bodyPr wrap="none" rtlCol="0">
            <a:spAutoFit/>
          </a:bodyPr>
          <a:lstStyle/>
          <a:p>
            <a:pPr algn="ctr"/>
            <a:r>
              <a:rPr lang="en-US" sz="1800" dirty="0"/>
              <a:t>STRUCTURAL OVERVIEW OF THE INVESTMENT INDUSTRY</a:t>
            </a:r>
          </a:p>
        </p:txBody>
      </p:sp>
      <p:sp>
        <p:nvSpPr>
          <p:cNvPr id="4" name="Rounded Rectangle 3"/>
          <p:cNvSpPr/>
          <p:nvPr/>
        </p:nvSpPr>
        <p:spPr>
          <a:xfrm>
            <a:off x="3851031" y="3158702"/>
            <a:ext cx="5468815" cy="67474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Investment Fund By LP</a:t>
            </a:r>
            <a:r>
              <a:rPr lang="en-US" sz="1800" dirty="0"/>
              <a:t>: Institutional Investors / Family Offices / Government / Pension Funds / Others</a:t>
            </a:r>
          </a:p>
        </p:txBody>
      </p:sp>
      <p:sp>
        <p:nvSpPr>
          <p:cNvPr id="15" name="Rounded Rectangle 14"/>
          <p:cNvSpPr/>
          <p:nvPr/>
        </p:nvSpPr>
        <p:spPr>
          <a:xfrm>
            <a:off x="3851031" y="4323442"/>
            <a:ext cx="5468815" cy="67474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r>
              <a:rPr lang="en-US" sz="1800" dirty="0" smtClean="0"/>
              <a:t>Managed By GP: Investment Manager</a:t>
            </a:r>
            <a:endParaRPr lang="en-US" sz="1800" dirty="0"/>
          </a:p>
        </p:txBody>
      </p:sp>
      <p:sp>
        <p:nvSpPr>
          <p:cNvPr id="16" name="Rounded Rectangle 15"/>
          <p:cNvSpPr/>
          <p:nvPr/>
        </p:nvSpPr>
        <p:spPr>
          <a:xfrm>
            <a:off x="3851031" y="5488182"/>
            <a:ext cx="5468815" cy="674744"/>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r>
              <a:rPr lang="en-US" sz="1800" dirty="0" smtClean="0"/>
              <a:t>Investment Portfolio</a:t>
            </a:r>
            <a:r>
              <a:rPr lang="en-US" sz="1800" dirty="0"/>
              <a:t>: Investment Assets (Stocks, Private Equity, Startups, Real Estate, </a:t>
            </a:r>
            <a:r>
              <a:rPr lang="en-US" sz="1800" dirty="0" smtClean="0"/>
              <a:t>Credit, Others)</a:t>
            </a:r>
            <a:endParaRPr lang="en-US" sz="1800" dirty="0"/>
          </a:p>
        </p:txBody>
      </p:sp>
      <p:sp>
        <p:nvSpPr>
          <p:cNvPr id="17" name="Rounded Rectangle 16"/>
          <p:cNvSpPr/>
          <p:nvPr/>
        </p:nvSpPr>
        <p:spPr>
          <a:xfrm>
            <a:off x="3851030" y="6652922"/>
            <a:ext cx="5468815" cy="6747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Return &amp; </a:t>
            </a:r>
            <a:r>
              <a:rPr lang="en-US" sz="1800" dirty="0" smtClean="0"/>
              <a:t>Dividend To LP</a:t>
            </a:r>
            <a:endParaRPr lang="en-US" sz="1800" dirty="0"/>
          </a:p>
        </p:txBody>
      </p:sp>
      <p:sp>
        <p:nvSpPr>
          <p:cNvPr id="5" name="Down Arrow 4"/>
          <p:cNvSpPr/>
          <p:nvPr/>
        </p:nvSpPr>
        <p:spPr>
          <a:xfrm>
            <a:off x="6296585" y="3924500"/>
            <a:ext cx="577703" cy="32995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6296585" y="5078208"/>
            <a:ext cx="577703" cy="32995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296585" y="6242948"/>
            <a:ext cx="577703" cy="32995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113802363"/>
              </p:ext>
            </p:extLst>
          </p:nvPr>
        </p:nvGraphicFramePr>
        <p:xfrm>
          <a:off x="716489" y="1032469"/>
          <a:ext cx="11522076" cy="1645920"/>
        </p:xfrm>
        <a:graphic>
          <a:graphicData uri="http://schemas.openxmlformats.org/drawingml/2006/table">
            <a:tbl>
              <a:tblPr/>
              <a:tblGrid>
                <a:gridCol w="1622265"/>
                <a:gridCol w="2092569"/>
                <a:gridCol w="7807242"/>
              </a:tblGrid>
              <a:tr h="220857">
                <a:tc>
                  <a:txBody>
                    <a:bodyPr/>
                    <a:lstStyle/>
                    <a:p>
                      <a:r>
                        <a:rPr lang="en-US" sz="1800"/>
                        <a:t>Abbreviation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Full 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Role in the Fund Structure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499">
                <a:tc>
                  <a:txBody>
                    <a:bodyPr/>
                    <a:lstStyle/>
                    <a:p>
                      <a:r>
                        <a:rPr lang="en-US" sz="1800" b="1"/>
                        <a:t>LP</a:t>
                      </a: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a:t>Limited Partner</a:t>
                      </a: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Capital provider — invests money into the fund but does not participate in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499">
                <a:tc>
                  <a:txBody>
                    <a:bodyPr/>
                    <a:lstStyle/>
                    <a:p>
                      <a:r>
                        <a:rPr lang="en-US" sz="1800" b="1"/>
                        <a:t>GP</a:t>
                      </a: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a:t>General Partner</a:t>
                      </a: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Fund manager — executes the investment strategy, selects targets, and oversees fund operations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26" name="TextBox 25"/>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1271722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523" y="1371600"/>
            <a:ext cx="7453644" cy="1323439"/>
          </a:xfrm>
          <a:prstGeom prst="rect">
            <a:avLst/>
          </a:prstGeom>
          <a:noFill/>
        </p:spPr>
        <p:txBody>
          <a:bodyPr wrap="none" rtlCol="0">
            <a:spAutoFit/>
          </a:bodyPr>
          <a:lstStyle/>
          <a:p>
            <a:r>
              <a:rPr lang="en-US" sz="4000" b="1" dirty="0" smtClean="0"/>
              <a:t>Start Your Business: </a:t>
            </a:r>
            <a:endParaRPr lang="en-US" sz="4000" b="1" dirty="0"/>
          </a:p>
          <a:p>
            <a:pPr marL="342900" indent="-342900">
              <a:buAutoNum type="arabicPeriod"/>
            </a:pPr>
            <a:r>
              <a:rPr lang="en-US" sz="4000" dirty="0" smtClean="0"/>
              <a:t>The Product-Market Fit Structure</a:t>
            </a:r>
            <a:endParaRPr lang="en-US" sz="4000" dirty="0"/>
          </a:p>
        </p:txBody>
      </p:sp>
      <p:sp>
        <p:nvSpPr>
          <p:cNvPr id="3" name="TextBox 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668798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523" y="1371600"/>
            <a:ext cx="6205288" cy="1938992"/>
          </a:xfrm>
          <a:prstGeom prst="rect">
            <a:avLst/>
          </a:prstGeom>
          <a:noFill/>
        </p:spPr>
        <p:txBody>
          <a:bodyPr wrap="none" rtlCol="0">
            <a:spAutoFit/>
          </a:bodyPr>
          <a:lstStyle/>
          <a:p>
            <a:r>
              <a:rPr lang="en-US" sz="4000" b="1" dirty="0" smtClean="0"/>
              <a:t>Change Management</a:t>
            </a:r>
          </a:p>
          <a:p>
            <a:pPr marL="742950" indent="-742950">
              <a:buAutoNum type="arabicPeriod"/>
            </a:pPr>
            <a:r>
              <a:rPr lang="en-US" sz="4000" dirty="0" smtClean="0"/>
              <a:t>The Structure Of </a:t>
            </a:r>
            <a:r>
              <a:rPr lang="en-US" sz="4000" dirty="0" smtClean="0"/>
              <a:t>Strategy</a:t>
            </a:r>
            <a:endParaRPr lang="en-US" sz="4000" dirty="0" smtClean="0"/>
          </a:p>
          <a:p>
            <a:pPr marL="742950" indent="-742950">
              <a:buAutoNum type="arabicPeriod"/>
            </a:pPr>
            <a:r>
              <a:rPr lang="en-US" sz="4000" dirty="0" smtClean="0"/>
              <a:t>Innovation Taxonomy</a:t>
            </a:r>
            <a:endParaRPr lang="en-US" sz="4000" dirty="0"/>
          </a:p>
        </p:txBody>
      </p:sp>
      <p:sp>
        <p:nvSpPr>
          <p:cNvPr id="3" name="TextBox 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40816167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12531" y="2256"/>
            <a:ext cx="2653419" cy="369332"/>
          </a:xfrm>
          <a:prstGeom prst="rect">
            <a:avLst/>
          </a:prstGeom>
          <a:noFill/>
        </p:spPr>
        <p:txBody>
          <a:bodyPr wrap="none" rtlCol="0">
            <a:spAutoFit/>
          </a:bodyPr>
          <a:lstStyle/>
          <a:p>
            <a:pPr algn="ctr"/>
            <a:r>
              <a:rPr lang="en-US" sz="1800" b="1" dirty="0" smtClean="0">
                <a:solidFill>
                  <a:prstClr val="black"/>
                </a:solidFill>
              </a:rPr>
              <a:t>IX. START YOUR BUSINESS</a:t>
            </a: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40" name="TextBox 39"/>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41" name="TextBox 40"/>
          <p:cNvSpPr txBox="1"/>
          <p:nvPr/>
        </p:nvSpPr>
        <p:spPr>
          <a:xfrm>
            <a:off x="4797284" y="427078"/>
            <a:ext cx="3283911" cy="369332"/>
          </a:xfrm>
          <a:prstGeom prst="rect">
            <a:avLst/>
          </a:prstGeom>
          <a:noFill/>
        </p:spPr>
        <p:txBody>
          <a:bodyPr wrap="none" rtlCol="0">
            <a:spAutoFit/>
          </a:bodyPr>
          <a:lstStyle/>
          <a:p>
            <a:pPr algn="ctr"/>
            <a:r>
              <a:rPr lang="en-US" sz="1800" dirty="0"/>
              <a:t>The Product-Market Fit </a:t>
            </a:r>
            <a:r>
              <a:rPr lang="en-US" sz="1800" dirty="0" smtClean="0"/>
              <a:t>Structure</a:t>
            </a:r>
            <a:endParaRPr lang="en-US" sz="1800" dirty="0"/>
          </a:p>
        </p:txBody>
      </p:sp>
      <p:sp>
        <p:nvSpPr>
          <p:cNvPr id="4" name="Rounded Rectangle 3"/>
          <p:cNvSpPr/>
          <p:nvPr/>
        </p:nvSpPr>
        <p:spPr>
          <a:xfrm>
            <a:off x="1740876" y="1593669"/>
            <a:ext cx="5468815" cy="67474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PRODUCT EXPLORATION</a:t>
            </a:r>
            <a:endParaRPr lang="en-US" sz="1800" dirty="0"/>
          </a:p>
        </p:txBody>
      </p:sp>
      <p:sp>
        <p:nvSpPr>
          <p:cNvPr id="15" name="Rounded Rectangle 14"/>
          <p:cNvSpPr/>
          <p:nvPr/>
        </p:nvSpPr>
        <p:spPr>
          <a:xfrm>
            <a:off x="1740876" y="3672809"/>
            <a:ext cx="5468815" cy="67474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MARKET FEASIBILITY</a:t>
            </a:r>
            <a:endParaRPr lang="en-US" sz="1800" dirty="0"/>
          </a:p>
        </p:txBody>
      </p:sp>
      <p:sp>
        <p:nvSpPr>
          <p:cNvPr id="16" name="Rounded Rectangle 15"/>
          <p:cNvSpPr/>
          <p:nvPr/>
        </p:nvSpPr>
        <p:spPr>
          <a:xfrm>
            <a:off x="1740876" y="5751949"/>
            <a:ext cx="5468815" cy="674744"/>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PRODUCT FEASIBILITY</a:t>
            </a:r>
            <a:endParaRPr lang="en-US" sz="1800" dirty="0"/>
          </a:p>
        </p:txBody>
      </p:sp>
      <p:sp>
        <p:nvSpPr>
          <p:cNvPr id="5" name="Down Arrow 4"/>
          <p:cNvSpPr/>
          <p:nvPr/>
        </p:nvSpPr>
        <p:spPr>
          <a:xfrm>
            <a:off x="4186430" y="2348435"/>
            <a:ext cx="577703" cy="125538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186430" y="4427575"/>
            <a:ext cx="577703" cy="132437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99330" y="1485768"/>
            <a:ext cx="5028692" cy="1754326"/>
          </a:xfrm>
          <a:prstGeom prst="rect">
            <a:avLst/>
          </a:prstGeom>
          <a:noFill/>
        </p:spPr>
        <p:txBody>
          <a:bodyPr wrap="square" rtlCol="0">
            <a:spAutoFit/>
          </a:bodyPr>
          <a:lstStyle/>
          <a:p>
            <a:r>
              <a:rPr lang="en-US" sz="1800" b="1" dirty="0" smtClean="0">
                <a:solidFill>
                  <a:prstClr val="black"/>
                </a:solidFill>
              </a:rPr>
              <a:t>The Type of Product Exploration: Product Definition and Possibility</a:t>
            </a:r>
          </a:p>
          <a:p>
            <a:pPr marL="342900" indent="-342900">
              <a:buFont typeface="+mj-lt"/>
              <a:buAutoNum type="alphaUcPeriod"/>
            </a:pPr>
            <a:r>
              <a:rPr lang="en-US" sz="1800" dirty="0" smtClean="0">
                <a:solidFill>
                  <a:prstClr val="black"/>
                </a:solidFill>
              </a:rPr>
              <a:t>Vertical Product Exploration: Vertical Level Exploration</a:t>
            </a:r>
          </a:p>
          <a:p>
            <a:pPr marL="342900" indent="-342900">
              <a:buFont typeface="+mj-lt"/>
              <a:buAutoNum type="alphaUcPeriod"/>
            </a:pPr>
            <a:r>
              <a:rPr lang="en-US" sz="1800" dirty="0" smtClean="0">
                <a:solidFill>
                  <a:prstClr val="black"/>
                </a:solidFill>
              </a:rPr>
              <a:t>Horizontal Product Exploration: Customer Journey Exploration</a:t>
            </a:r>
          </a:p>
        </p:txBody>
      </p:sp>
      <p:sp>
        <p:nvSpPr>
          <p:cNvPr id="18" name="TextBox 17"/>
          <p:cNvSpPr txBox="1"/>
          <p:nvPr/>
        </p:nvSpPr>
        <p:spPr>
          <a:xfrm>
            <a:off x="7399330" y="3550412"/>
            <a:ext cx="5028692" cy="1200329"/>
          </a:xfrm>
          <a:prstGeom prst="rect">
            <a:avLst/>
          </a:prstGeom>
          <a:noFill/>
        </p:spPr>
        <p:txBody>
          <a:bodyPr wrap="square" rtlCol="0">
            <a:spAutoFit/>
          </a:bodyPr>
          <a:lstStyle/>
          <a:p>
            <a:r>
              <a:rPr lang="en-US" sz="1800" b="1" dirty="0" smtClean="0">
                <a:solidFill>
                  <a:prstClr val="black"/>
                </a:solidFill>
              </a:rPr>
              <a:t>Market Feasibility</a:t>
            </a:r>
          </a:p>
          <a:p>
            <a:pPr marL="342900" indent="-342900">
              <a:buFont typeface="+mj-lt"/>
              <a:buAutoNum type="alphaUcPeriod"/>
            </a:pPr>
            <a:r>
              <a:rPr lang="en-US" sz="1800" dirty="0" smtClean="0">
                <a:solidFill>
                  <a:prstClr val="black"/>
                </a:solidFill>
              </a:rPr>
              <a:t>Market Size</a:t>
            </a:r>
          </a:p>
          <a:p>
            <a:pPr marL="342900" indent="-342900">
              <a:buFont typeface="+mj-lt"/>
              <a:buAutoNum type="alphaUcPeriod"/>
            </a:pPr>
            <a:r>
              <a:rPr lang="en-US" sz="1800" dirty="0" smtClean="0">
                <a:solidFill>
                  <a:prstClr val="black"/>
                </a:solidFill>
              </a:rPr>
              <a:t>Competitor</a:t>
            </a:r>
          </a:p>
          <a:p>
            <a:pPr marL="342900" indent="-342900">
              <a:buFont typeface="+mj-lt"/>
              <a:buAutoNum type="alphaUcPeriod"/>
            </a:pPr>
            <a:r>
              <a:rPr lang="en-US" sz="1800" dirty="0" smtClean="0">
                <a:solidFill>
                  <a:prstClr val="black"/>
                </a:solidFill>
              </a:rPr>
              <a:t>Customer</a:t>
            </a:r>
          </a:p>
        </p:txBody>
      </p:sp>
      <p:sp>
        <p:nvSpPr>
          <p:cNvPr id="20" name="TextBox 19"/>
          <p:cNvSpPr txBox="1"/>
          <p:nvPr/>
        </p:nvSpPr>
        <p:spPr>
          <a:xfrm>
            <a:off x="7399330" y="5751949"/>
            <a:ext cx="5028692" cy="646331"/>
          </a:xfrm>
          <a:prstGeom prst="rect">
            <a:avLst/>
          </a:prstGeom>
          <a:noFill/>
        </p:spPr>
        <p:txBody>
          <a:bodyPr wrap="square" rtlCol="0">
            <a:spAutoFit/>
          </a:bodyPr>
          <a:lstStyle/>
          <a:p>
            <a:r>
              <a:rPr lang="en-US" sz="1800" b="1" dirty="0" smtClean="0">
                <a:solidFill>
                  <a:prstClr val="black"/>
                </a:solidFill>
              </a:rPr>
              <a:t>Product Feasibility</a:t>
            </a:r>
          </a:p>
          <a:p>
            <a:pPr marL="342900" indent="-342900">
              <a:buFont typeface="+mj-lt"/>
              <a:buAutoNum type="alphaUcPeriod"/>
            </a:pPr>
            <a:r>
              <a:rPr lang="en-US" sz="1800" dirty="0" smtClean="0">
                <a:solidFill>
                  <a:prstClr val="black"/>
                </a:solidFill>
              </a:rPr>
              <a:t>Financial Analysis of The Product</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27" name="TextBox 26"/>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638775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523" y="1371600"/>
            <a:ext cx="3126177" cy="707886"/>
          </a:xfrm>
          <a:prstGeom prst="rect">
            <a:avLst/>
          </a:prstGeom>
          <a:noFill/>
        </p:spPr>
        <p:txBody>
          <a:bodyPr wrap="none" rtlCol="0">
            <a:spAutoFit/>
          </a:bodyPr>
          <a:lstStyle/>
          <a:p>
            <a:r>
              <a:rPr lang="en-US" sz="4000" b="1" dirty="0" smtClean="0"/>
              <a:t>Business Case</a:t>
            </a:r>
            <a:endParaRPr lang="en-US" sz="4000" b="1" dirty="0"/>
          </a:p>
        </p:txBody>
      </p:sp>
      <p:sp>
        <p:nvSpPr>
          <p:cNvPr id="3" name="TextBox 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1469298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816" y="305366"/>
            <a:ext cx="6882846" cy="646331"/>
          </a:xfrm>
          <a:prstGeom prst="rect">
            <a:avLst/>
          </a:prstGeom>
          <a:noFill/>
        </p:spPr>
        <p:txBody>
          <a:bodyPr wrap="none" rtlCol="0">
            <a:spAutoFit/>
          </a:bodyPr>
          <a:lstStyle/>
          <a:p>
            <a:pPr algn="ctr"/>
            <a:r>
              <a:rPr lang="en-US" sz="1800" b="1" dirty="0" smtClean="0"/>
              <a:t>RUANG GURU</a:t>
            </a:r>
          </a:p>
          <a:p>
            <a:pPr algn="ctr"/>
            <a:r>
              <a:rPr lang="en-US" sz="1800" dirty="0" smtClean="0"/>
              <a:t>Example of Product Development and Market Development Exploration</a:t>
            </a:r>
            <a:endParaRPr lang="en-US" sz="1800" dirty="0"/>
          </a:p>
        </p:txBody>
      </p:sp>
      <p:sp>
        <p:nvSpPr>
          <p:cNvPr id="3" name="Rounded Rectangle 2"/>
          <p:cNvSpPr/>
          <p:nvPr/>
        </p:nvSpPr>
        <p:spPr>
          <a:xfrm>
            <a:off x="1562100" y="1471372"/>
            <a:ext cx="1447800" cy="51435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t>Ruang</a:t>
            </a:r>
            <a:r>
              <a:rPr lang="en-US" sz="1800" dirty="0"/>
              <a:t> </a:t>
            </a:r>
            <a:r>
              <a:rPr lang="en-US" sz="1800" dirty="0" smtClean="0"/>
              <a:t>Guru</a:t>
            </a:r>
            <a:endParaRPr lang="en-US" sz="1800" dirty="0"/>
          </a:p>
        </p:txBody>
      </p:sp>
      <p:sp>
        <p:nvSpPr>
          <p:cNvPr id="5" name="Rounded Rectangle 4"/>
          <p:cNvSpPr/>
          <p:nvPr/>
        </p:nvSpPr>
        <p:spPr>
          <a:xfrm>
            <a:off x="1562100" y="2595322"/>
            <a:ext cx="1447800" cy="51435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Application</a:t>
            </a:r>
            <a:endParaRPr lang="en-US" sz="1800" dirty="0"/>
          </a:p>
        </p:txBody>
      </p:sp>
      <p:sp>
        <p:nvSpPr>
          <p:cNvPr id="6" name="Rounded Rectangle 5"/>
          <p:cNvSpPr/>
          <p:nvPr/>
        </p:nvSpPr>
        <p:spPr>
          <a:xfrm>
            <a:off x="1562100" y="3719272"/>
            <a:ext cx="1447800" cy="5143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Platform</a:t>
            </a:r>
            <a:endParaRPr lang="en-US" sz="1800" dirty="0"/>
          </a:p>
        </p:txBody>
      </p:sp>
      <p:cxnSp>
        <p:nvCxnSpPr>
          <p:cNvPr id="7" name="Straight Arrow Connector 6"/>
          <p:cNvCxnSpPr>
            <a:stCxn id="3" idx="2"/>
            <a:endCxn id="5" idx="0"/>
          </p:cNvCxnSpPr>
          <p:nvPr/>
        </p:nvCxnSpPr>
        <p:spPr>
          <a:xfrm>
            <a:off x="2286000" y="1985722"/>
            <a:ext cx="0" cy="609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6" idx="0"/>
          </p:cNvCxnSpPr>
          <p:nvPr/>
        </p:nvCxnSpPr>
        <p:spPr>
          <a:xfrm>
            <a:off x="2286000" y="3109672"/>
            <a:ext cx="0" cy="609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6726" y="967618"/>
            <a:ext cx="3652603" cy="369332"/>
          </a:xfrm>
          <a:prstGeom prst="rect">
            <a:avLst/>
          </a:prstGeom>
          <a:noFill/>
        </p:spPr>
        <p:txBody>
          <a:bodyPr wrap="none" rtlCol="0">
            <a:spAutoFit/>
          </a:bodyPr>
          <a:lstStyle/>
          <a:p>
            <a:r>
              <a:rPr lang="en-US" sz="1800" b="1" dirty="0" smtClean="0"/>
              <a:t>1. Product Development Exploration</a:t>
            </a:r>
            <a:endParaRPr lang="en-US" sz="1800" b="1" dirty="0"/>
          </a:p>
        </p:txBody>
      </p:sp>
      <p:sp>
        <p:nvSpPr>
          <p:cNvPr id="13" name="TextBox 12"/>
          <p:cNvSpPr txBox="1"/>
          <p:nvPr/>
        </p:nvSpPr>
        <p:spPr>
          <a:xfrm>
            <a:off x="3084983" y="2667831"/>
            <a:ext cx="7253332" cy="369332"/>
          </a:xfrm>
          <a:prstGeom prst="rect">
            <a:avLst/>
          </a:prstGeom>
          <a:noFill/>
        </p:spPr>
        <p:txBody>
          <a:bodyPr wrap="none" rtlCol="0">
            <a:spAutoFit/>
          </a:bodyPr>
          <a:lstStyle/>
          <a:p>
            <a:r>
              <a:rPr lang="en-US" sz="1800" dirty="0" smtClean="0"/>
              <a:t>Horizontal Product Development (Customer Journey), Suitable for B2C, B2G</a:t>
            </a:r>
            <a:endParaRPr lang="en-US" sz="1800" dirty="0"/>
          </a:p>
        </p:txBody>
      </p:sp>
      <p:sp>
        <p:nvSpPr>
          <p:cNvPr id="15" name="TextBox 14"/>
          <p:cNvSpPr txBox="1"/>
          <p:nvPr/>
        </p:nvSpPr>
        <p:spPr>
          <a:xfrm>
            <a:off x="3084983" y="3791781"/>
            <a:ext cx="6757427" cy="369332"/>
          </a:xfrm>
          <a:prstGeom prst="rect">
            <a:avLst/>
          </a:prstGeom>
          <a:noFill/>
        </p:spPr>
        <p:txBody>
          <a:bodyPr wrap="none" rtlCol="0">
            <a:spAutoFit/>
          </a:bodyPr>
          <a:lstStyle/>
          <a:p>
            <a:r>
              <a:rPr lang="en-US" sz="1800" dirty="0" smtClean="0"/>
              <a:t>Horizontal Product Development (Customer Journey), Suitable for B2B</a:t>
            </a:r>
            <a:endParaRPr lang="en-US" sz="1800" dirty="0"/>
          </a:p>
        </p:txBody>
      </p:sp>
      <p:sp>
        <p:nvSpPr>
          <p:cNvPr id="17" name="TextBox 16"/>
          <p:cNvSpPr txBox="1"/>
          <p:nvPr/>
        </p:nvSpPr>
        <p:spPr>
          <a:xfrm>
            <a:off x="3084983" y="1543881"/>
            <a:ext cx="3584699" cy="369332"/>
          </a:xfrm>
          <a:prstGeom prst="rect">
            <a:avLst/>
          </a:prstGeom>
          <a:noFill/>
        </p:spPr>
        <p:txBody>
          <a:bodyPr wrap="none" rtlCol="0">
            <a:spAutoFit/>
          </a:bodyPr>
          <a:lstStyle/>
          <a:p>
            <a:r>
              <a:rPr lang="en-US" sz="1800" dirty="0" smtClean="0"/>
              <a:t>Indonesia-Online Tutoring Education</a:t>
            </a:r>
            <a:endParaRPr lang="en-US" sz="1800" dirty="0"/>
          </a:p>
        </p:txBody>
      </p:sp>
      <p:sp>
        <p:nvSpPr>
          <p:cNvPr id="18" name="TextBox 17"/>
          <p:cNvSpPr txBox="1"/>
          <p:nvPr/>
        </p:nvSpPr>
        <p:spPr>
          <a:xfrm>
            <a:off x="606726" y="4520863"/>
            <a:ext cx="8978805" cy="369332"/>
          </a:xfrm>
          <a:prstGeom prst="rect">
            <a:avLst/>
          </a:prstGeom>
          <a:noFill/>
        </p:spPr>
        <p:txBody>
          <a:bodyPr wrap="none" rtlCol="0">
            <a:spAutoFit/>
          </a:bodyPr>
          <a:lstStyle/>
          <a:p>
            <a:r>
              <a:rPr lang="en-US" sz="1800" b="1" dirty="0" smtClean="0"/>
              <a:t>2. Market Development Exploration: </a:t>
            </a:r>
            <a:r>
              <a:rPr lang="en-US" sz="1800" dirty="0" smtClean="0"/>
              <a:t>Domestic Market &amp; International Market, B2C, B2B, B2G</a:t>
            </a:r>
            <a:endParaRPr lang="en-US" sz="1800" dirty="0"/>
          </a:p>
        </p:txBody>
      </p:sp>
      <p:sp>
        <p:nvSpPr>
          <p:cNvPr id="20" name="TextBox 19"/>
          <p:cNvSpPr txBox="1"/>
          <p:nvPr/>
        </p:nvSpPr>
        <p:spPr>
          <a:xfrm>
            <a:off x="606726" y="5055335"/>
            <a:ext cx="5039200" cy="369332"/>
          </a:xfrm>
          <a:prstGeom prst="rect">
            <a:avLst/>
          </a:prstGeom>
          <a:noFill/>
        </p:spPr>
        <p:txBody>
          <a:bodyPr wrap="none" rtlCol="0">
            <a:spAutoFit/>
          </a:bodyPr>
          <a:lstStyle/>
          <a:p>
            <a:r>
              <a:rPr lang="en-US" sz="1800" dirty="0" smtClean="0"/>
              <a:t>1. Children Education for Working Preparation Cycle</a:t>
            </a:r>
            <a:endParaRPr lang="en-US" sz="1800" dirty="0"/>
          </a:p>
        </p:txBody>
      </p:sp>
      <p:sp>
        <p:nvSpPr>
          <p:cNvPr id="21" name="Rounded Rectangle 20"/>
          <p:cNvSpPr/>
          <p:nvPr/>
        </p:nvSpPr>
        <p:spPr>
          <a:xfrm>
            <a:off x="606726" y="5600700"/>
            <a:ext cx="1183974"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Primary School</a:t>
            </a:r>
            <a:endParaRPr lang="en-US" sz="1800" dirty="0"/>
          </a:p>
        </p:txBody>
      </p:sp>
      <p:sp>
        <p:nvSpPr>
          <p:cNvPr id="22" name="Rounded Rectangle 21"/>
          <p:cNvSpPr/>
          <p:nvPr/>
        </p:nvSpPr>
        <p:spPr>
          <a:xfrm>
            <a:off x="2286000" y="5606714"/>
            <a:ext cx="1409700"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Junior High School</a:t>
            </a:r>
            <a:endParaRPr lang="en-US" sz="1800" dirty="0"/>
          </a:p>
        </p:txBody>
      </p:sp>
      <p:sp>
        <p:nvSpPr>
          <p:cNvPr id="23" name="Rounded Rectangle 22"/>
          <p:cNvSpPr/>
          <p:nvPr/>
        </p:nvSpPr>
        <p:spPr>
          <a:xfrm>
            <a:off x="4191000" y="5600700"/>
            <a:ext cx="1409700"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Senior High School</a:t>
            </a:r>
            <a:endParaRPr lang="en-US" sz="1800" dirty="0"/>
          </a:p>
        </p:txBody>
      </p:sp>
      <p:sp>
        <p:nvSpPr>
          <p:cNvPr id="24" name="Rounded Rectangle 23"/>
          <p:cNvSpPr/>
          <p:nvPr/>
        </p:nvSpPr>
        <p:spPr>
          <a:xfrm>
            <a:off x="4191000" y="6376808"/>
            <a:ext cx="1409700"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Vocational High School</a:t>
            </a:r>
            <a:endParaRPr lang="en-US" sz="1800" dirty="0"/>
          </a:p>
        </p:txBody>
      </p:sp>
      <p:sp>
        <p:nvSpPr>
          <p:cNvPr id="25" name="Rounded Rectangle 24"/>
          <p:cNvSpPr/>
          <p:nvPr/>
        </p:nvSpPr>
        <p:spPr>
          <a:xfrm>
            <a:off x="6096000" y="5600700"/>
            <a:ext cx="1409700"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Pre-Work Training</a:t>
            </a:r>
            <a:endParaRPr lang="en-US" sz="1800" dirty="0"/>
          </a:p>
        </p:txBody>
      </p:sp>
      <p:sp>
        <p:nvSpPr>
          <p:cNvPr id="26" name="Rounded Rectangle 25"/>
          <p:cNvSpPr/>
          <p:nvPr/>
        </p:nvSpPr>
        <p:spPr>
          <a:xfrm>
            <a:off x="8001000" y="5600700"/>
            <a:ext cx="1600200"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Career &amp; Job Development</a:t>
            </a:r>
            <a:endParaRPr lang="en-US" sz="1800" dirty="0"/>
          </a:p>
        </p:txBody>
      </p:sp>
      <p:sp>
        <p:nvSpPr>
          <p:cNvPr id="27" name="Rounded Rectangle 26"/>
          <p:cNvSpPr/>
          <p:nvPr/>
        </p:nvSpPr>
        <p:spPr>
          <a:xfrm>
            <a:off x="8001000" y="6376808"/>
            <a:ext cx="1600200"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Entrepreneur</a:t>
            </a:r>
          </a:p>
          <a:p>
            <a:pPr algn="ctr"/>
            <a:r>
              <a:rPr lang="en-US" sz="1800" dirty="0" smtClean="0"/>
              <a:t>Development</a:t>
            </a:r>
            <a:endParaRPr lang="en-US" sz="1800" dirty="0"/>
          </a:p>
        </p:txBody>
      </p:sp>
      <p:sp>
        <p:nvSpPr>
          <p:cNvPr id="28" name="Rounded Rectangle 27"/>
          <p:cNvSpPr/>
          <p:nvPr/>
        </p:nvSpPr>
        <p:spPr>
          <a:xfrm>
            <a:off x="10096500" y="5600700"/>
            <a:ext cx="1409700"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Post-Work Training</a:t>
            </a:r>
            <a:endParaRPr lang="en-US" sz="1800" dirty="0"/>
          </a:p>
        </p:txBody>
      </p:sp>
      <p:cxnSp>
        <p:nvCxnSpPr>
          <p:cNvPr id="30" name="Straight Arrow Connector 29"/>
          <p:cNvCxnSpPr>
            <a:stCxn id="21" idx="3"/>
            <a:endCxn id="22" idx="1"/>
          </p:cNvCxnSpPr>
          <p:nvPr/>
        </p:nvCxnSpPr>
        <p:spPr>
          <a:xfrm>
            <a:off x="1790700" y="5857875"/>
            <a:ext cx="495300" cy="60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2" idx="3"/>
            <a:endCxn id="23" idx="1"/>
          </p:cNvCxnSpPr>
          <p:nvPr/>
        </p:nvCxnSpPr>
        <p:spPr>
          <a:xfrm flipV="1">
            <a:off x="3695700" y="5857875"/>
            <a:ext cx="495300" cy="60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2" idx="3"/>
            <a:endCxn id="24" idx="1"/>
          </p:cNvCxnSpPr>
          <p:nvPr/>
        </p:nvCxnSpPr>
        <p:spPr>
          <a:xfrm>
            <a:off x="3695700" y="5863889"/>
            <a:ext cx="495300" cy="7700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3" idx="3"/>
            <a:endCxn id="25" idx="1"/>
          </p:cNvCxnSpPr>
          <p:nvPr/>
        </p:nvCxnSpPr>
        <p:spPr>
          <a:xfrm>
            <a:off x="5600700" y="5857875"/>
            <a:ext cx="4953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5" idx="3"/>
            <a:endCxn id="26" idx="1"/>
          </p:cNvCxnSpPr>
          <p:nvPr/>
        </p:nvCxnSpPr>
        <p:spPr>
          <a:xfrm>
            <a:off x="7505700" y="5857875"/>
            <a:ext cx="4953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5" idx="3"/>
            <a:endCxn id="27" idx="1"/>
          </p:cNvCxnSpPr>
          <p:nvPr/>
        </p:nvCxnSpPr>
        <p:spPr>
          <a:xfrm>
            <a:off x="7505700" y="5857875"/>
            <a:ext cx="495300" cy="7761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6" idx="3"/>
            <a:endCxn id="28" idx="1"/>
          </p:cNvCxnSpPr>
          <p:nvPr/>
        </p:nvCxnSpPr>
        <p:spPr>
          <a:xfrm>
            <a:off x="9601200" y="5857875"/>
            <a:ext cx="4953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4" idx="3"/>
            <a:endCxn id="25" idx="1"/>
          </p:cNvCxnSpPr>
          <p:nvPr/>
        </p:nvCxnSpPr>
        <p:spPr>
          <a:xfrm flipV="1">
            <a:off x="5600700" y="5857875"/>
            <a:ext cx="495300" cy="7761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7" idx="3"/>
            <a:endCxn id="28" idx="1"/>
          </p:cNvCxnSpPr>
          <p:nvPr/>
        </p:nvCxnSpPr>
        <p:spPr>
          <a:xfrm flipV="1">
            <a:off x="9601200" y="5857875"/>
            <a:ext cx="495300" cy="7761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06726" y="7118569"/>
            <a:ext cx="5689827" cy="369332"/>
          </a:xfrm>
          <a:prstGeom prst="rect">
            <a:avLst/>
          </a:prstGeom>
          <a:noFill/>
        </p:spPr>
        <p:txBody>
          <a:bodyPr wrap="none" rtlCol="0">
            <a:spAutoFit/>
          </a:bodyPr>
          <a:lstStyle/>
          <a:p>
            <a:r>
              <a:rPr lang="en-US" sz="1800" dirty="0" smtClean="0"/>
              <a:t>2. Parent Education for Family And Children Development</a:t>
            </a:r>
            <a:endParaRPr lang="en-US" sz="1800" dirty="0"/>
          </a:p>
        </p:txBody>
      </p:sp>
      <p:cxnSp>
        <p:nvCxnSpPr>
          <p:cNvPr id="50" name="Straight Arrow Connector 49"/>
          <p:cNvCxnSpPr/>
          <p:nvPr/>
        </p:nvCxnSpPr>
        <p:spPr>
          <a:xfrm flipH="1">
            <a:off x="1333500" y="1545311"/>
            <a:ext cx="266" cy="26692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559056" y="2720642"/>
            <a:ext cx="2997744" cy="369332"/>
          </a:xfrm>
          <a:prstGeom prst="rect">
            <a:avLst/>
          </a:prstGeom>
          <a:noFill/>
        </p:spPr>
        <p:txBody>
          <a:bodyPr wrap="none" rtlCol="0">
            <a:spAutoFit/>
          </a:bodyPr>
          <a:lstStyle/>
          <a:p>
            <a:r>
              <a:rPr lang="en-US" sz="1800" dirty="0" smtClean="0"/>
              <a:t>Vertical Product Development</a:t>
            </a:r>
            <a:endParaRPr lang="en-US" sz="1800" dirty="0"/>
          </a:p>
        </p:txBody>
      </p:sp>
      <p:sp>
        <p:nvSpPr>
          <p:cNvPr id="57" name="Rounded Rectangle 56"/>
          <p:cNvSpPr/>
          <p:nvPr/>
        </p:nvSpPr>
        <p:spPr>
          <a:xfrm>
            <a:off x="3818792" y="7539454"/>
            <a:ext cx="2590800" cy="685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Child Care &amp; Education Management</a:t>
            </a:r>
          </a:p>
        </p:txBody>
      </p:sp>
      <p:sp>
        <p:nvSpPr>
          <p:cNvPr id="58" name="Rounded Rectangle 57"/>
          <p:cNvSpPr/>
          <p:nvPr/>
        </p:nvSpPr>
        <p:spPr>
          <a:xfrm>
            <a:off x="6600092" y="7539454"/>
            <a:ext cx="2667000" cy="685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Financial management</a:t>
            </a:r>
          </a:p>
        </p:txBody>
      </p:sp>
      <p:sp>
        <p:nvSpPr>
          <p:cNvPr id="59" name="TextBox 58"/>
          <p:cNvSpPr txBox="1"/>
          <p:nvPr/>
        </p:nvSpPr>
        <p:spPr>
          <a:xfrm>
            <a:off x="2199542" y="7749421"/>
            <a:ext cx="1600200" cy="369332"/>
          </a:xfrm>
          <a:prstGeom prst="rect">
            <a:avLst/>
          </a:prstGeom>
          <a:noFill/>
        </p:spPr>
        <p:txBody>
          <a:bodyPr wrap="square" rtlCol="0">
            <a:spAutoFit/>
          </a:bodyPr>
          <a:lstStyle/>
          <a:p>
            <a:r>
              <a:rPr lang="en-US" sz="1800" dirty="0" smtClean="0">
                <a:solidFill>
                  <a:prstClr val="black"/>
                </a:solidFill>
              </a:rPr>
              <a:t>Basic Needs</a:t>
            </a:r>
          </a:p>
        </p:txBody>
      </p:sp>
      <p:sp>
        <p:nvSpPr>
          <p:cNvPr id="63" name="Rounded Rectangle 62"/>
          <p:cNvSpPr/>
          <p:nvPr/>
        </p:nvSpPr>
        <p:spPr>
          <a:xfrm>
            <a:off x="3837842" y="8474273"/>
            <a:ext cx="2571750" cy="6052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Self Care Management</a:t>
            </a:r>
          </a:p>
        </p:txBody>
      </p:sp>
      <p:sp>
        <p:nvSpPr>
          <p:cNvPr id="64" name="Rounded Rectangle 63"/>
          <p:cNvSpPr/>
          <p:nvPr/>
        </p:nvSpPr>
        <p:spPr>
          <a:xfrm>
            <a:off x="6619142" y="8474273"/>
            <a:ext cx="2647950" cy="60525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Social Management and Personal Development</a:t>
            </a:r>
          </a:p>
        </p:txBody>
      </p:sp>
      <p:sp>
        <p:nvSpPr>
          <p:cNvPr id="65" name="TextBox 64"/>
          <p:cNvSpPr txBox="1"/>
          <p:nvPr/>
        </p:nvSpPr>
        <p:spPr>
          <a:xfrm>
            <a:off x="2199542" y="8592233"/>
            <a:ext cx="1600200" cy="369332"/>
          </a:xfrm>
          <a:prstGeom prst="rect">
            <a:avLst/>
          </a:prstGeom>
          <a:noFill/>
        </p:spPr>
        <p:txBody>
          <a:bodyPr wrap="square" rtlCol="0">
            <a:spAutoFit/>
          </a:bodyPr>
          <a:lstStyle/>
          <a:p>
            <a:r>
              <a:rPr lang="en-US" sz="1800" dirty="0" smtClean="0">
                <a:solidFill>
                  <a:prstClr val="black"/>
                </a:solidFill>
              </a:rPr>
              <a:t>Tertiary Needs</a:t>
            </a:r>
          </a:p>
        </p:txBody>
      </p:sp>
      <p:sp>
        <p:nvSpPr>
          <p:cNvPr id="44" name="TextBox 43"/>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53" name="TextBox 52"/>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61" name="TextBox 60"/>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95693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362309" y="6059249"/>
            <a:ext cx="12111487" cy="28893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2646" y="568537"/>
            <a:ext cx="10485827" cy="646331"/>
          </a:xfrm>
          <a:prstGeom prst="rect">
            <a:avLst/>
          </a:prstGeom>
          <a:noFill/>
        </p:spPr>
        <p:txBody>
          <a:bodyPr wrap="square" rtlCol="0">
            <a:spAutoFit/>
          </a:bodyPr>
          <a:lstStyle/>
          <a:p>
            <a:pPr algn="just"/>
            <a:r>
              <a:rPr lang="en-US" sz="1800" dirty="0" smtClean="0">
                <a:solidFill>
                  <a:prstClr val="black"/>
                </a:solidFill>
              </a:rPr>
              <a:t>Example of Exploration on </a:t>
            </a:r>
            <a:r>
              <a:rPr lang="en-US" sz="1800" b="1" dirty="0" smtClean="0">
                <a:solidFill>
                  <a:prstClr val="black"/>
                </a:solidFill>
              </a:rPr>
              <a:t>Product Development </a:t>
            </a:r>
            <a:r>
              <a:rPr lang="en-US" sz="1800" dirty="0" smtClean="0">
                <a:solidFill>
                  <a:prstClr val="black"/>
                </a:solidFill>
              </a:rPr>
              <a:t>for Food Industry, such as Agro-Industry, Livestock-Industry, Fishery-Industry and their Correlation with the </a:t>
            </a:r>
            <a:r>
              <a:rPr lang="en-US" sz="1800" b="1" dirty="0" smtClean="0">
                <a:solidFill>
                  <a:prstClr val="black"/>
                </a:solidFill>
              </a:rPr>
              <a:t>Benefit for Government, Industry, Society and Nature</a:t>
            </a:r>
          </a:p>
        </p:txBody>
      </p:sp>
      <p:sp>
        <p:nvSpPr>
          <p:cNvPr id="23" name="TextBox 22"/>
          <p:cNvSpPr txBox="1"/>
          <p:nvPr/>
        </p:nvSpPr>
        <p:spPr>
          <a:xfrm>
            <a:off x="1398472" y="1193145"/>
            <a:ext cx="8490274" cy="369332"/>
          </a:xfrm>
          <a:prstGeom prst="rect">
            <a:avLst/>
          </a:prstGeom>
          <a:noFill/>
        </p:spPr>
        <p:txBody>
          <a:bodyPr wrap="square" rtlCol="0">
            <a:spAutoFit/>
          </a:bodyPr>
          <a:lstStyle/>
          <a:p>
            <a:r>
              <a:rPr lang="en-US" sz="1800" b="1" dirty="0" smtClean="0">
                <a:solidFill>
                  <a:prstClr val="black"/>
                </a:solidFill>
              </a:rPr>
              <a:t>Vertical Product Development </a:t>
            </a:r>
            <a:r>
              <a:rPr lang="en-US" sz="1800" dirty="0" smtClean="0">
                <a:solidFill>
                  <a:prstClr val="black"/>
                </a:solidFill>
              </a:rPr>
              <a:t>for Food Industry</a:t>
            </a:r>
            <a:endParaRPr lang="en-US" sz="1800" b="1" dirty="0" smtClean="0">
              <a:solidFill>
                <a:prstClr val="black"/>
              </a:solidFill>
            </a:endParaRPr>
          </a:p>
        </p:txBody>
      </p:sp>
      <p:sp>
        <p:nvSpPr>
          <p:cNvPr id="3" name="Rounded Rectangle 2"/>
          <p:cNvSpPr/>
          <p:nvPr/>
        </p:nvSpPr>
        <p:spPr>
          <a:xfrm>
            <a:off x="2194097" y="1823156"/>
            <a:ext cx="2222628" cy="603849"/>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Raw material</a:t>
            </a:r>
            <a:endParaRPr lang="en-US" sz="1800" dirty="0"/>
          </a:p>
        </p:txBody>
      </p:sp>
      <p:sp>
        <p:nvSpPr>
          <p:cNvPr id="25" name="Rounded Rectangle 24"/>
          <p:cNvSpPr/>
          <p:nvPr/>
        </p:nvSpPr>
        <p:spPr>
          <a:xfrm>
            <a:off x="2194097" y="3099183"/>
            <a:ext cx="2222628" cy="6038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Intermediate Goods</a:t>
            </a:r>
            <a:endParaRPr lang="en-US" sz="1800" dirty="0"/>
          </a:p>
        </p:txBody>
      </p:sp>
      <p:sp>
        <p:nvSpPr>
          <p:cNvPr id="26" name="Rounded Rectangle 25"/>
          <p:cNvSpPr/>
          <p:nvPr/>
        </p:nvSpPr>
        <p:spPr>
          <a:xfrm>
            <a:off x="2194097" y="4375210"/>
            <a:ext cx="2222628" cy="60384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Finish Goods</a:t>
            </a:r>
            <a:endParaRPr lang="en-US" sz="1800" dirty="0"/>
          </a:p>
        </p:txBody>
      </p:sp>
      <p:sp>
        <p:nvSpPr>
          <p:cNvPr id="4" name="Down Arrow 3"/>
          <p:cNvSpPr/>
          <p:nvPr/>
        </p:nvSpPr>
        <p:spPr>
          <a:xfrm>
            <a:off x="3012113" y="2527215"/>
            <a:ext cx="586596" cy="47175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3012113" y="3803242"/>
            <a:ext cx="586596" cy="47175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557327" y="1821271"/>
            <a:ext cx="5915141"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rPr>
              <a:t>Market: B2G, B2B, B2C. Domestic, International</a:t>
            </a:r>
          </a:p>
        </p:txBody>
      </p:sp>
      <p:sp>
        <p:nvSpPr>
          <p:cNvPr id="36" name="TextBox 35"/>
          <p:cNvSpPr txBox="1"/>
          <p:nvPr/>
        </p:nvSpPr>
        <p:spPr>
          <a:xfrm>
            <a:off x="4557327" y="3099183"/>
            <a:ext cx="5915141"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prstClr val="black"/>
                </a:solidFill>
              </a:rPr>
              <a:t>Market: B2G, B2B, B2C. Domestic, International</a:t>
            </a:r>
          </a:p>
        </p:txBody>
      </p:sp>
      <p:sp>
        <p:nvSpPr>
          <p:cNvPr id="37" name="TextBox 36"/>
          <p:cNvSpPr txBox="1"/>
          <p:nvPr/>
        </p:nvSpPr>
        <p:spPr>
          <a:xfrm>
            <a:off x="4557327" y="4375210"/>
            <a:ext cx="5915141"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prstClr val="black"/>
                </a:solidFill>
              </a:rPr>
              <a:t>Market: B2G, B2B, B2C. Domestic, International</a:t>
            </a:r>
          </a:p>
        </p:txBody>
      </p:sp>
      <p:sp>
        <p:nvSpPr>
          <p:cNvPr id="38" name="TextBox 37"/>
          <p:cNvSpPr txBox="1"/>
          <p:nvPr/>
        </p:nvSpPr>
        <p:spPr>
          <a:xfrm>
            <a:off x="1398472" y="5478908"/>
            <a:ext cx="8014447" cy="369332"/>
          </a:xfrm>
          <a:prstGeom prst="rect">
            <a:avLst/>
          </a:prstGeom>
          <a:noFill/>
        </p:spPr>
        <p:txBody>
          <a:bodyPr wrap="square" rtlCol="0">
            <a:spAutoFit/>
          </a:bodyPr>
          <a:lstStyle/>
          <a:p>
            <a:pPr algn="just"/>
            <a:r>
              <a:rPr lang="en-US" sz="1800" b="1" dirty="0" smtClean="0">
                <a:solidFill>
                  <a:prstClr val="black"/>
                </a:solidFill>
              </a:rPr>
              <a:t>Horizontal Product Development </a:t>
            </a:r>
            <a:r>
              <a:rPr lang="en-US" sz="1800" dirty="0" smtClean="0">
                <a:solidFill>
                  <a:prstClr val="black"/>
                </a:solidFill>
              </a:rPr>
              <a:t>Categorization for Finish Good in Food Industry</a:t>
            </a:r>
            <a:endParaRPr lang="en-US" sz="1800" b="1" dirty="0" smtClean="0">
              <a:solidFill>
                <a:prstClr val="black"/>
              </a:solidFill>
            </a:endParaRPr>
          </a:p>
        </p:txBody>
      </p:sp>
      <p:sp>
        <p:nvSpPr>
          <p:cNvPr id="5" name="Rounded Rectangle 4"/>
          <p:cNvSpPr/>
          <p:nvPr/>
        </p:nvSpPr>
        <p:spPr>
          <a:xfrm>
            <a:off x="811877" y="5911320"/>
            <a:ext cx="1476611" cy="2311879"/>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Finish Good</a:t>
            </a:r>
          </a:p>
          <a:p>
            <a:pPr algn="ctr"/>
            <a:r>
              <a:rPr lang="en-US" sz="1800" b="1" dirty="0" smtClean="0"/>
              <a:t>Food Product</a:t>
            </a:r>
            <a:endParaRPr lang="en-US" sz="1800" b="1" dirty="0"/>
          </a:p>
        </p:txBody>
      </p:sp>
      <p:sp>
        <p:nvSpPr>
          <p:cNvPr id="39" name="Rounded Rectangle 38"/>
          <p:cNvSpPr/>
          <p:nvPr/>
        </p:nvSpPr>
        <p:spPr>
          <a:xfrm>
            <a:off x="2446336" y="5911320"/>
            <a:ext cx="1476611" cy="2311879"/>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dirty="0" smtClean="0"/>
              <a:t>Level 1</a:t>
            </a:r>
          </a:p>
          <a:p>
            <a:endParaRPr lang="en-US" sz="1800" dirty="0" smtClean="0"/>
          </a:p>
          <a:p>
            <a:r>
              <a:rPr lang="en-US" sz="1600" dirty="0" smtClean="0"/>
              <a:t>1. Primary Food</a:t>
            </a:r>
          </a:p>
          <a:p>
            <a:r>
              <a:rPr lang="en-US" sz="1600" dirty="0" smtClean="0"/>
              <a:t>2. Secondary Food</a:t>
            </a:r>
          </a:p>
          <a:p>
            <a:r>
              <a:rPr lang="en-US" sz="1600" dirty="0" smtClean="0"/>
              <a:t>3. Tertiary Food</a:t>
            </a:r>
            <a:endParaRPr lang="en-US" sz="1600" dirty="0"/>
          </a:p>
        </p:txBody>
      </p:sp>
      <p:sp>
        <p:nvSpPr>
          <p:cNvPr id="40" name="Rounded Rectangle 39"/>
          <p:cNvSpPr/>
          <p:nvPr/>
        </p:nvSpPr>
        <p:spPr>
          <a:xfrm>
            <a:off x="4080795" y="5908904"/>
            <a:ext cx="1476611" cy="231187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dirty="0" smtClean="0"/>
              <a:t>Level 2</a:t>
            </a:r>
          </a:p>
          <a:p>
            <a:endParaRPr lang="en-US" sz="1800" dirty="0" smtClean="0"/>
          </a:p>
          <a:p>
            <a:r>
              <a:rPr lang="en-US" sz="1600" dirty="0" smtClean="0"/>
              <a:t>1. Ready To Eat</a:t>
            </a:r>
          </a:p>
          <a:p>
            <a:r>
              <a:rPr lang="en-US" sz="1600" dirty="0" smtClean="0"/>
              <a:t>2. Have To Cooked</a:t>
            </a:r>
            <a:endParaRPr lang="en-US" sz="1600" dirty="0"/>
          </a:p>
        </p:txBody>
      </p:sp>
      <p:sp>
        <p:nvSpPr>
          <p:cNvPr id="41" name="Rounded Rectangle 40"/>
          <p:cNvSpPr/>
          <p:nvPr/>
        </p:nvSpPr>
        <p:spPr>
          <a:xfrm>
            <a:off x="5715254" y="5908904"/>
            <a:ext cx="1476611" cy="231187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dirty="0" smtClean="0"/>
              <a:t>Level 3</a:t>
            </a:r>
          </a:p>
          <a:p>
            <a:endParaRPr lang="en-US" sz="1800" dirty="0" smtClean="0"/>
          </a:p>
          <a:p>
            <a:r>
              <a:rPr lang="en-US" sz="1600" dirty="0" smtClean="0"/>
              <a:t>1. Dry</a:t>
            </a:r>
          </a:p>
          <a:p>
            <a:r>
              <a:rPr lang="en-US" sz="1600" dirty="0" smtClean="0"/>
              <a:t>2. Wet</a:t>
            </a:r>
          </a:p>
          <a:p>
            <a:r>
              <a:rPr lang="en-US" sz="1600" dirty="0" smtClean="0"/>
              <a:t>3. Frozen</a:t>
            </a:r>
            <a:endParaRPr lang="en-US" sz="1600" dirty="0"/>
          </a:p>
        </p:txBody>
      </p:sp>
      <p:sp>
        <p:nvSpPr>
          <p:cNvPr id="42" name="Rounded Rectangle 41"/>
          <p:cNvSpPr/>
          <p:nvPr/>
        </p:nvSpPr>
        <p:spPr>
          <a:xfrm>
            <a:off x="7349713" y="5908903"/>
            <a:ext cx="1476611" cy="231187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dirty="0" smtClean="0"/>
              <a:t>Level 4</a:t>
            </a:r>
          </a:p>
          <a:p>
            <a:endParaRPr lang="en-US" sz="1800" dirty="0" smtClean="0"/>
          </a:p>
          <a:p>
            <a:r>
              <a:rPr lang="en-US" sz="1600" dirty="0" smtClean="0"/>
              <a:t>1. Powder</a:t>
            </a:r>
          </a:p>
          <a:p>
            <a:r>
              <a:rPr lang="en-US" sz="1600" dirty="0" smtClean="0"/>
              <a:t>2. Solid</a:t>
            </a:r>
          </a:p>
          <a:p>
            <a:r>
              <a:rPr lang="en-US" sz="1600" dirty="0" smtClean="0"/>
              <a:t>3. Liquid</a:t>
            </a:r>
            <a:endParaRPr lang="en-US" sz="1600" dirty="0"/>
          </a:p>
        </p:txBody>
      </p:sp>
      <p:sp>
        <p:nvSpPr>
          <p:cNvPr id="43" name="Rounded Rectangle 42"/>
          <p:cNvSpPr/>
          <p:nvPr/>
        </p:nvSpPr>
        <p:spPr>
          <a:xfrm>
            <a:off x="8984172" y="5908902"/>
            <a:ext cx="1476611" cy="231187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dirty="0" smtClean="0"/>
              <a:t>Level 5</a:t>
            </a:r>
          </a:p>
          <a:p>
            <a:endParaRPr lang="en-US" sz="1800" dirty="0" smtClean="0"/>
          </a:p>
          <a:p>
            <a:r>
              <a:rPr lang="en-US" sz="1600" dirty="0" smtClean="0"/>
              <a:t>1. Flavored</a:t>
            </a:r>
          </a:p>
          <a:p>
            <a:r>
              <a:rPr lang="en-US" sz="1600" dirty="0" smtClean="0"/>
              <a:t>2. Not Flavored</a:t>
            </a:r>
          </a:p>
        </p:txBody>
      </p:sp>
      <p:cxnSp>
        <p:nvCxnSpPr>
          <p:cNvPr id="45" name="Straight Arrow Connector 44"/>
          <p:cNvCxnSpPr/>
          <p:nvPr/>
        </p:nvCxnSpPr>
        <p:spPr>
          <a:xfrm>
            <a:off x="1932319" y="1844098"/>
            <a:ext cx="0" cy="313496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6200000">
            <a:off x="-1042569" y="2519596"/>
            <a:ext cx="4472115" cy="1015663"/>
          </a:xfrm>
          <a:prstGeom prst="rect">
            <a:avLst/>
          </a:prstGeom>
          <a:noFill/>
        </p:spPr>
        <p:txBody>
          <a:bodyPr wrap="square" rtlCol="0">
            <a:spAutoFit/>
          </a:bodyPr>
          <a:lstStyle/>
          <a:p>
            <a:r>
              <a:rPr lang="en-US" sz="1500" dirty="0" smtClean="0">
                <a:solidFill>
                  <a:prstClr val="black"/>
                </a:solidFill>
              </a:rPr>
              <a:t>1. Increase Number of Employment (Gov)</a:t>
            </a:r>
          </a:p>
          <a:p>
            <a:r>
              <a:rPr lang="en-US" sz="1500" dirty="0" smtClean="0">
                <a:solidFill>
                  <a:prstClr val="black"/>
                </a:solidFill>
              </a:rPr>
              <a:t>2. Increase Product’s Value Added (Industry)</a:t>
            </a:r>
          </a:p>
          <a:p>
            <a:r>
              <a:rPr lang="en-US" sz="1500" dirty="0">
                <a:solidFill>
                  <a:prstClr val="black"/>
                </a:solidFill>
              </a:rPr>
              <a:t>3</a:t>
            </a:r>
            <a:r>
              <a:rPr lang="en-US" sz="1500" dirty="0" smtClean="0">
                <a:solidFill>
                  <a:prstClr val="black"/>
                </a:solidFill>
              </a:rPr>
              <a:t>. Increase Food Sustainability (Society)</a:t>
            </a:r>
          </a:p>
          <a:p>
            <a:r>
              <a:rPr lang="en-US" sz="1500" dirty="0">
                <a:solidFill>
                  <a:prstClr val="black"/>
                </a:solidFill>
              </a:rPr>
              <a:t>4</a:t>
            </a:r>
            <a:r>
              <a:rPr lang="en-US" sz="1500" dirty="0" smtClean="0">
                <a:solidFill>
                  <a:prstClr val="black"/>
                </a:solidFill>
              </a:rPr>
              <a:t>. Increase Environment Sustainability (Nature)</a:t>
            </a:r>
          </a:p>
        </p:txBody>
      </p:sp>
      <p:sp>
        <p:nvSpPr>
          <p:cNvPr id="47" name="Rounded Rectangle 46"/>
          <p:cNvSpPr/>
          <p:nvPr/>
        </p:nvSpPr>
        <p:spPr>
          <a:xfrm>
            <a:off x="10618631" y="5908901"/>
            <a:ext cx="1476611" cy="2311879"/>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dirty="0" smtClean="0"/>
              <a:t>Level 6</a:t>
            </a:r>
          </a:p>
          <a:p>
            <a:endParaRPr lang="en-US" sz="1800" dirty="0" smtClean="0"/>
          </a:p>
          <a:p>
            <a:r>
              <a:rPr lang="en-US" sz="1600" dirty="0" smtClean="0"/>
              <a:t>Explore the Type of Food Product as much As Possible</a:t>
            </a:r>
          </a:p>
        </p:txBody>
      </p:sp>
      <p:sp>
        <p:nvSpPr>
          <p:cNvPr id="27" name="TextBox 26"/>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4" name="TextBox 33"/>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51" name="TextBox 50"/>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653586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230625" y="316523"/>
            <a:ext cx="4178836" cy="369332"/>
          </a:xfrm>
          <a:prstGeom prst="rect">
            <a:avLst/>
          </a:prstGeom>
          <a:noFill/>
        </p:spPr>
        <p:txBody>
          <a:bodyPr wrap="none" rtlCol="0">
            <a:spAutoFit/>
          </a:bodyPr>
          <a:lstStyle/>
          <a:p>
            <a:r>
              <a:rPr lang="en-US" sz="1800" b="1" dirty="0"/>
              <a:t>Business Possibility for Broker Application</a:t>
            </a:r>
          </a:p>
        </p:txBody>
      </p:sp>
      <p:sp>
        <p:nvSpPr>
          <p:cNvPr id="7" name="TextBox 6"/>
          <p:cNvSpPr txBox="1"/>
          <p:nvPr/>
        </p:nvSpPr>
        <p:spPr>
          <a:xfrm>
            <a:off x="4138710" y="614267"/>
            <a:ext cx="4754315" cy="1200329"/>
          </a:xfrm>
          <a:prstGeom prst="rect">
            <a:avLst/>
          </a:prstGeom>
          <a:noFill/>
        </p:spPr>
        <p:txBody>
          <a:bodyPr wrap="none" rtlCol="0">
            <a:spAutoFit/>
          </a:bodyPr>
          <a:lstStyle/>
          <a:p>
            <a:r>
              <a:rPr lang="en-US" sz="1800" dirty="0"/>
              <a:t>Core </a:t>
            </a:r>
            <a:r>
              <a:rPr lang="en-US" sz="1800" dirty="0" smtClean="0"/>
              <a:t>Business: </a:t>
            </a:r>
            <a:r>
              <a:rPr lang="en-US" sz="1800" dirty="0"/>
              <a:t>Transportation Broker Application</a:t>
            </a:r>
          </a:p>
          <a:p>
            <a:r>
              <a:rPr lang="en-US" sz="1800" dirty="0"/>
              <a:t>Core Competence: Delivering/Connecting</a:t>
            </a:r>
          </a:p>
          <a:p>
            <a:r>
              <a:rPr lang="en-US" sz="1800" dirty="0"/>
              <a:t>Core Customer Pooling: Go-Ride</a:t>
            </a:r>
          </a:p>
          <a:p>
            <a:r>
              <a:rPr lang="en-US" sz="1800" dirty="0"/>
              <a:t>Core Resource: Gojek Agent</a:t>
            </a:r>
          </a:p>
        </p:txBody>
      </p:sp>
      <p:graphicFrame>
        <p:nvGraphicFramePr>
          <p:cNvPr id="8" name="Table 7"/>
          <p:cNvGraphicFramePr>
            <a:graphicFrameLocks noGrp="1"/>
          </p:cNvGraphicFramePr>
          <p:nvPr>
            <p:extLst>
              <p:ext uri="{D42A27DB-BD31-4B8C-83A1-F6EECF244321}">
                <p14:modId xmlns:p14="http://schemas.microsoft.com/office/powerpoint/2010/main" val="3254010009"/>
              </p:ext>
            </p:extLst>
          </p:nvPr>
        </p:nvGraphicFramePr>
        <p:xfrm>
          <a:off x="609595" y="1955213"/>
          <a:ext cx="11617236" cy="5913120"/>
        </p:xfrm>
        <a:graphic>
          <a:graphicData uri="http://schemas.openxmlformats.org/drawingml/2006/table">
            <a:tbl>
              <a:tblPr firstRow="1" bandRow="1">
                <a:tableStyleId>{5C22544A-7EE6-4342-B048-85BDC9FD1C3A}</a:tableStyleId>
              </a:tblPr>
              <a:tblGrid>
                <a:gridCol w="1289543">
                  <a:extLst>
                    <a:ext uri="{9D8B030D-6E8A-4147-A177-3AD203B41FA5}">
                      <a16:colId xmlns:a16="http://schemas.microsoft.com/office/drawing/2014/main" xmlns="" val="1023233137"/>
                    </a:ext>
                  </a:extLst>
                </a:gridCol>
                <a:gridCol w="2022231">
                  <a:extLst>
                    <a:ext uri="{9D8B030D-6E8A-4147-A177-3AD203B41FA5}">
                      <a16:colId xmlns:a16="http://schemas.microsoft.com/office/drawing/2014/main" xmlns="" val="4238256097"/>
                    </a:ext>
                  </a:extLst>
                </a:gridCol>
                <a:gridCol w="2127739">
                  <a:extLst>
                    <a:ext uri="{9D8B030D-6E8A-4147-A177-3AD203B41FA5}">
                      <a16:colId xmlns:a16="http://schemas.microsoft.com/office/drawing/2014/main" xmlns="" val="1797602387"/>
                    </a:ext>
                  </a:extLst>
                </a:gridCol>
                <a:gridCol w="1951892">
                  <a:extLst>
                    <a:ext uri="{9D8B030D-6E8A-4147-A177-3AD203B41FA5}">
                      <a16:colId xmlns:a16="http://schemas.microsoft.com/office/drawing/2014/main" xmlns="" val="2049782854"/>
                    </a:ext>
                  </a:extLst>
                </a:gridCol>
                <a:gridCol w="2289625">
                  <a:extLst>
                    <a:ext uri="{9D8B030D-6E8A-4147-A177-3AD203B41FA5}">
                      <a16:colId xmlns:a16="http://schemas.microsoft.com/office/drawing/2014/main" xmlns="" val="32886596"/>
                    </a:ext>
                  </a:extLst>
                </a:gridCol>
                <a:gridCol w="1936206">
                  <a:extLst>
                    <a:ext uri="{9D8B030D-6E8A-4147-A177-3AD203B41FA5}">
                      <a16:colId xmlns:a16="http://schemas.microsoft.com/office/drawing/2014/main" xmlns="" val="2522370322"/>
                    </a:ext>
                  </a:extLst>
                </a:gridCol>
              </a:tblGrid>
              <a:tr h="370840">
                <a:tc>
                  <a:txBody>
                    <a:bodyPr/>
                    <a:lstStyle/>
                    <a:p>
                      <a:r>
                        <a:rPr lang="en-US" sz="1400" dirty="0"/>
                        <a:t>Core Customer Journey</a:t>
                      </a:r>
                    </a:p>
                    <a:p>
                      <a:r>
                        <a:rPr lang="en-US" sz="1400" dirty="0"/>
                        <a:t>Go-Ride</a:t>
                      </a:r>
                    </a:p>
                  </a:txBody>
                  <a:tcPr/>
                </a:tc>
                <a:tc>
                  <a:txBody>
                    <a:bodyPr/>
                    <a:lstStyle/>
                    <a:p>
                      <a:r>
                        <a:rPr lang="en-US" sz="1400" dirty="0"/>
                        <a:t>Ordering</a:t>
                      </a:r>
                    </a:p>
                  </a:txBody>
                  <a:tcPr/>
                </a:tc>
                <a:tc>
                  <a:txBody>
                    <a:bodyPr/>
                    <a:lstStyle/>
                    <a:p>
                      <a:r>
                        <a:rPr lang="en-US" sz="1400" dirty="0"/>
                        <a:t>Waiting</a:t>
                      </a:r>
                    </a:p>
                  </a:txBody>
                  <a:tcPr/>
                </a:tc>
                <a:tc>
                  <a:txBody>
                    <a:bodyPr/>
                    <a:lstStyle/>
                    <a:p>
                      <a:r>
                        <a:rPr lang="en-US" sz="1400" dirty="0"/>
                        <a:t>Delivering</a:t>
                      </a:r>
                    </a:p>
                  </a:txBody>
                  <a:tcPr/>
                </a:tc>
                <a:tc>
                  <a:txBody>
                    <a:bodyPr/>
                    <a:lstStyle/>
                    <a:p>
                      <a:r>
                        <a:rPr lang="en-US" sz="1400" dirty="0"/>
                        <a:t>Paying</a:t>
                      </a:r>
                    </a:p>
                  </a:txBody>
                  <a:tcPr/>
                </a:tc>
                <a:tc>
                  <a:txBody>
                    <a:bodyPr/>
                    <a:lstStyle/>
                    <a:p>
                      <a:r>
                        <a:rPr lang="en-US" sz="1400" dirty="0"/>
                        <a:t>Ending/Continue</a:t>
                      </a:r>
                      <a:r>
                        <a:rPr lang="en-US" sz="1400" baseline="0" dirty="0"/>
                        <a:t> other transportation</a:t>
                      </a:r>
                    </a:p>
                  </a:txBody>
                  <a:tcPr/>
                </a:tc>
                <a:extLst>
                  <a:ext uri="{0D108BD9-81ED-4DB2-BD59-A6C34878D82A}">
                    <a16:rowId xmlns:a16="http://schemas.microsoft.com/office/drawing/2014/main" xmlns="" val="3255895020"/>
                  </a:ext>
                </a:extLst>
              </a:tr>
              <a:tr h="370840">
                <a:tc>
                  <a:txBody>
                    <a:bodyPr/>
                    <a:lstStyle/>
                    <a:p>
                      <a:r>
                        <a:rPr lang="en-US" sz="1400" b="1" dirty="0"/>
                        <a:t>Type Possibility</a:t>
                      </a:r>
                    </a:p>
                  </a:txBody>
                  <a:tcPr/>
                </a:tc>
                <a:tc>
                  <a:txBody>
                    <a:bodyPr/>
                    <a:lstStyle/>
                    <a:p>
                      <a:r>
                        <a:rPr lang="en-US" sz="1400" dirty="0"/>
                        <a:t>Related/Unrelated</a:t>
                      </a:r>
                    </a:p>
                    <a:p>
                      <a:r>
                        <a:rPr lang="en-US" sz="1400" dirty="0"/>
                        <a:t>Organic/</a:t>
                      </a:r>
                      <a:r>
                        <a:rPr lang="en-US" sz="1400" dirty="0" err="1"/>
                        <a:t>Anorganic</a:t>
                      </a:r>
                      <a:endParaRPr lang="en-US" sz="1400" dirty="0"/>
                    </a:p>
                  </a:txBody>
                  <a:tcPr/>
                </a:tc>
                <a:tc>
                  <a:txBody>
                    <a:bodyPr/>
                    <a:lstStyle/>
                    <a:p>
                      <a:r>
                        <a:rPr lang="en-US" sz="1400" dirty="0"/>
                        <a:t>Doing something/Not Doing something</a:t>
                      </a:r>
                    </a:p>
                    <a:p>
                      <a:r>
                        <a:rPr lang="en-US" sz="1400" dirty="0"/>
                        <a:t>Organic/</a:t>
                      </a:r>
                      <a:r>
                        <a:rPr lang="en-US" sz="1400" dirty="0" err="1"/>
                        <a:t>Anorganic</a:t>
                      </a:r>
                      <a:endParaRPr lang="en-US" sz="1400" dirty="0"/>
                    </a:p>
                  </a:txBody>
                  <a:tcPr/>
                </a:tc>
                <a:tc>
                  <a:txBody>
                    <a:bodyPr/>
                    <a:lstStyle/>
                    <a:p>
                      <a:r>
                        <a:rPr lang="en-US" sz="1400"/>
                        <a:t>Human/Things</a:t>
                      </a:r>
                    </a:p>
                    <a:p>
                      <a:r>
                        <a:rPr lang="en-US" sz="1400"/>
                        <a:t>Organic/Anorganic</a:t>
                      </a:r>
                    </a:p>
                  </a:txBody>
                  <a:tcPr/>
                </a:tc>
                <a:tc>
                  <a:txBody>
                    <a:bodyPr/>
                    <a:lstStyle/>
                    <a:p>
                      <a:r>
                        <a:rPr lang="en-US" sz="1400" dirty="0"/>
                        <a:t>Cash/E-money</a:t>
                      </a:r>
                    </a:p>
                    <a:p>
                      <a:r>
                        <a:rPr lang="en-US" sz="1400" dirty="0"/>
                        <a:t>Related/Unrelated</a:t>
                      </a:r>
                    </a:p>
                    <a:p>
                      <a:r>
                        <a:rPr lang="en-US" sz="1400" dirty="0" smtClean="0"/>
                        <a:t>Payment/Financing/Saving/ Investing</a:t>
                      </a:r>
                      <a:endParaRPr lang="en-US" sz="1400" dirty="0"/>
                    </a:p>
                    <a:p>
                      <a:r>
                        <a:rPr lang="en-US" sz="1400" dirty="0"/>
                        <a:t>Organic/</a:t>
                      </a:r>
                      <a:r>
                        <a:rPr lang="en-US" sz="1400" dirty="0" err="1"/>
                        <a:t>Anorganic</a:t>
                      </a:r>
                      <a:endParaRPr lang="en-US" sz="1400" dirty="0"/>
                    </a:p>
                  </a:txBody>
                  <a:tcPr/>
                </a:tc>
                <a:tc>
                  <a:txBody>
                    <a:bodyPr/>
                    <a:lstStyle/>
                    <a:p>
                      <a:r>
                        <a:rPr lang="en-US" sz="1400"/>
                        <a:t>Organic/Anorganic</a:t>
                      </a:r>
                    </a:p>
                  </a:txBody>
                  <a:tcPr/>
                </a:tc>
                <a:extLst>
                  <a:ext uri="{0D108BD9-81ED-4DB2-BD59-A6C34878D82A}">
                    <a16:rowId xmlns:a16="http://schemas.microsoft.com/office/drawing/2014/main" xmlns="" val="1170884514"/>
                  </a:ext>
                </a:extLst>
              </a:tr>
              <a:tr h="370840">
                <a:tc>
                  <a:txBody>
                    <a:bodyPr/>
                    <a:lstStyle/>
                    <a:p>
                      <a:r>
                        <a:rPr lang="en-US" sz="1400" b="1"/>
                        <a:t>Product Development</a:t>
                      </a:r>
                    </a:p>
                  </a:txBody>
                  <a:tcPr/>
                </a:tc>
                <a:tc>
                  <a:txBody>
                    <a:bodyPr/>
                    <a:lstStyle/>
                    <a:p>
                      <a:pPr marL="171450" indent="-171450">
                        <a:buFont typeface="Arial" panose="020B0604020202020204" pitchFamily="34" charset="0"/>
                        <a:buChar char="•"/>
                      </a:pPr>
                      <a:r>
                        <a:rPr lang="en-US" sz="1400" dirty="0"/>
                        <a:t>Related: Ordering</a:t>
                      </a:r>
                      <a:r>
                        <a:rPr lang="en-US" sz="1400" baseline="0" dirty="0"/>
                        <a:t> Go-</a:t>
                      </a:r>
                      <a:r>
                        <a:rPr lang="en-US" sz="1400" baseline="0" dirty="0" err="1"/>
                        <a:t>jek</a:t>
                      </a:r>
                      <a:r>
                        <a:rPr lang="en-US" sz="1400" baseline="0" dirty="0"/>
                        <a:t> group</a:t>
                      </a:r>
                      <a:endParaRPr lang="en-US" sz="1400" dirty="0"/>
                    </a:p>
                    <a:p>
                      <a:pPr marL="171450" indent="-171450">
                        <a:buFont typeface="Arial" panose="020B0604020202020204" pitchFamily="34" charset="0"/>
                        <a:buChar char="•"/>
                      </a:pPr>
                      <a:r>
                        <a:rPr lang="en-US" sz="1400" dirty="0"/>
                        <a:t>Unrelated: Go-Tix (</a:t>
                      </a:r>
                      <a:r>
                        <a:rPr lang="en-US" sz="1400" dirty="0" err="1"/>
                        <a:t>Event,Movie</a:t>
                      </a:r>
                      <a:r>
                        <a:rPr lang="en-US" sz="1400" dirty="0"/>
                        <a:t>), Go-Travel, Go Hotel, Go-flight, Go-Train,</a:t>
                      </a:r>
                      <a:r>
                        <a:rPr lang="en-US" sz="1400" baseline="0" dirty="0"/>
                        <a:t> Go-Restaurant/Cafe</a:t>
                      </a:r>
                      <a:endParaRPr lang="en-US" sz="1400" dirty="0"/>
                    </a:p>
                  </a:txBody>
                  <a:tcPr/>
                </a:tc>
                <a:tc>
                  <a:txBody>
                    <a:bodyPr/>
                    <a:lstStyle/>
                    <a:p>
                      <a:pPr marL="171450" indent="-171450">
                        <a:buFont typeface="Arial" panose="020B0604020202020204" pitchFamily="34" charset="0"/>
                        <a:buChar char="•"/>
                      </a:pPr>
                      <a:r>
                        <a:rPr lang="en-US" sz="1400"/>
                        <a:t>Music</a:t>
                      </a:r>
                    </a:p>
                    <a:p>
                      <a:pPr marL="171450" indent="-171450">
                        <a:buFont typeface="Arial" panose="020B0604020202020204" pitchFamily="34" charset="0"/>
                        <a:buChar char="•"/>
                      </a:pPr>
                      <a:r>
                        <a:rPr lang="en-US" sz="1400"/>
                        <a:t>Video</a:t>
                      </a:r>
                    </a:p>
                    <a:p>
                      <a:pPr marL="171450" indent="-171450">
                        <a:buFont typeface="Arial" panose="020B0604020202020204" pitchFamily="34" charset="0"/>
                        <a:buChar char="•"/>
                      </a:pPr>
                      <a:r>
                        <a:rPr lang="en-US" sz="1400"/>
                        <a:t>Games</a:t>
                      </a:r>
                    </a:p>
                    <a:p>
                      <a:pPr marL="171450" indent="-171450">
                        <a:buFont typeface="Arial" panose="020B0604020202020204" pitchFamily="34" charset="0"/>
                        <a:buChar char="•"/>
                      </a:pPr>
                      <a:r>
                        <a:rPr lang="en-US" sz="1400"/>
                        <a:t>Chat</a:t>
                      </a:r>
                    </a:p>
                    <a:p>
                      <a:pPr marL="171450" indent="-171450">
                        <a:buFont typeface="Arial" panose="020B0604020202020204" pitchFamily="34" charset="0"/>
                        <a:buChar char="•"/>
                      </a:pPr>
                      <a:r>
                        <a:rPr lang="en-US" sz="1400"/>
                        <a:t>Reading</a:t>
                      </a:r>
                    </a:p>
                  </a:txBody>
                  <a:tcPr/>
                </a:tc>
                <a:tc>
                  <a:txBody>
                    <a:bodyPr/>
                    <a:lstStyle/>
                    <a:p>
                      <a:pPr marL="171450" indent="-171450">
                        <a:buFont typeface="Arial" panose="020B0604020202020204" pitchFamily="34" charset="0"/>
                        <a:buChar char="•"/>
                      </a:pPr>
                      <a:r>
                        <a:rPr lang="en-US" sz="1400"/>
                        <a:t>Organic:</a:t>
                      </a:r>
                      <a:r>
                        <a:rPr lang="en-US" sz="1400" baseline="0"/>
                        <a:t> </a:t>
                      </a:r>
                      <a:r>
                        <a:rPr lang="en-US" sz="1400"/>
                        <a:t>Go-ride, Go-car, Go-food, Go-send, Go-Shop, Go-Mart,Go-Box, Go Massage, Go Clean, Go-Glam, Go-Auto, Go Med</a:t>
                      </a:r>
                    </a:p>
                    <a:p>
                      <a:pPr marL="171450" indent="-171450">
                        <a:buFont typeface="Arial" panose="020B0604020202020204" pitchFamily="34" charset="0"/>
                        <a:buChar char="•"/>
                      </a:pPr>
                      <a:r>
                        <a:rPr lang="en-US" sz="1400"/>
                        <a:t>An-organic: Go Bluebird</a:t>
                      </a:r>
                    </a:p>
                  </a:txBody>
                  <a:tcPr/>
                </a:tc>
                <a:tc>
                  <a:txBody>
                    <a:bodyPr/>
                    <a:lstStyle/>
                    <a:p>
                      <a:pPr marL="171450" indent="-171450">
                        <a:buFont typeface="Arial" panose="020B0604020202020204" pitchFamily="34" charset="0"/>
                        <a:buChar char="•"/>
                      </a:pPr>
                      <a:r>
                        <a:rPr lang="en-US" sz="1400" dirty="0"/>
                        <a:t>Related/Payment: Go-Pay</a:t>
                      </a:r>
                    </a:p>
                    <a:p>
                      <a:pPr marL="171450" indent="-171450">
                        <a:buFont typeface="Arial" panose="020B0604020202020204" pitchFamily="34" charset="0"/>
                        <a:buChar char="•"/>
                      </a:pPr>
                      <a:r>
                        <a:rPr lang="en-US" sz="1400" dirty="0"/>
                        <a:t>Unrelated/</a:t>
                      </a:r>
                      <a:r>
                        <a:rPr lang="en-US" sz="1400" dirty="0" err="1"/>
                        <a:t>payment:Go</a:t>
                      </a:r>
                      <a:r>
                        <a:rPr lang="en-US" sz="1400" dirty="0"/>
                        <a:t> </a:t>
                      </a:r>
                      <a:r>
                        <a:rPr lang="en-US" sz="1400" dirty="0" err="1"/>
                        <a:t>Pulsa</a:t>
                      </a:r>
                      <a:r>
                        <a:rPr lang="en-US" sz="1400" dirty="0"/>
                        <a:t>, Go-Bill, Go-Tax</a:t>
                      </a:r>
                    </a:p>
                    <a:p>
                      <a:pPr marL="171450" indent="-171450">
                        <a:buFont typeface="Arial" panose="020B0604020202020204" pitchFamily="34" charset="0"/>
                        <a:buChar char="•"/>
                      </a:pPr>
                      <a:r>
                        <a:rPr lang="en-US" sz="1400" dirty="0"/>
                        <a:t>Related/Financing: Microfinance</a:t>
                      </a:r>
                      <a:r>
                        <a:rPr lang="en-US" sz="1400" baseline="0" dirty="0"/>
                        <a:t> for Gojek User</a:t>
                      </a:r>
                    </a:p>
                    <a:p>
                      <a:pPr marL="171450" indent="-171450">
                        <a:buFont typeface="Arial" panose="020B0604020202020204" pitchFamily="34" charset="0"/>
                        <a:buChar char="•"/>
                      </a:pPr>
                      <a:r>
                        <a:rPr lang="en-US" sz="1400" baseline="0" dirty="0"/>
                        <a:t>Unrelated/Financing: Microfinancing for non Gojek user</a:t>
                      </a:r>
                    </a:p>
                    <a:p>
                      <a:pPr marL="171450" indent="-171450">
                        <a:buFont typeface="Arial" panose="020B0604020202020204" pitchFamily="34" charset="0"/>
                        <a:buChar char="•"/>
                      </a:pPr>
                      <a:r>
                        <a:rPr lang="en-US" sz="1400" baseline="0" dirty="0"/>
                        <a:t>Related/Saving: Micro Saving for Gojek User</a:t>
                      </a:r>
                    </a:p>
                    <a:p>
                      <a:pPr marL="171450" indent="-171450">
                        <a:buFont typeface="Arial" panose="020B0604020202020204" pitchFamily="34" charset="0"/>
                        <a:buChar char="•"/>
                      </a:pPr>
                      <a:r>
                        <a:rPr lang="en-US" sz="1400" baseline="0" dirty="0"/>
                        <a:t>Unrelated/Saving: Micro Saving for non Gojek user</a:t>
                      </a:r>
                    </a:p>
                  </a:txBody>
                  <a:tcPr/>
                </a:tc>
                <a:tc>
                  <a:txBody>
                    <a:bodyPr/>
                    <a:lstStyle/>
                    <a:p>
                      <a:r>
                        <a:rPr lang="en-US" sz="1400"/>
                        <a:t>Anorganic:</a:t>
                      </a:r>
                      <a:r>
                        <a:rPr lang="en-US" sz="1400" baseline="0"/>
                        <a:t> Go-busway, Go-Flight, Go-Train, Go-Mikrolet, Go-Angkot, Go-Bajaj</a:t>
                      </a:r>
                      <a:endParaRPr lang="en-US" sz="1400"/>
                    </a:p>
                  </a:txBody>
                  <a:tcPr/>
                </a:tc>
                <a:extLst>
                  <a:ext uri="{0D108BD9-81ED-4DB2-BD59-A6C34878D82A}">
                    <a16:rowId xmlns:a16="http://schemas.microsoft.com/office/drawing/2014/main" xmlns="" val="2820134963"/>
                  </a:ext>
                </a:extLst>
              </a:tr>
              <a:tr h="370840">
                <a:tc>
                  <a:txBody>
                    <a:bodyPr/>
                    <a:lstStyle/>
                    <a:p>
                      <a:r>
                        <a:rPr lang="en-US" sz="1400" b="1"/>
                        <a:t>Market Development</a:t>
                      </a:r>
                    </a:p>
                  </a:txBody>
                  <a:tcPr/>
                </a:tc>
                <a:tc>
                  <a:txBody>
                    <a:bodyPr/>
                    <a:lstStyle/>
                    <a:p>
                      <a:pPr marL="171450" indent="-171450">
                        <a:buFont typeface="Arial" panose="020B0604020202020204" pitchFamily="34" charset="0"/>
                        <a:buChar char="•"/>
                      </a:pPr>
                      <a:r>
                        <a:rPr lang="en-US" sz="1400" dirty="0"/>
                        <a:t>Person, Company</a:t>
                      </a:r>
                    </a:p>
                    <a:p>
                      <a:pPr marL="171450" indent="-171450">
                        <a:buFont typeface="Arial" panose="020B0604020202020204" pitchFamily="34" charset="0"/>
                        <a:buChar char="•"/>
                      </a:pPr>
                      <a:r>
                        <a:rPr lang="en-US" sz="1400" dirty="0"/>
                        <a:t>Gojek User, Non Gojek</a:t>
                      </a:r>
                      <a:r>
                        <a:rPr lang="en-US" sz="1400" baseline="0" dirty="0"/>
                        <a:t> User</a:t>
                      </a:r>
                    </a:p>
                    <a:p>
                      <a:pPr marL="171450" indent="-171450">
                        <a:buFont typeface="Arial" panose="020B0604020202020204" pitchFamily="34" charset="0"/>
                        <a:buChar char="•"/>
                      </a:pPr>
                      <a:r>
                        <a:rPr lang="en-US" sz="1400" baseline="0" dirty="0"/>
                        <a:t>For Go-ride </a:t>
                      </a:r>
                      <a:r>
                        <a:rPr lang="en-US" sz="1400" baseline="0" dirty="0" err="1"/>
                        <a:t>Puspose</a:t>
                      </a:r>
                      <a:r>
                        <a:rPr lang="en-US" sz="1400" baseline="0" dirty="0"/>
                        <a:t> only, For All Purpose</a:t>
                      </a:r>
                      <a:endParaRPr lang="en-US" sz="1400" dirty="0"/>
                    </a:p>
                  </a:txBody>
                  <a:tcPr/>
                </a:tc>
                <a:tc>
                  <a:txBody>
                    <a:bodyPr/>
                    <a:lstStyle/>
                    <a:p>
                      <a:pPr marL="171450" indent="-171450">
                        <a:buFont typeface="Arial" panose="020B0604020202020204" pitchFamily="34" charset="0"/>
                        <a:buChar char="•"/>
                      </a:pPr>
                      <a:r>
                        <a:rPr lang="en-US" sz="1400" dirty="0"/>
                        <a:t>Person, Company</a:t>
                      </a:r>
                    </a:p>
                    <a:p>
                      <a:pPr marL="171450" indent="-171450">
                        <a:buFont typeface="Arial" panose="020B0604020202020204" pitchFamily="34" charset="0"/>
                        <a:buChar char="•"/>
                      </a:pPr>
                      <a:r>
                        <a:rPr lang="en-US" sz="1400" dirty="0"/>
                        <a:t>Gojek User, Non Gojek</a:t>
                      </a:r>
                      <a:r>
                        <a:rPr lang="en-US" sz="1400" baseline="0" dirty="0"/>
                        <a:t> User</a:t>
                      </a:r>
                    </a:p>
                    <a:p>
                      <a:pPr marL="171450" indent="-171450">
                        <a:buFont typeface="Arial" panose="020B0604020202020204" pitchFamily="34" charset="0"/>
                        <a:buChar char="•"/>
                      </a:pPr>
                      <a:r>
                        <a:rPr lang="en-US" sz="1400" baseline="0" dirty="0"/>
                        <a:t>For Go-ride </a:t>
                      </a:r>
                      <a:r>
                        <a:rPr lang="en-US" sz="1400" baseline="0" dirty="0" err="1"/>
                        <a:t>Puspose</a:t>
                      </a:r>
                      <a:r>
                        <a:rPr lang="en-US" sz="1400" baseline="0" dirty="0"/>
                        <a:t> only, For All Purpose</a:t>
                      </a:r>
                      <a:endParaRPr lang="en-US" sz="1400" dirty="0"/>
                    </a:p>
                  </a:txBody>
                  <a:tcPr/>
                </a:tc>
                <a:tc>
                  <a:txBody>
                    <a:bodyPr/>
                    <a:lstStyle/>
                    <a:p>
                      <a:pPr marL="171450" indent="-171450">
                        <a:buFont typeface="Arial" panose="020B0604020202020204" pitchFamily="34" charset="0"/>
                        <a:buChar char="•"/>
                      </a:pPr>
                      <a:r>
                        <a:rPr lang="en-US" sz="1400" dirty="0"/>
                        <a:t>Person, Company</a:t>
                      </a:r>
                    </a:p>
                    <a:p>
                      <a:pPr marL="171450" indent="-171450">
                        <a:buFont typeface="Arial" panose="020B0604020202020204" pitchFamily="34" charset="0"/>
                        <a:buChar char="•"/>
                      </a:pPr>
                      <a:r>
                        <a:rPr lang="en-US" sz="1400" dirty="0"/>
                        <a:t>Gojek User, Non Gojek</a:t>
                      </a:r>
                      <a:r>
                        <a:rPr lang="en-US" sz="1400" baseline="0" dirty="0"/>
                        <a:t> User</a:t>
                      </a:r>
                    </a:p>
                    <a:p>
                      <a:pPr marL="171450" indent="-171450">
                        <a:buFont typeface="Arial" panose="020B0604020202020204" pitchFamily="34" charset="0"/>
                        <a:buChar char="•"/>
                      </a:pPr>
                      <a:r>
                        <a:rPr lang="en-US" sz="1400" baseline="0" dirty="0"/>
                        <a:t>For Go-ride </a:t>
                      </a:r>
                      <a:r>
                        <a:rPr lang="en-US" sz="1400" baseline="0" dirty="0" err="1"/>
                        <a:t>Puspose</a:t>
                      </a:r>
                      <a:r>
                        <a:rPr lang="en-US" sz="1400" baseline="0" dirty="0"/>
                        <a:t> only, For All Purpose</a:t>
                      </a:r>
                      <a:endParaRPr lang="en-US" sz="1400" dirty="0"/>
                    </a:p>
                  </a:txBody>
                  <a:tcPr/>
                </a:tc>
                <a:tc>
                  <a:txBody>
                    <a:bodyPr/>
                    <a:lstStyle/>
                    <a:p>
                      <a:pPr marL="171450" indent="-171450">
                        <a:buFont typeface="Arial" panose="020B0604020202020204" pitchFamily="34" charset="0"/>
                        <a:buChar char="•"/>
                      </a:pPr>
                      <a:r>
                        <a:rPr lang="en-US" sz="1400" dirty="0"/>
                        <a:t>Person, Company</a:t>
                      </a:r>
                    </a:p>
                    <a:p>
                      <a:pPr marL="171450" indent="-171450">
                        <a:buFont typeface="Arial" panose="020B0604020202020204" pitchFamily="34" charset="0"/>
                        <a:buChar char="•"/>
                      </a:pPr>
                      <a:r>
                        <a:rPr lang="en-US" sz="1400" dirty="0"/>
                        <a:t>Gojek User, Non Gojek</a:t>
                      </a:r>
                      <a:r>
                        <a:rPr lang="en-US" sz="1400" baseline="0" dirty="0"/>
                        <a:t> User</a:t>
                      </a:r>
                    </a:p>
                    <a:p>
                      <a:pPr marL="171450" indent="-171450">
                        <a:buFont typeface="Arial" panose="020B0604020202020204" pitchFamily="34" charset="0"/>
                        <a:buChar char="•"/>
                      </a:pPr>
                      <a:r>
                        <a:rPr lang="en-US" sz="1400" baseline="0" dirty="0"/>
                        <a:t>For Go-ride </a:t>
                      </a:r>
                      <a:r>
                        <a:rPr lang="en-US" sz="1400" baseline="0" dirty="0" err="1"/>
                        <a:t>Puspose</a:t>
                      </a:r>
                      <a:r>
                        <a:rPr lang="en-US" sz="1400" baseline="0" dirty="0"/>
                        <a:t> only, For All Purpose</a:t>
                      </a:r>
                      <a:endParaRPr lang="en-US" sz="1400" dirty="0"/>
                    </a:p>
                  </a:txBody>
                  <a:tcPr/>
                </a:tc>
                <a:tc>
                  <a:txBody>
                    <a:bodyPr/>
                    <a:lstStyle/>
                    <a:p>
                      <a:pPr marL="171450" indent="-171450">
                        <a:buFont typeface="Arial" panose="020B0604020202020204" pitchFamily="34" charset="0"/>
                        <a:buChar char="•"/>
                      </a:pPr>
                      <a:r>
                        <a:rPr lang="en-US" sz="1400" dirty="0"/>
                        <a:t>Person, Company</a:t>
                      </a:r>
                    </a:p>
                    <a:p>
                      <a:pPr marL="171450" indent="-171450">
                        <a:buFont typeface="Arial" panose="020B0604020202020204" pitchFamily="34" charset="0"/>
                        <a:buChar char="•"/>
                      </a:pPr>
                      <a:r>
                        <a:rPr lang="en-US" sz="1400" dirty="0"/>
                        <a:t>Gojek User, Non Gojek</a:t>
                      </a:r>
                      <a:r>
                        <a:rPr lang="en-US" sz="1400" baseline="0" dirty="0"/>
                        <a:t> User</a:t>
                      </a:r>
                    </a:p>
                    <a:p>
                      <a:pPr marL="171450" indent="-171450">
                        <a:buFont typeface="Arial" panose="020B0604020202020204" pitchFamily="34" charset="0"/>
                        <a:buChar char="•"/>
                      </a:pPr>
                      <a:r>
                        <a:rPr lang="en-US" sz="1400" baseline="0" dirty="0"/>
                        <a:t>For Go-ride </a:t>
                      </a:r>
                      <a:r>
                        <a:rPr lang="en-US" sz="1400" baseline="0" dirty="0" err="1"/>
                        <a:t>Puspose</a:t>
                      </a:r>
                      <a:r>
                        <a:rPr lang="en-US" sz="1400" baseline="0" dirty="0"/>
                        <a:t> only, For All Purpose</a:t>
                      </a:r>
                      <a:endParaRPr lang="en-US" sz="1400" dirty="0"/>
                    </a:p>
                  </a:txBody>
                  <a:tcPr/>
                </a:tc>
                <a:extLst>
                  <a:ext uri="{0D108BD9-81ED-4DB2-BD59-A6C34878D82A}">
                    <a16:rowId xmlns:a16="http://schemas.microsoft.com/office/drawing/2014/main" xmlns="" val="3298814701"/>
                  </a:ext>
                </a:extLst>
              </a:tr>
            </a:tbl>
          </a:graphicData>
        </a:graphic>
      </p:graphicFrame>
      <p:sp>
        <p:nvSpPr>
          <p:cNvPr id="9" name="TextBox 8"/>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15" name="TextBox 14"/>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20" name="TextBox 19"/>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917154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63DD55-1FCD-4DA6-B5DC-A2BDAEBB0343}"/>
              </a:ext>
            </a:extLst>
          </p:cNvPr>
          <p:cNvSpPr txBox="1"/>
          <p:nvPr/>
        </p:nvSpPr>
        <p:spPr>
          <a:xfrm>
            <a:off x="4832623" y="384865"/>
            <a:ext cx="4082080" cy="1200329"/>
          </a:xfrm>
          <a:prstGeom prst="rect">
            <a:avLst/>
          </a:prstGeom>
          <a:noFill/>
        </p:spPr>
        <p:txBody>
          <a:bodyPr wrap="none" rtlCol="0">
            <a:spAutoFit/>
          </a:bodyPr>
          <a:lstStyle/>
          <a:p>
            <a:r>
              <a:rPr lang="en-US" sz="1800" b="1" dirty="0"/>
              <a:t>Telecom Industry</a:t>
            </a:r>
          </a:p>
          <a:p>
            <a:r>
              <a:rPr lang="en-US" sz="1800" dirty="0"/>
              <a:t>Type of Customer: B2C</a:t>
            </a:r>
            <a:endParaRPr lang="en-ID" sz="1800" dirty="0"/>
          </a:p>
          <a:p>
            <a:r>
              <a:rPr lang="en-US" sz="1800" dirty="0"/>
              <a:t>C</a:t>
            </a:r>
            <a:r>
              <a:rPr lang="en-ID" sz="1800" dirty="0"/>
              <a:t>ore Business: Connectivity</a:t>
            </a:r>
          </a:p>
          <a:p>
            <a:r>
              <a:rPr lang="en-US" sz="1800" dirty="0"/>
              <a:t>Strategic</a:t>
            </a:r>
            <a:r>
              <a:rPr lang="en-ID" sz="1800" dirty="0"/>
              <a:t> Direction: Focus on Connectivity</a:t>
            </a:r>
            <a:endParaRPr lang="en-US" sz="1800" dirty="0"/>
          </a:p>
        </p:txBody>
      </p:sp>
      <p:sp>
        <p:nvSpPr>
          <p:cNvPr id="4" name="Rectangle 3">
            <a:extLst>
              <a:ext uri="{FF2B5EF4-FFF2-40B4-BE49-F238E27FC236}">
                <a16:creationId xmlns:a16="http://schemas.microsoft.com/office/drawing/2014/main" xmlns="" id="{45329DEA-15D1-4AB0-B5D9-59C848347BE2}"/>
              </a:ext>
            </a:extLst>
          </p:cNvPr>
          <p:cNvSpPr/>
          <p:nvPr/>
        </p:nvSpPr>
        <p:spPr>
          <a:xfrm>
            <a:off x="720967" y="1754327"/>
            <a:ext cx="2889690" cy="59381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Connectivity Infrastructure</a:t>
            </a:r>
            <a:endParaRPr lang="en-ID" sz="1800" dirty="0">
              <a:solidFill>
                <a:schemeClr val="tx1"/>
              </a:solidFill>
            </a:endParaRPr>
          </a:p>
        </p:txBody>
      </p:sp>
      <p:sp>
        <p:nvSpPr>
          <p:cNvPr id="5" name="TextBox 4">
            <a:extLst>
              <a:ext uri="{FF2B5EF4-FFF2-40B4-BE49-F238E27FC236}">
                <a16:creationId xmlns:a16="http://schemas.microsoft.com/office/drawing/2014/main" xmlns="" id="{A22DADEE-EA88-4EBF-B3C4-782B373B43E0}"/>
              </a:ext>
            </a:extLst>
          </p:cNvPr>
          <p:cNvSpPr txBox="1"/>
          <p:nvPr/>
        </p:nvSpPr>
        <p:spPr>
          <a:xfrm>
            <a:off x="720967" y="2346217"/>
            <a:ext cx="2158732" cy="1200329"/>
          </a:xfrm>
          <a:prstGeom prst="rect">
            <a:avLst/>
          </a:prstGeom>
          <a:noFill/>
        </p:spPr>
        <p:txBody>
          <a:bodyPr wrap="none" rtlCol="0">
            <a:spAutoFit/>
          </a:bodyPr>
          <a:lstStyle/>
          <a:p>
            <a:r>
              <a:rPr lang="en-US" sz="1800" dirty="0"/>
              <a:t>Type of Connectivity:</a:t>
            </a:r>
          </a:p>
          <a:p>
            <a:pPr marL="228600" indent="-228600">
              <a:buAutoNum type="arabicPeriod"/>
            </a:pPr>
            <a:r>
              <a:rPr lang="en-US" sz="1800" dirty="0"/>
              <a:t>Human-Human</a:t>
            </a:r>
          </a:p>
          <a:p>
            <a:pPr marL="228600" indent="-228600">
              <a:buAutoNum type="arabicPeriod"/>
            </a:pPr>
            <a:r>
              <a:rPr lang="en-US" sz="1800" dirty="0"/>
              <a:t>Human-Machine</a:t>
            </a:r>
          </a:p>
          <a:p>
            <a:pPr marL="228600" indent="-228600">
              <a:buAutoNum type="arabicPeriod"/>
            </a:pPr>
            <a:r>
              <a:rPr lang="en-US" sz="1800" dirty="0"/>
              <a:t>Machine-Machine</a:t>
            </a:r>
            <a:endParaRPr lang="en-ID" sz="1800" dirty="0"/>
          </a:p>
        </p:txBody>
      </p:sp>
      <p:sp>
        <p:nvSpPr>
          <p:cNvPr id="9" name="Rectangle 8">
            <a:extLst>
              <a:ext uri="{FF2B5EF4-FFF2-40B4-BE49-F238E27FC236}">
                <a16:creationId xmlns:a16="http://schemas.microsoft.com/office/drawing/2014/main" xmlns="" id="{D003D17F-1E8B-4428-A8D9-B38AB4A5A018}"/>
              </a:ext>
            </a:extLst>
          </p:cNvPr>
          <p:cNvSpPr/>
          <p:nvPr/>
        </p:nvSpPr>
        <p:spPr>
          <a:xfrm>
            <a:off x="4684551" y="1752408"/>
            <a:ext cx="3184873" cy="59381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Connectivity Media</a:t>
            </a:r>
            <a:endParaRPr lang="en-ID" sz="1800" dirty="0">
              <a:solidFill>
                <a:schemeClr val="tx1"/>
              </a:solidFill>
            </a:endParaRPr>
          </a:p>
        </p:txBody>
      </p:sp>
      <p:cxnSp>
        <p:nvCxnSpPr>
          <p:cNvPr id="10" name="Straight Arrow Connector 9">
            <a:extLst>
              <a:ext uri="{FF2B5EF4-FFF2-40B4-BE49-F238E27FC236}">
                <a16:creationId xmlns:a16="http://schemas.microsoft.com/office/drawing/2014/main" xmlns="" id="{A4FB7F7F-AF4A-4980-B8F8-C80D338F9E55}"/>
              </a:ext>
            </a:extLst>
          </p:cNvPr>
          <p:cNvCxnSpPr>
            <a:stCxn id="4" idx="3"/>
            <a:endCxn id="9" idx="1"/>
          </p:cNvCxnSpPr>
          <p:nvPr/>
        </p:nvCxnSpPr>
        <p:spPr>
          <a:xfrm flipV="1">
            <a:off x="3610657" y="2049313"/>
            <a:ext cx="1073894" cy="19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xmlns="" id="{4AB8FE16-28D8-4938-BCC6-ACEA8E0E5305}"/>
              </a:ext>
            </a:extLst>
          </p:cNvPr>
          <p:cNvSpPr txBox="1"/>
          <p:nvPr/>
        </p:nvSpPr>
        <p:spPr>
          <a:xfrm>
            <a:off x="5483757" y="2352997"/>
            <a:ext cx="1586460" cy="1200329"/>
          </a:xfrm>
          <a:prstGeom prst="rect">
            <a:avLst/>
          </a:prstGeom>
          <a:noFill/>
        </p:spPr>
        <p:txBody>
          <a:bodyPr wrap="none" rtlCol="0">
            <a:spAutoFit/>
          </a:bodyPr>
          <a:lstStyle/>
          <a:p>
            <a:r>
              <a:rPr lang="en-US" sz="1800" dirty="0"/>
              <a:t>Type of Media:</a:t>
            </a:r>
          </a:p>
          <a:p>
            <a:pPr marL="228600" indent="-228600">
              <a:buAutoNum type="arabicPeriod"/>
            </a:pPr>
            <a:r>
              <a:rPr lang="en-US" sz="1800" dirty="0"/>
              <a:t>Device</a:t>
            </a:r>
          </a:p>
          <a:p>
            <a:pPr marL="228600" indent="-228600">
              <a:buAutoNum type="arabicPeriod"/>
            </a:pPr>
            <a:r>
              <a:rPr lang="en-US" sz="1800" dirty="0"/>
              <a:t>OS/Platform</a:t>
            </a:r>
          </a:p>
          <a:p>
            <a:pPr marL="228600" indent="-228600">
              <a:buAutoNum type="arabicPeriod"/>
            </a:pPr>
            <a:r>
              <a:rPr lang="en-US" sz="1800" dirty="0"/>
              <a:t>Application</a:t>
            </a:r>
            <a:endParaRPr lang="en-ID" sz="1800" dirty="0"/>
          </a:p>
        </p:txBody>
      </p:sp>
      <p:sp>
        <p:nvSpPr>
          <p:cNvPr id="13" name="Rectangle 12">
            <a:extLst>
              <a:ext uri="{FF2B5EF4-FFF2-40B4-BE49-F238E27FC236}">
                <a16:creationId xmlns:a16="http://schemas.microsoft.com/office/drawing/2014/main" xmlns="" id="{3A65D80C-E007-479D-91C0-D55974AEF52D}"/>
              </a:ext>
            </a:extLst>
          </p:cNvPr>
          <p:cNvSpPr/>
          <p:nvPr/>
        </p:nvSpPr>
        <p:spPr>
          <a:xfrm>
            <a:off x="8943318" y="1752408"/>
            <a:ext cx="3184873" cy="59381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User</a:t>
            </a:r>
            <a:endParaRPr lang="en-ID" sz="1800" dirty="0">
              <a:solidFill>
                <a:schemeClr val="tx1"/>
              </a:solidFill>
            </a:endParaRPr>
          </a:p>
        </p:txBody>
      </p:sp>
      <p:cxnSp>
        <p:nvCxnSpPr>
          <p:cNvPr id="14" name="Straight Arrow Connector 13">
            <a:extLst>
              <a:ext uri="{FF2B5EF4-FFF2-40B4-BE49-F238E27FC236}">
                <a16:creationId xmlns:a16="http://schemas.microsoft.com/office/drawing/2014/main" xmlns="" id="{ECC1D2AC-0502-4A99-A58E-F8FC05A8F4EB}"/>
              </a:ext>
            </a:extLst>
          </p:cNvPr>
          <p:cNvCxnSpPr>
            <a:stCxn id="9" idx="3"/>
            <a:endCxn id="13" idx="1"/>
          </p:cNvCxnSpPr>
          <p:nvPr/>
        </p:nvCxnSpPr>
        <p:spPr>
          <a:xfrm>
            <a:off x="7869424" y="2049313"/>
            <a:ext cx="107389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xmlns="" id="{79F0B029-4C62-4470-9E3C-6B37FCAA1BC9}"/>
              </a:ext>
            </a:extLst>
          </p:cNvPr>
          <p:cNvSpPr txBox="1"/>
          <p:nvPr/>
        </p:nvSpPr>
        <p:spPr>
          <a:xfrm>
            <a:off x="720967" y="3618033"/>
            <a:ext cx="2889690" cy="1477328"/>
          </a:xfrm>
          <a:prstGeom prst="rect">
            <a:avLst/>
          </a:prstGeom>
          <a:noFill/>
        </p:spPr>
        <p:txBody>
          <a:bodyPr wrap="square" rtlCol="0">
            <a:spAutoFit/>
          </a:bodyPr>
          <a:lstStyle/>
          <a:p>
            <a:r>
              <a:rPr lang="en-US" sz="1800" dirty="0"/>
              <a:t>Type of Things to be connected:</a:t>
            </a:r>
          </a:p>
          <a:p>
            <a:pPr marL="228600" indent="-228600">
              <a:buAutoNum type="arabicPeriod"/>
            </a:pPr>
            <a:r>
              <a:rPr lang="en-US" sz="1800" dirty="0"/>
              <a:t>Voice</a:t>
            </a:r>
          </a:p>
          <a:p>
            <a:pPr marL="228600" indent="-228600">
              <a:buAutoNum type="arabicPeriod"/>
            </a:pPr>
            <a:r>
              <a:rPr lang="en-US" sz="1800" dirty="0"/>
              <a:t>Text </a:t>
            </a:r>
          </a:p>
          <a:p>
            <a:pPr marL="228600" indent="-228600">
              <a:buAutoNum type="arabicPeriod"/>
            </a:pPr>
            <a:r>
              <a:rPr lang="en-US" sz="1800" dirty="0"/>
              <a:t>Data</a:t>
            </a:r>
            <a:endParaRPr lang="en-ID" sz="1800" dirty="0"/>
          </a:p>
        </p:txBody>
      </p:sp>
      <p:sp>
        <p:nvSpPr>
          <p:cNvPr id="17" name="TextBox 16">
            <a:extLst>
              <a:ext uri="{FF2B5EF4-FFF2-40B4-BE49-F238E27FC236}">
                <a16:creationId xmlns:a16="http://schemas.microsoft.com/office/drawing/2014/main" xmlns="" id="{70A8FF42-D8FA-4999-B3CF-1EB44A81B187}"/>
              </a:ext>
            </a:extLst>
          </p:cNvPr>
          <p:cNvSpPr txBox="1"/>
          <p:nvPr/>
        </p:nvSpPr>
        <p:spPr>
          <a:xfrm>
            <a:off x="8942620" y="3269547"/>
            <a:ext cx="3185571" cy="1200329"/>
          </a:xfrm>
          <a:prstGeom prst="rect">
            <a:avLst/>
          </a:prstGeom>
          <a:noFill/>
        </p:spPr>
        <p:txBody>
          <a:bodyPr wrap="square" rtlCol="0">
            <a:spAutoFit/>
          </a:bodyPr>
          <a:lstStyle/>
          <a:p>
            <a:r>
              <a:rPr lang="en-US" sz="1800" dirty="0"/>
              <a:t>Things to be Bought:</a:t>
            </a:r>
          </a:p>
          <a:p>
            <a:pPr marL="228600" indent="-228600">
              <a:buAutoNum type="arabicPeriod"/>
            </a:pPr>
            <a:r>
              <a:rPr lang="en-US" sz="1800" dirty="0"/>
              <a:t>Voice</a:t>
            </a:r>
          </a:p>
          <a:p>
            <a:pPr marL="228600" indent="-228600">
              <a:buAutoNum type="arabicPeriod"/>
            </a:pPr>
            <a:r>
              <a:rPr lang="en-US" sz="1800" dirty="0"/>
              <a:t>Text</a:t>
            </a:r>
          </a:p>
          <a:p>
            <a:pPr marL="228600" indent="-228600">
              <a:buAutoNum type="arabicPeriod"/>
            </a:pPr>
            <a:r>
              <a:rPr lang="en-US" sz="1800" dirty="0"/>
              <a:t>Data</a:t>
            </a:r>
          </a:p>
        </p:txBody>
      </p:sp>
      <p:sp>
        <p:nvSpPr>
          <p:cNvPr id="21" name="TextBox 20">
            <a:extLst>
              <a:ext uri="{FF2B5EF4-FFF2-40B4-BE49-F238E27FC236}">
                <a16:creationId xmlns:a16="http://schemas.microsoft.com/office/drawing/2014/main" xmlns="" id="{B018FB27-B9FC-4B2D-9C5E-4E20B52E5EFF}"/>
              </a:ext>
            </a:extLst>
          </p:cNvPr>
          <p:cNvSpPr txBox="1"/>
          <p:nvPr/>
        </p:nvSpPr>
        <p:spPr>
          <a:xfrm>
            <a:off x="1591256" y="5916590"/>
            <a:ext cx="3153812" cy="369332"/>
          </a:xfrm>
          <a:prstGeom prst="rect">
            <a:avLst/>
          </a:prstGeom>
          <a:noFill/>
        </p:spPr>
        <p:txBody>
          <a:bodyPr wrap="none" rtlCol="0">
            <a:spAutoFit/>
          </a:bodyPr>
          <a:lstStyle/>
          <a:p>
            <a:r>
              <a:rPr lang="en-US" sz="1800" b="1" dirty="0"/>
              <a:t>Telecom Company Growth goal</a:t>
            </a:r>
          </a:p>
        </p:txBody>
      </p:sp>
      <p:sp>
        <p:nvSpPr>
          <p:cNvPr id="22" name="Rectangle 21">
            <a:extLst>
              <a:ext uri="{FF2B5EF4-FFF2-40B4-BE49-F238E27FC236}">
                <a16:creationId xmlns:a16="http://schemas.microsoft.com/office/drawing/2014/main" xmlns="" id="{339846D9-7AE5-4DE5-A494-6428313AD7F5}"/>
              </a:ext>
            </a:extLst>
          </p:cNvPr>
          <p:cNvSpPr/>
          <p:nvPr/>
        </p:nvSpPr>
        <p:spPr>
          <a:xfrm>
            <a:off x="1881555" y="6312271"/>
            <a:ext cx="2573215" cy="4220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Increase User</a:t>
            </a:r>
            <a:endParaRPr lang="en-ID" sz="1800" dirty="0">
              <a:solidFill>
                <a:schemeClr val="tx1"/>
              </a:solidFill>
            </a:endParaRPr>
          </a:p>
        </p:txBody>
      </p:sp>
      <p:sp>
        <p:nvSpPr>
          <p:cNvPr id="23" name="Rectangle 22">
            <a:extLst>
              <a:ext uri="{FF2B5EF4-FFF2-40B4-BE49-F238E27FC236}">
                <a16:creationId xmlns:a16="http://schemas.microsoft.com/office/drawing/2014/main" xmlns="" id="{33014969-0C24-40BB-BE28-65F437442FEA}"/>
              </a:ext>
            </a:extLst>
          </p:cNvPr>
          <p:cNvSpPr/>
          <p:nvPr/>
        </p:nvSpPr>
        <p:spPr>
          <a:xfrm>
            <a:off x="1881555" y="6833268"/>
            <a:ext cx="2573215" cy="4220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Better Margin</a:t>
            </a:r>
            <a:endParaRPr lang="en-ID" sz="1800" dirty="0">
              <a:solidFill>
                <a:schemeClr val="tx1"/>
              </a:solidFill>
            </a:endParaRPr>
          </a:p>
        </p:txBody>
      </p:sp>
      <p:sp>
        <p:nvSpPr>
          <p:cNvPr id="24" name="Rectangle 23">
            <a:extLst>
              <a:ext uri="{FF2B5EF4-FFF2-40B4-BE49-F238E27FC236}">
                <a16:creationId xmlns:a16="http://schemas.microsoft.com/office/drawing/2014/main" xmlns="" id="{92AAF62D-5033-4AA4-B0D1-BF8DCF748045}"/>
              </a:ext>
            </a:extLst>
          </p:cNvPr>
          <p:cNvSpPr/>
          <p:nvPr/>
        </p:nvSpPr>
        <p:spPr>
          <a:xfrm>
            <a:off x="1881555" y="7389435"/>
            <a:ext cx="2573215" cy="4220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Fast Buying Turn Over</a:t>
            </a:r>
            <a:endParaRPr lang="en-ID" sz="1800" dirty="0">
              <a:solidFill>
                <a:schemeClr val="tx1"/>
              </a:solidFill>
            </a:endParaRPr>
          </a:p>
        </p:txBody>
      </p:sp>
      <p:sp>
        <p:nvSpPr>
          <p:cNvPr id="25" name="Rectangle 24">
            <a:extLst>
              <a:ext uri="{FF2B5EF4-FFF2-40B4-BE49-F238E27FC236}">
                <a16:creationId xmlns:a16="http://schemas.microsoft.com/office/drawing/2014/main" xmlns="" id="{8CE84A9D-8441-4E5F-9D4E-462DFDB7BBE4}"/>
              </a:ext>
            </a:extLst>
          </p:cNvPr>
          <p:cNvSpPr/>
          <p:nvPr/>
        </p:nvSpPr>
        <p:spPr>
          <a:xfrm>
            <a:off x="8224081" y="6312271"/>
            <a:ext cx="2549430" cy="6391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Sales &amp; Marketing Strategy</a:t>
            </a:r>
            <a:endParaRPr lang="en-ID" sz="1800" dirty="0">
              <a:solidFill>
                <a:schemeClr val="tx1"/>
              </a:solidFill>
            </a:endParaRPr>
          </a:p>
        </p:txBody>
      </p:sp>
      <p:sp>
        <p:nvSpPr>
          <p:cNvPr id="26" name="Rectangle 25">
            <a:extLst>
              <a:ext uri="{FF2B5EF4-FFF2-40B4-BE49-F238E27FC236}">
                <a16:creationId xmlns:a16="http://schemas.microsoft.com/office/drawing/2014/main" xmlns="" id="{E516CC0D-5494-457B-9080-8A755E9E2308}"/>
              </a:ext>
            </a:extLst>
          </p:cNvPr>
          <p:cNvSpPr/>
          <p:nvPr/>
        </p:nvSpPr>
        <p:spPr>
          <a:xfrm>
            <a:off x="8224081" y="7061867"/>
            <a:ext cx="2549430" cy="6391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Operational Strategy</a:t>
            </a:r>
            <a:endParaRPr lang="en-ID" sz="1800" dirty="0">
              <a:solidFill>
                <a:schemeClr val="tx1"/>
              </a:solidFill>
            </a:endParaRPr>
          </a:p>
        </p:txBody>
      </p:sp>
      <p:sp>
        <p:nvSpPr>
          <p:cNvPr id="27" name="Rectangle 26">
            <a:extLst>
              <a:ext uri="{FF2B5EF4-FFF2-40B4-BE49-F238E27FC236}">
                <a16:creationId xmlns:a16="http://schemas.microsoft.com/office/drawing/2014/main" xmlns="" id="{D301889A-05D5-40AF-A046-01D83367D874}"/>
              </a:ext>
            </a:extLst>
          </p:cNvPr>
          <p:cNvSpPr/>
          <p:nvPr/>
        </p:nvSpPr>
        <p:spPr>
          <a:xfrm>
            <a:off x="8224081" y="7811466"/>
            <a:ext cx="2549430" cy="6391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Supporting from Related Ecosystem</a:t>
            </a:r>
            <a:endParaRPr lang="en-ID" sz="1800" dirty="0">
              <a:solidFill>
                <a:schemeClr val="tx1"/>
              </a:solidFill>
            </a:endParaRPr>
          </a:p>
        </p:txBody>
      </p:sp>
      <p:sp>
        <p:nvSpPr>
          <p:cNvPr id="29" name="Rectangle 28">
            <a:extLst>
              <a:ext uri="{FF2B5EF4-FFF2-40B4-BE49-F238E27FC236}">
                <a16:creationId xmlns:a16="http://schemas.microsoft.com/office/drawing/2014/main" xmlns="" id="{100C3759-582D-48F0-95FB-DF282CA3204E}"/>
              </a:ext>
            </a:extLst>
          </p:cNvPr>
          <p:cNvSpPr/>
          <p:nvPr/>
        </p:nvSpPr>
        <p:spPr>
          <a:xfrm>
            <a:off x="5125684" y="6365932"/>
            <a:ext cx="2427483" cy="36837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Voice</a:t>
            </a:r>
            <a:endParaRPr lang="en-ID" sz="1800" dirty="0">
              <a:solidFill>
                <a:schemeClr val="tx1"/>
              </a:solidFill>
            </a:endParaRPr>
          </a:p>
        </p:txBody>
      </p:sp>
      <p:sp>
        <p:nvSpPr>
          <p:cNvPr id="30" name="Rectangle 29">
            <a:extLst>
              <a:ext uri="{FF2B5EF4-FFF2-40B4-BE49-F238E27FC236}">
                <a16:creationId xmlns:a16="http://schemas.microsoft.com/office/drawing/2014/main" xmlns="" id="{97ACC278-6291-4DD6-A914-E0A9D16CEA21}"/>
              </a:ext>
            </a:extLst>
          </p:cNvPr>
          <p:cNvSpPr/>
          <p:nvPr/>
        </p:nvSpPr>
        <p:spPr>
          <a:xfrm>
            <a:off x="5125684" y="6861650"/>
            <a:ext cx="2427483" cy="36837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Text</a:t>
            </a:r>
            <a:endParaRPr lang="en-ID" sz="1800" dirty="0">
              <a:solidFill>
                <a:schemeClr val="tx1"/>
              </a:solidFill>
            </a:endParaRPr>
          </a:p>
        </p:txBody>
      </p:sp>
      <p:sp>
        <p:nvSpPr>
          <p:cNvPr id="31" name="Rectangle 30">
            <a:extLst>
              <a:ext uri="{FF2B5EF4-FFF2-40B4-BE49-F238E27FC236}">
                <a16:creationId xmlns:a16="http://schemas.microsoft.com/office/drawing/2014/main" xmlns="" id="{C728E9D0-D17C-4F65-B938-6488C0B60551}"/>
              </a:ext>
            </a:extLst>
          </p:cNvPr>
          <p:cNvSpPr/>
          <p:nvPr/>
        </p:nvSpPr>
        <p:spPr>
          <a:xfrm>
            <a:off x="5125684" y="7359957"/>
            <a:ext cx="2427483" cy="36837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Data</a:t>
            </a:r>
            <a:endParaRPr lang="en-ID" sz="1800" dirty="0">
              <a:solidFill>
                <a:schemeClr val="tx1"/>
              </a:solidFill>
            </a:endParaRPr>
          </a:p>
        </p:txBody>
      </p:sp>
      <p:sp>
        <p:nvSpPr>
          <p:cNvPr id="34" name="Arrow: Right 33">
            <a:extLst>
              <a:ext uri="{FF2B5EF4-FFF2-40B4-BE49-F238E27FC236}">
                <a16:creationId xmlns:a16="http://schemas.microsoft.com/office/drawing/2014/main" xmlns="" id="{37E88FD9-E945-408E-AFB9-FA350F9CCC53}"/>
              </a:ext>
            </a:extLst>
          </p:cNvPr>
          <p:cNvSpPr/>
          <p:nvPr/>
        </p:nvSpPr>
        <p:spPr>
          <a:xfrm>
            <a:off x="4599494" y="6801550"/>
            <a:ext cx="364763" cy="48546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TextBox 35">
            <a:extLst>
              <a:ext uri="{FF2B5EF4-FFF2-40B4-BE49-F238E27FC236}">
                <a16:creationId xmlns:a16="http://schemas.microsoft.com/office/drawing/2014/main" xmlns="" id="{E781544A-B21A-4977-AD79-36349A54AE3A}"/>
              </a:ext>
            </a:extLst>
          </p:cNvPr>
          <p:cNvSpPr txBox="1"/>
          <p:nvPr/>
        </p:nvSpPr>
        <p:spPr>
          <a:xfrm>
            <a:off x="8939295" y="4469876"/>
            <a:ext cx="3188895" cy="923330"/>
          </a:xfrm>
          <a:prstGeom prst="rect">
            <a:avLst/>
          </a:prstGeom>
          <a:noFill/>
        </p:spPr>
        <p:txBody>
          <a:bodyPr wrap="square" rtlCol="0">
            <a:spAutoFit/>
          </a:bodyPr>
          <a:lstStyle/>
          <a:p>
            <a:r>
              <a:rPr lang="en-US" sz="1800" dirty="0"/>
              <a:t>Type of Buying:</a:t>
            </a:r>
          </a:p>
          <a:p>
            <a:pPr marL="228600" indent="-228600">
              <a:buAutoNum type="arabicPeriod"/>
            </a:pPr>
            <a:r>
              <a:rPr lang="en-US" sz="1800" dirty="0"/>
              <a:t>One Time</a:t>
            </a:r>
          </a:p>
          <a:p>
            <a:pPr marL="228600" indent="-228600">
              <a:buAutoNum type="arabicPeriod"/>
            </a:pPr>
            <a:r>
              <a:rPr lang="en-US" sz="1800" dirty="0"/>
              <a:t>Subscribe</a:t>
            </a:r>
          </a:p>
        </p:txBody>
      </p:sp>
      <p:sp>
        <p:nvSpPr>
          <p:cNvPr id="37" name="TextBox 36">
            <a:extLst>
              <a:ext uri="{FF2B5EF4-FFF2-40B4-BE49-F238E27FC236}">
                <a16:creationId xmlns:a16="http://schemas.microsoft.com/office/drawing/2014/main" xmlns="" id="{7DAA4AB8-0F4A-433C-AEEE-960357D13789}"/>
              </a:ext>
            </a:extLst>
          </p:cNvPr>
          <p:cNvSpPr txBox="1"/>
          <p:nvPr/>
        </p:nvSpPr>
        <p:spPr>
          <a:xfrm>
            <a:off x="8942620" y="2346217"/>
            <a:ext cx="3185571" cy="923330"/>
          </a:xfrm>
          <a:prstGeom prst="rect">
            <a:avLst/>
          </a:prstGeom>
          <a:noFill/>
        </p:spPr>
        <p:txBody>
          <a:bodyPr wrap="square" rtlCol="0">
            <a:spAutoFit/>
          </a:bodyPr>
          <a:lstStyle/>
          <a:p>
            <a:r>
              <a:rPr lang="en-US" sz="1800" dirty="0"/>
              <a:t>Type of user:</a:t>
            </a:r>
          </a:p>
          <a:p>
            <a:pPr marL="228600" indent="-228600">
              <a:buAutoNum type="arabicPeriod"/>
            </a:pPr>
            <a:r>
              <a:rPr lang="en-US" sz="1800" dirty="0"/>
              <a:t>Human</a:t>
            </a:r>
          </a:p>
          <a:p>
            <a:pPr marL="228600" indent="-228600">
              <a:buAutoNum type="arabicPeriod"/>
            </a:pPr>
            <a:r>
              <a:rPr lang="en-US" sz="1800" dirty="0"/>
              <a:t>Machine</a:t>
            </a:r>
          </a:p>
        </p:txBody>
      </p:sp>
      <p:sp>
        <p:nvSpPr>
          <p:cNvPr id="32" name="TextBox 31"/>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sp>
        <p:nvSpPr>
          <p:cNvPr id="38" name="Arrow: Right 33">
            <a:extLst>
              <a:ext uri="{FF2B5EF4-FFF2-40B4-BE49-F238E27FC236}">
                <a16:creationId xmlns:a16="http://schemas.microsoft.com/office/drawing/2014/main" xmlns="" id="{37E88FD9-E945-408E-AFB9-FA350F9CCC53}"/>
              </a:ext>
            </a:extLst>
          </p:cNvPr>
          <p:cNvSpPr/>
          <p:nvPr/>
        </p:nvSpPr>
        <p:spPr>
          <a:xfrm>
            <a:off x="7714594" y="6801549"/>
            <a:ext cx="364763" cy="48546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44" name="TextBox 43"/>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47" name="TextBox 46"/>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16259835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48">
            <a:hlinkClick r:id="" action="ppaction://noaction"/>
            <a:extLst>
              <a:ext uri="{FF2B5EF4-FFF2-40B4-BE49-F238E27FC236}">
                <a16:creationId xmlns:a16="http://schemas.microsoft.com/office/drawing/2014/main" xmlns="" id="{8F0AB035-36EB-4A5C-B2FF-4CDC6CD85C3B}"/>
              </a:ext>
            </a:extLst>
          </p:cNvPr>
          <p:cNvSpPr txBox="1"/>
          <p:nvPr/>
        </p:nvSpPr>
        <p:spPr>
          <a:xfrm>
            <a:off x="3701855" y="323167"/>
            <a:ext cx="5492774" cy="609051"/>
          </a:xfrm>
          <a:prstGeom prst="rect">
            <a:avLst/>
          </a:prstGeom>
          <a:no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kern="0" dirty="0" smtClean="0">
                <a:solidFill>
                  <a:prstClr val="black"/>
                </a:solidFill>
              </a:rPr>
              <a:t>MRT Jakarta</a:t>
            </a:r>
          </a:p>
          <a:p>
            <a:pPr algn="ctr"/>
            <a:r>
              <a:rPr lang="en-US" b="1" kern="0" dirty="0" smtClean="0">
                <a:solidFill>
                  <a:prstClr val="black"/>
                </a:solidFill>
              </a:rPr>
              <a:t> High Level Business Exploration</a:t>
            </a:r>
            <a:endParaRPr lang="en-US" b="1" kern="0" dirty="0">
              <a:solidFill>
                <a:prstClr val="black"/>
              </a:solidFill>
            </a:endParaRPr>
          </a:p>
        </p:txBody>
      </p:sp>
      <p:sp>
        <p:nvSpPr>
          <p:cNvPr id="2" name="Rounded Rectangle 1"/>
          <p:cNvSpPr/>
          <p:nvPr/>
        </p:nvSpPr>
        <p:spPr>
          <a:xfrm>
            <a:off x="5642302" y="4712677"/>
            <a:ext cx="1917861" cy="6007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MRT Jakarta</a:t>
            </a:r>
            <a:endParaRPr lang="en-US" sz="1800" dirty="0"/>
          </a:p>
        </p:txBody>
      </p:sp>
      <p:sp>
        <p:nvSpPr>
          <p:cNvPr id="57" name="Rounded Rectangle 56"/>
          <p:cNvSpPr/>
          <p:nvPr/>
        </p:nvSpPr>
        <p:spPr>
          <a:xfrm>
            <a:off x="1611527" y="4712677"/>
            <a:ext cx="2112913" cy="60072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Point A</a:t>
            </a:r>
            <a:endParaRPr lang="en-US" sz="1800" dirty="0"/>
          </a:p>
        </p:txBody>
      </p:sp>
      <p:sp>
        <p:nvSpPr>
          <p:cNvPr id="58" name="Rounded Rectangle 57"/>
          <p:cNvSpPr/>
          <p:nvPr/>
        </p:nvSpPr>
        <p:spPr>
          <a:xfrm>
            <a:off x="9149304" y="4712677"/>
            <a:ext cx="2112914" cy="60072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Point B</a:t>
            </a:r>
            <a:endParaRPr lang="en-US" sz="1800" dirty="0"/>
          </a:p>
        </p:txBody>
      </p:sp>
      <p:cxnSp>
        <p:nvCxnSpPr>
          <p:cNvPr id="7" name="Straight Arrow Connector 6"/>
          <p:cNvCxnSpPr>
            <a:stCxn id="57" idx="3"/>
            <a:endCxn id="2" idx="1"/>
          </p:cNvCxnSpPr>
          <p:nvPr/>
        </p:nvCxnSpPr>
        <p:spPr>
          <a:xfrm>
            <a:off x="3724440" y="5013037"/>
            <a:ext cx="191786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3"/>
            <a:endCxn id="58" idx="1"/>
          </p:cNvCxnSpPr>
          <p:nvPr/>
        </p:nvCxnSpPr>
        <p:spPr>
          <a:xfrm>
            <a:off x="7560163" y="5013037"/>
            <a:ext cx="15891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9612" y="990476"/>
            <a:ext cx="4447628" cy="369332"/>
          </a:xfrm>
          <a:prstGeom prst="rect">
            <a:avLst/>
          </a:prstGeom>
          <a:noFill/>
        </p:spPr>
        <p:txBody>
          <a:bodyPr wrap="none" rtlCol="0">
            <a:spAutoFit/>
          </a:bodyPr>
          <a:lstStyle/>
          <a:p>
            <a:r>
              <a:rPr lang="en-US" sz="1800" b="1" dirty="0" smtClean="0"/>
              <a:t>To gain more Passenger: Shift Business Focus</a:t>
            </a:r>
            <a:endParaRPr lang="en-US" sz="1800" b="1" dirty="0"/>
          </a:p>
        </p:txBody>
      </p:sp>
      <p:sp>
        <p:nvSpPr>
          <p:cNvPr id="65" name="Rounded Rectangle 64"/>
          <p:cNvSpPr/>
          <p:nvPr/>
        </p:nvSpPr>
        <p:spPr>
          <a:xfrm>
            <a:off x="4132385" y="1665069"/>
            <a:ext cx="1850030" cy="67286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Commute Vehicle</a:t>
            </a:r>
            <a:endParaRPr lang="en-US" sz="1800" dirty="0"/>
          </a:p>
        </p:txBody>
      </p:sp>
      <p:sp>
        <p:nvSpPr>
          <p:cNvPr id="66" name="Rounded Rectangle 65"/>
          <p:cNvSpPr/>
          <p:nvPr/>
        </p:nvSpPr>
        <p:spPr>
          <a:xfrm>
            <a:off x="7189322" y="1665069"/>
            <a:ext cx="1850030" cy="67286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Life Experience Enabler</a:t>
            </a:r>
            <a:endParaRPr lang="en-US" sz="1800" dirty="0"/>
          </a:p>
        </p:txBody>
      </p:sp>
      <p:sp>
        <p:nvSpPr>
          <p:cNvPr id="69" name="TextBox 68"/>
          <p:cNvSpPr txBox="1"/>
          <p:nvPr/>
        </p:nvSpPr>
        <p:spPr>
          <a:xfrm>
            <a:off x="4955564" y="2450675"/>
            <a:ext cx="4124206" cy="1477328"/>
          </a:xfrm>
          <a:prstGeom prst="rect">
            <a:avLst/>
          </a:prstGeom>
          <a:noFill/>
        </p:spPr>
        <p:txBody>
          <a:bodyPr wrap="none" rtlCol="0">
            <a:spAutoFit/>
          </a:bodyPr>
          <a:lstStyle/>
          <a:p>
            <a:r>
              <a:rPr lang="en-US" sz="1800" b="1" dirty="0" smtClean="0"/>
              <a:t>Traffic Enabler</a:t>
            </a:r>
          </a:p>
          <a:p>
            <a:r>
              <a:rPr lang="en-US" sz="1800" dirty="0" smtClean="0"/>
              <a:t>Co-Creation with MRT Ecosystem</a:t>
            </a:r>
            <a:endParaRPr lang="en-US" sz="1800" dirty="0"/>
          </a:p>
          <a:p>
            <a:pPr marL="285750" indent="-285750">
              <a:buFont typeface="Arial" panose="020B0604020202020204" pitchFamily="34" charset="0"/>
              <a:buChar char="•"/>
            </a:pPr>
            <a:r>
              <a:rPr lang="en-US" sz="1800" dirty="0" smtClean="0"/>
              <a:t>Event Co-Creation</a:t>
            </a:r>
          </a:p>
          <a:p>
            <a:pPr marL="285750" indent="-285750">
              <a:buFont typeface="Arial" panose="020B0604020202020204" pitchFamily="34" charset="0"/>
              <a:buChar char="•"/>
            </a:pPr>
            <a:r>
              <a:rPr lang="en-US" sz="1800" dirty="0" smtClean="0"/>
              <a:t>Digital Marketing Co-Promotion</a:t>
            </a:r>
          </a:p>
          <a:p>
            <a:pPr marL="285750" indent="-285750">
              <a:buFont typeface="Arial" panose="020B0604020202020204" pitchFamily="34" charset="0"/>
              <a:buChar char="•"/>
            </a:pPr>
            <a:r>
              <a:rPr lang="en-US" sz="1800" dirty="0" smtClean="0"/>
              <a:t>Website and Application Co-Promotion</a:t>
            </a:r>
          </a:p>
        </p:txBody>
      </p:sp>
      <p:sp>
        <p:nvSpPr>
          <p:cNvPr id="70" name="TextBox 69"/>
          <p:cNvSpPr txBox="1"/>
          <p:nvPr/>
        </p:nvSpPr>
        <p:spPr>
          <a:xfrm>
            <a:off x="5563973" y="5303313"/>
            <a:ext cx="2756065" cy="3139321"/>
          </a:xfrm>
          <a:prstGeom prst="rect">
            <a:avLst/>
          </a:prstGeom>
          <a:noFill/>
        </p:spPr>
        <p:txBody>
          <a:bodyPr wrap="square" rtlCol="0">
            <a:spAutoFit/>
          </a:bodyPr>
          <a:lstStyle/>
          <a:p>
            <a:r>
              <a:rPr lang="en-US" sz="1800" b="1" dirty="0" smtClean="0"/>
              <a:t>People Going With</a:t>
            </a:r>
          </a:p>
          <a:p>
            <a:pPr marL="285750" indent="-285750">
              <a:buFont typeface="Arial" panose="020B0604020202020204" pitchFamily="34" charset="0"/>
              <a:buChar char="•"/>
            </a:pPr>
            <a:r>
              <a:rPr lang="en-US" sz="1800" dirty="0" smtClean="0"/>
              <a:t>Alone</a:t>
            </a:r>
          </a:p>
          <a:p>
            <a:pPr marL="285750" indent="-285750">
              <a:buFont typeface="Arial" panose="020B0604020202020204" pitchFamily="34" charset="0"/>
              <a:buChar char="•"/>
            </a:pPr>
            <a:r>
              <a:rPr lang="en-US" sz="1800" dirty="0" smtClean="0"/>
              <a:t>Friend</a:t>
            </a:r>
          </a:p>
          <a:p>
            <a:pPr marL="285750" indent="-285750">
              <a:buFont typeface="Arial" panose="020B0604020202020204" pitchFamily="34" charset="0"/>
              <a:buChar char="•"/>
            </a:pPr>
            <a:r>
              <a:rPr lang="en-US" sz="1800" dirty="0" smtClean="0"/>
              <a:t>Family</a:t>
            </a:r>
          </a:p>
          <a:p>
            <a:r>
              <a:rPr lang="en-US" sz="1800" b="1" dirty="0" smtClean="0"/>
              <a:t>Reason People to use MRT</a:t>
            </a:r>
          </a:p>
          <a:p>
            <a:pPr marL="285750" indent="-285750">
              <a:buFont typeface="Arial" panose="020B0604020202020204" pitchFamily="34" charset="0"/>
              <a:buChar char="•"/>
            </a:pPr>
            <a:r>
              <a:rPr lang="en-US" sz="1800" dirty="0" smtClean="0"/>
              <a:t>To go Working</a:t>
            </a:r>
          </a:p>
          <a:p>
            <a:pPr marL="285750" indent="-285750">
              <a:buFont typeface="Arial" panose="020B0604020202020204" pitchFamily="34" charset="0"/>
              <a:buChar char="•"/>
            </a:pPr>
            <a:r>
              <a:rPr lang="en-US" sz="1800" dirty="0" smtClean="0"/>
              <a:t>To Go Shopping</a:t>
            </a:r>
          </a:p>
          <a:p>
            <a:pPr marL="285750" indent="-285750">
              <a:buFont typeface="Arial" panose="020B0604020202020204" pitchFamily="34" charset="0"/>
              <a:buChar char="•"/>
            </a:pPr>
            <a:r>
              <a:rPr lang="en-US" sz="1800" dirty="0" smtClean="0"/>
              <a:t>To Go Eating</a:t>
            </a:r>
          </a:p>
          <a:p>
            <a:pPr marL="285750" indent="-285750">
              <a:buFont typeface="Arial" panose="020B0604020202020204" pitchFamily="34" charset="0"/>
              <a:buChar char="•"/>
            </a:pPr>
            <a:r>
              <a:rPr lang="en-US" sz="1800" dirty="0" smtClean="0"/>
              <a:t>To Go Watching Movie</a:t>
            </a:r>
          </a:p>
          <a:p>
            <a:pPr marL="285750" indent="-285750">
              <a:buFont typeface="Arial" panose="020B0604020202020204" pitchFamily="34" charset="0"/>
              <a:buChar char="•"/>
            </a:pPr>
            <a:r>
              <a:rPr lang="en-US" sz="1800" dirty="0" smtClean="0"/>
              <a:t>To Go Watching Event</a:t>
            </a:r>
          </a:p>
          <a:p>
            <a:pPr marL="285750" indent="-285750">
              <a:buFont typeface="Arial" panose="020B0604020202020204" pitchFamily="34" charset="0"/>
              <a:buChar char="•"/>
            </a:pPr>
            <a:r>
              <a:rPr lang="en-US" sz="1800" dirty="0" smtClean="0"/>
              <a:t>To Just Going Around</a:t>
            </a:r>
          </a:p>
        </p:txBody>
      </p:sp>
      <p:sp>
        <p:nvSpPr>
          <p:cNvPr id="3" name="TextBox 2"/>
          <p:cNvSpPr txBox="1"/>
          <p:nvPr/>
        </p:nvSpPr>
        <p:spPr>
          <a:xfrm>
            <a:off x="1611528" y="5311927"/>
            <a:ext cx="2063656" cy="923330"/>
          </a:xfrm>
          <a:prstGeom prst="rect">
            <a:avLst/>
          </a:prstGeom>
          <a:noFill/>
        </p:spPr>
        <p:txBody>
          <a:bodyPr wrap="square" rtlCol="0">
            <a:spAutoFit/>
          </a:bodyPr>
          <a:lstStyle/>
          <a:p>
            <a:r>
              <a:rPr lang="en-US" sz="1800" dirty="0"/>
              <a:t>Customer Journey </a:t>
            </a:r>
            <a:r>
              <a:rPr lang="en-US" sz="1800" dirty="0" smtClean="0"/>
              <a:t>Exploration</a:t>
            </a:r>
          </a:p>
          <a:p>
            <a:pPr marL="285750" indent="-285750">
              <a:buFont typeface="Arial" panose="020B0604020202020204" pitchFamily="34" charset="0"/>
              <a:buChar char="•"/>
            </a:pPr>
            <a:r>
              <a:rPr lang="en-US" sz="1800" dirty="0" smtClean="0"/>
              <a:t>Departure</a:t>
            </a:r>
            <a:endParaRPr lang="en-US" sz="1800" dirty="0"/>
          </a:p>
        </p:txBody>
      </p:sp>
      <p:sp>
        <p:nvSpPr>
          <p:cNvPr id="18" name="TextBox 17"/>
          <p:cNvSpPr txBox="1"/>
          <p:nvPr/>
        </p:nvSpPr>
        <p:spPr>
          <a:xfrm>
            <a:off x="9149303" y="5303313"/>
            <a:ext cx="2474125" cy="1477328"/>
          </a:xfrm>
          <a:prstGeom prst="rect">
            <a:avLst/>
          </a:prstGeom>
          <a:noFill/>
        </p:spPr>
        <p:txBody>
          <a:bodyPr wrap="square" rtlCol="0">
            <a:spAutoFit/>
          </a:bodyPr>
          <a:lstStyle/>
          <a:p>
            <a:r>
              <a:rPr lang="en-US" sz="1800" dirty="0"/>
              <a:t>Customer Journey </a:t>
            </a:r>
            <a:r>
              <a:rPr lang="en-US" sz="1800" dirty="0" smtClean="0"/>
              <a:t>Exploration</a:t>
            </a:r>
          </a:p>
          <a:p>
            <a:pPr marL="285750" indent="-285750">
              <a:buFont typeface="Arial" panose="020B0604020202020204" pitchFamily="34" charset="0"/>
              <a:buChar char="•"/>
            </a:pPr>
            <a:r>
              <a:rPr lang="en-US" sz="1800" dirty="0" smtClean="0"/>
              <a:t>Arrive</a:t>
            </a:r>
          </a:p>
          <a:p>
            <a:pPr marL="285750" indent="-285750">
              <a:buFont typeface="Arial" panose="020B0604020202020204" pitchFamily="34" charset="0"/>
              <a:buChar char="•"/>
            </a:pPr>
            <a:r>
              <a:rPr lang="en-US" sz="1800" dirty="0" smtClean="0"/>
              <a:t>Continue With Other Transportation</a:t>
            </a:r>
            <a:endParaRPr lang="en-US" sz="1800" dirty="0"/>
          </a:p>
        </p:txBody>
      </p:sp>
      <p:cxnSp>
        <p:nvCxnSpPr>
          <p:cNvPr id="6" name="Straight Arrow Connector 5"/>
          <p:cNvCxnSpPr>
            <a:stCxn id="65" idx="3"/>
            <a:endCxn id="66" idx="1"/>
          </p:cNvCxnSpPr>
          <p:nvPr/>
        </p:nvCxnSpPr>
        <p:spPr>
          <a:xfrm>
            <a:off x="5982415" y="2001499"/>
            <a:ext cx="120690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4" name="TextBox 33"/>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27" name="TextBox 26"/>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3429015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8">
            <a:hlinkClick r:id="" action="ppaction://noaction"/>
            <a:extLst>
              <a:ext uri="{FF2B5EF4-FFF2-40B4-BE49-F238E27FC236}">
                <a16:creationId xmlns:a16="http://schemas.microsoft.com/office/drawing/2014/main" xmlns="" id="{8F0AB035-36EB-4A5C-B2FF-4CDC6CD85C3B}"/>
              </a:ext>
            </a:extLst>
          </p:cNvPr>
          <p:cNvSpPr txBox="1"/>
          <p:nvPr/>
        </p:nvSpPr>
        <p:spPr>
          <a:xfrm>
            <a:off x="3692852" y="295927"/>
            <a:ext cx="5492774" cy="339867"/>
          </a:xfrm>
          <a:prstGeom prst="rect">
            <a:avLst/>
          </a:prstGeom>
          <a:no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kern="0" dirty="0" smtClean="0">
                <a:solidFill>
                  <a:prstClr val="black"/>
                </a:solidFill>
              </a:rPr>
              <a:t>Financial Technology Industry</a:t>
            </a:r>
            <a:endParaRPr lang="en-US" b="1" kern="0" dirty="0">
              <a:solidFill>
                <a:prstClr val="black"/>
              </a:solidFill>
            </a:endParaRPr>
          </a:p>
        </p:txBody>
      </p:sp>
      <p:sp>
        <p:nvSpPr>
          <p:cNvPr id="69" name="Rounded Rectangle 68"/>
          <p:cNvSpPr/>
          <p:nvPr/>
        </p:nvSpPr>
        <p:spPr>
          <a:xfrm>
            <a:off x="5380432" y="775564"/>
            <a:ext cx="2245655" cy="7507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ysClr val="windowText" lastClr="000000"/>
                </a:solidFill>
              </a:rPr>
              <a:t>Financial Industry  </a:t>
            </a:r>
            <a:r>
              <a:rPr lang="en-US" sz="1800" b="1" dirty="0">
                <a:solidFill>
                  <a:sysClr val="windowText" lastClr="000000"/>
                </a:solidFill>
              </a:rPr>
              <a:t>Segment</a:t>
            </a:r>
          </a:p>
        </p:txBody>
      </p:sp>
      <p:sp>
        <p:nvSpPr>
          <p:cNvPr id="70" name="Rounded Rectangle 69"/>
          <p:cNvSpPr/>
          <p:nvPr/>
        </p:nvSpPr>
        <p:spPr>
          <a:xfrm>
            <a:off x="1828329" y="1906339"/>
            <a:ext cx="1996998" cy="5543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ysClr val="windowText" lastClr="000000"/>
                </a:solidFill>
              </a:rPr>
              <a:t>Payment</a:t>
            </a:r>
          </a:p>
        </p:txBody>
      </p:sp>
      <p:sp>
        <p:nvSpPr>
          <p:cNvPr id="72" name="Rounded Rectangle 71"/>
          <p:cNvSpPr/>
          <p:nvPr/>
        </p:nvSpPr>
        <p:spPr>
          <a:xfrm>
            <a:off x="9217296" y="1906339"/>
            <a:ext cx="1996998" cy="5543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ysClr val="windowText" lastClr="000000"/>
                </a:solidFill>
              </a:rPr>
              <a:t>Financing</a:t>
            </a:r>
          </a:p>
        </p:txBody>
      </p:sp>
      <p:sp>
        <p:nvSpPr>
          <p:cNvPr id="73" name="Rounded Rectangle 72"/>
          <p:cNvSpPr/>
          <p:nvPr/>
        </p:nvSpPr>
        <p:spPr>
          <a:xfrm>
            <a:off x="6753701" y="1921786"/>
            <a:ext cx="1996998" cy="5543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ysClr val="windowText" lastClr="000000"/>
                </a:solidFill>
              </a:rPr>
              <a:t>Investing</a:t>
            </a:r>
          </a:p>
        </p:txBody>
      </p:sp>
      <p:sp>
        <p:nvSpPr>
          <p:cNvPr id="74" name="Rounded Rectangle 73"/>
          <p:cNvSpPr/>
          <p:nvPr/>
        </p:nvSpPr>
        <p:spPr>
          <a:xfrm>
            <a:off x="4290106" y="1921786"/>
            <a:ext cx="1996998" cy="5543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ysClr val="windowText" lastClr="000000"/>
                </a:solidFill>
              </a:rPr>
              <a:t>Saving</a:t>
            </a:r>
          </a:p>
        </p:txBody>
      </p:sp>
      <p:cxnSp>
        <p:nvCxnSpPr>
          <p:cNvPr id="75" name="Straight Arrow Connector 74"/>
          <p:cNvCxnSpPr>
            <a:stCxn id="69" idx="2"/>
            <a:endCxn id="70" idx="0"/>
          </p:cNvCxnSpPr>
          <p:nvPr/>
        </p:nvCxnSpPr>
        <p:spPr>
          <a:xfrm flipH="1">
            <a:off x="2826828" y="1526290"/>
            <a:ext cx="3676432" cy="3800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6" name="Straight Arrow Connector 75"/>
          <p:cNvCxnSpPr>
            <a:stCxn id="69" idx="2"/>
            <a:endCxn id="74" idx="0"/>
          </p:cNvCxnSpPr>
          <p:nvPr/>
        </p:nvCxnSpPr>
        <p:spPr>
          <a:xfrm flipH="1">
            <a:off x="5288605" y="1526290"/>
            <a:ext cx="1214655" cy="3954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7" name="Straight Arrow Connector 76"/>
          <p:cNvCxnSpPr>
            <a:stCxn id="69" idx="2"/>
            <a:endCxn id="73" idx="0"/>
          </p:cNvCxnSpPr>
          <p:nvPr/>
        </p:nvCxnSpPr>
        <p:spPr>
          <a:xfrm>
            <a:off x="6503260" y="1526290"/>
            <a:ext cx="1248940" cy="3954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8" name="Straight Arrow Connector 77"/>
          <p:cNvCxnSpPr>
            <a:stCxn id="69" idx="2"/>
            <a:endCxn id="72" idx="0"/>
          </p:cNvCxnSpPr>
          <p:nvPr/>
        </p:nvCxnSpPr>
        <p:spPr>
          <a:xfrm>
            <a:off x="6503260" y="1526290"/>
            <a:ext cx="3712535" cy="3800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9" name="TextBox 78"/>
          <p:cNvSpPr txBox="1"/>
          <p:nvPr/>
        </p:nvSpPr>
        <p:spPr>
          <a:xfrm>
            <a:off x="7767192" y="715166"/>
            <a:ext cx="2267383" cy="646331"/>
          </a:xfrm>
          <a:prstGeom prst="rect">
            <a:avLst/>
          </a:prstGeom>
          <a:noFill/>
        </p:spPr>
        <p:txBody>
          <a:bodyPr wrap="square" rtlCol="0">
            <a:spAutoFit/>
          </a:bodyPr>
          <a:lstStyle/>
          <a:p>
            <a:pPr marL="285750" indent="-285750">
              <a:buFont typeface="Arial" panose="020B0604020202020204" pitchFamily="34" charset="0"/>
              <a:buChar char="•"/>
            </a:pPr>
            <a:r>
              <a:rPr lang="en-US" sz="1800" b="1" dirty="0"/>
              <a:t>Separate </a:t>
            </a:r>
          </a:p>
          <a:p>
            <a:pPr marL="285750" indent="-285750">
              <a:buFont typeface="Arial" panose="020B0604020202020204" pitchFamily="34" charset="0"/>
              <a:buChar char="•"/>
            </a:pPr>
            <a:r>
              <a:rPr lang="en-US" sz="1800" b="1" dirty="0"/>
              <a:t>Hybrid</a:t>
            </a:r>
          </a:p>
        </p:txBody>
      </p:sp>
      <p:sp>
        <p:nvSpPr>
          <p:cNvPr id="80" name="TextBox 79"/>
          <p:cNvSpPr txBox="1"/>
          <p:nvPr/>
        </p:nvSpPr>
        <p:spPr>
          <a:xfrm>
            <a:off x="9401782" y="687828"/>
            <a:ext cx="2245969" cy="923330"/>
          </a:xfrm>
          <a:prstGeom prst="rect">
            <a:avLst/>
          </a:prstGeom>
          <a:noFill/>
        </p:spPr>
        <p:txBody>
          <a:bodyPr wrap="square" rtlCol="0">
            <a:spAutoFit/>
          </a:bodyPr>
          <a:lstStyle/>
          <a:p>
            <a:r>
              <a:rPr lang="en-US" sz="1800" dirty="0"/>
              <a:t>Using </a:t>
            </a:r>
            <a:r>
              <a:rPr lang="en-US" sz="1800" dirty="0" smtClean="0"/>
              <a:t>Technology </a:t>
            </a:r>
            <a:r>
              <a:rPr lang="en-US" sz="1800" dirty="0"/>
              <a:t>/ Application as Enabler of business model</a:t>
            </a:r>
          </a:p>
        </p:txBody>
      </p:sp>
      <p:sp>
        <p:nvSpPr>
          <p:cNvPr id="82" name="TextBox 48">
            <a:hlinkClick r:id="" action="ppaction://noaction"/>
            <a:extLst>
              <a:ext uri="{FF2B5EF4-FFF2-40B4-BE49-F238E27FC236}">
                <a16:creationId xmlns:a16="http://schemas.microsoft.com/office/drawing/2014/main" xmlns="" id="{8F0AB035-36EB-4A5C-B2FF-4CDC6CD85C3B}"/>
              </a:ext>
            </a:extLst>
          </p:cNvPr>
          <p:cNvSpPr txBox="1"/>
          <p:nvPr/>
        </p:nvSpPr>
        <p:spPr>
          <a:xfrm>
            <a:off x="2013688" y="4964459"/>
            <a:ext cx="8623143" cy="474294"/>
          </a:xfrm>
          <a:prstGeom prst="rect">
            <a:avLst/>
          </a:prstGeom>
          <a:no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kern="0" dirty="0" smtClean="0">
                <a:solidFill>
                  <a:prstClr val="black"/>
                </a:solidFill>
              </a:rPr>
              <a:t>Business Case: Big Indonesia Financial technology Application Competition is not Apple to Apple,    It is Multisided-Business Model</a:t>
            </a:r>
            <a:endParaRPr lang="en-US" sz="1600" b="1" kern="0" dirty="0">
              <a:solidFill>
                <a:prstClr val="black"/>
              </a:solidFill>
            </a:endParaRPr>
          </a:p>
        </p:txBody>
      </p:sp>
      <p:graphicFrame>
        <p:nvGraphicFramePr>
          <p:cNvPr id="85" name="Table 84"/>
          <p:cNvGraphicFramePr>
            <a:graphicFrameLocks noGrp="1"/>
          </p:cNvGraphicFramePr>
          <p:nvPr>
            <p:extLst>
              <p:ext uri="{D42A27DB-BD31-4B8C-83A1-F6EECF244321}">
                <p14:modId xmlns:p14="http://schemas.microsoft.com/office/powerpoint/2010/main" val="3185154849"/>
              </p:ext>
            </p:extLst>
          </p:nvPr>
        </p:nvGraphicFramePr>
        <p:xfrm>
          <a:off x="2013688" y="5518831"/>
          <a:ext cx="5032634" cy="1259840"/>
        </p:xfrm>
        <a:graphic>
          <a:graphicData uri="http://schemas.openxmlformats.org/drawingml/2006/table">
            <a:tbl>
              <a:tblPr firstRow="1" bandRow="1">
                <a:tableStyleId>{5C22544A-7EE6-4342-B048-85BDC9FD1C3A}</a:tableStyleId>
              </a:tblPr>
              <a:tblGrid>
                <a:gridCol w="2516317"/>
                <a:gridCol w="2516317"/>
              </a:tblGrid>
              <a:tr h="370840">
                <a:tc>
                  <a:txBody>
                    <a:bodyPr/>
                    <a:lstStyle/>
                    <a:p>
                      <a:r>
                        <a:rPr lang="en-US" sz="1400" dirty="0" smtClean="0"/>
                        <a:t>Have</a:t>
                      </a:r>
                      <a:r>
                        <a:rPr lang="en-US" sz="1400" baseline="0" dirty="0" smtClean="0"/>
                        <a:t> their own Customer Pooling</a:t>
                      </a:r>
                      <a:endParaRPr lang="en-US" sz="1400" dirty="0"/>
                    </a:p>
                  </a:txBody>
                  <a:tcPr>
                    <a:solidFill>
                      <a:schemeClr val="accent5">
                        <a:lumMod val="50000"/>
                      </a:schemeClr>
                    </a:solidFill>
                  </a:tcPr>
                </a:tc>
                <a:tc>
                  <a:txBody>
                    <a:bodyPr/>
                    <a:lstStyle/>
                    <a:p>
                      <a:r>
                        <a:rPr lang="en-US" sz="1400" dirty="0" smtClean="0"/>
                        <a:t>Does Not Have their own</a:t>
                      </a:r>
                      <a:r>
                        <a:rPr lang="en-US" sz="1400" baseline="0" dirty="0" smtClean="0"/>
                        <a:t> </a:t>
                      </a:r>
                      <a:r>
                        <a:rPr lang="en-US" sz="1400" dirty="0" smtClean="0"/>
                        <a:t>Customer Pooling</a:t>
                      </a:r>
                      <a:endParaRPr lang="en-US" sz="1400" dirty="0"/>
                    </a:p>
                  </a:txBody>
                  <a:tcPr>
                    <a:solidFill>
                      <a:schemeClr val="accent5">
                        <a:lumMod val="50000"/>
                      </a:schemeClr>
                    </a:solidFill>
                  </a:tcPr>
                </a:tc>
              </a:tr>
              <a:tr h="370840">
                <a:tc>
                  <a:txBody>
                    <a:bodyPr/>
                    <a:lstStyle/>
                    <a:p>
                      <a:pPr algn="ctr"/>
                      <a:r>
                        <a:rPr lang="en-US" sz="1400" dirty="0" smtClean="0"/>
                        <a:t>GO-PAY</a:t>
                      </a:r>
                      <a:endParaRPr lang="en-US" sz="1400" dirty="0"/>
                    </a:p>
                  </a:txBody>
                  <a:tcPr/>
                </a:tc>
                <a:tc>
                  <a:txBody>
                    <a:bodyPr/>
                    <a:lstStyle/>
                    <a:p>
                      <a:pPr algn="ctr"/>
                      <a:r>
                        <a:rPr lang="en-US" sz="1400" dirty="0" smtClean="0"/>
                        <a:t>OVO</a:t>
                      </a:r>
                      <a:endParaRPr lang="en-US" sz="1400" dirty="0"/>
                    </a:p>
                  </a:txBody>
                  <a:tcPr/>
                </a:tc>
              </a:tr>
              <a:tr h="370840">
                <a:tc>
                  <a:txBody>
                    <a:bodyPr/>
                    <a:lstStyle/>
                    <a:p>
                      <a:pPr algn="ctr"/>
                      <a:r>
                        <a:rPr lang="en-US" sz="1400" dirty="0" smtClean="0"/>
                        <a:t>LINK</a:t>
                      </a:r>
                      <a:r>
                        <a:rPr lang="en-US" sz="1400" baseline="0" dirty="0" smtClean="0"/>
                        <a:t> AJA</a:t>
                      </a:r>
                      <a:endParaRPr lang="en-US" sz="1400" dirty="0"/>
                    </a:p>
                  </a:txBody>
                  <a:tcPr/>
                </a:tc>
                <a:tc>
                  <a:txBody>
                    <a:bodyPr/>
                    <a:lstStyle/>
                    <a:p>
                      <a:pPr algn="ctr"/>
                      <a:r>
                        <a:rPr lang="en-US" sz="1400" dirty="0" smtClean="0"/>
                        <a:t>DANA</a:t>
                      </a:r>
                      <a:endParaRPr lang="en-US" sz="1400" dirty="0"/>
                    </a:p>
                  </a:txBody>
                  <a:tcPr/>
                </a:tc>
              </a:tr>
            </a:tbl>
          </a:graphicData>
        </a:graphic>
      </p:graphicFrame>
      <p:sp>
        <p:nvSpPr>
          <p:cNvPr id="86" name="TextBox 48">
            <a:hlinkClick r:id="" action="ppaction://noaction"/>
            <a:extLst>
              <a:ext uri="{FF2B5EF4-FFF2-40B4-BE49-F238E27FC236}">
                <a16:creationId xmlns:a16="http://schemas.microsoft.com/office/drawing/2014/main" xmlns="" id="{8F0AB035-36EB-4A5C-B2FF-4CDC6CD85C3B}"/>
              </a:ext>
            </a:extLst>
          </p:cNvPr>
          <p:cNvSpPr txBox="1"/>
          <p:nvPr/>
        </p:nvSpPr>
        <p:spPr>
          <a:xfrm>
            <a:off x="2023960" y="2886735"/>
            <a:ext cx="3356472" cy="305268"/>
          </a:xfrm>
          <a:prstGeom prst="rect">
            <a:avLst/>
          </a:prstGeom>
          <a:no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kern="0" dirty="0" smtClean="0">
                <a:solidFill>
                  <a:prstClr val="black"/>
                </a:solidFill>
              </a:rPr>
              <a:t>Financial Technology Architecture</a:t>
            </a:r>
            <a:endParaRPr lang="en-US" sz="1600" b="1" kern="0" dirty="0">
              <a:solidFill>
                <a:prstClr val="black"/>
              </a:solidFill>
            </a:endParaRPr>
          </a:p>
        </p:txBody>
      </p:sp>
      <p:sp>
        <p:nvSpPr>
          <p:cNvPr id="10" name="Rounded Rectangle 9"/>
          <p:cNvSpPr/>
          <p:nvPr/>
        </p:nvSpPr>
        <p:spPr>
          <a:xfrm>
            <a:off x="2018580" y="3490386"/>
            <a:ext cx="1863306" cy="3795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Application</a:t>
            </a:r>
            <a:endParaRPr lang="en-US" sz="1400" b="1" dirty="0">
              <a:solidFill>
                <a:schemeClr val="tx1"/>
              </a:solidFill>
            </a:endParaRPr>
          </a:p>
        </p:txBody>
      </p:sp>
      <p:sp>
        <p:nvSpPr>
          <p:cNvPr id="87" name="Rounded Rectangle 86"/>
          <p:cNvSpPr/>
          <p:nvPr/>
        </p:nvSpPr>
        <p:spPr>
          <a:xfrm>
            <a:off x="2018580" y="3910349"/>
            <a:ext cx="1863306" cy="3795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Platform</a:t>
            </a:r>
            <a:endParaRPr lang="en-US" sz="1400" b="1" dirty="0">
              <a:solidFill>
                <a:schemeClr val="tx1"/>
              </a:solidFill>
            </a:endParaRPr>
          </a:p>
        </p:txBody>
      </p:sp>
      <p:sp>
        <p:nvSpPr>
          <p:cNvPr id="88" name="Rounded Rectangle 87"/>
          <p:cNvSpPr/>
          <p:nvPr/>
        </p:nvSpPr>
        <p:spPr>
          <a:xfrm>
            <a:off x="2018580" y="4330644"/>
            <a:ext cx="1863306" cy="3795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Connection</a:t>
            </a:r>
            <a:endParaRPr lang="en-US" sz="1400" b="1" dirty="0">
              <a:solidFill>
                <a:schemeClr val="tx1"/>
              </a:solidFill>
            </a:endParaRPr>
          </a:p>
        </p:txBody>
      </p:sp>
      <p:sp>
        <p:nvSpPr>
          <p:cNvPr id="89" name="Rounded Rectangle 88"/>
          <p:cNvSpPr/>
          <p:nvPr/>
        </p:nvSpPr>
        <p:spPr>
          <a:xfrm>
            <a:off x="3930768" y="3490386"/>
            <a:ext cx="3073879" cy="376684"/>
          </a:xfrm>
          <a:prstGeom prst="round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OVO, DANA, GO-PAY, LINK AJA</a:t>
            </a:r>
            <a:endParaRPr lang="en-US" sz="1400" b="1" dirty="0">
              <a:solidFill>
                <a:schemeClr val="tx1"/>
              </a:solidFill>
            </a:endParaRPr>
          </a:p>
        </p:txBody>
      </p:sp>
      <p:sp>
        <p:nvSpPr>
          <p:cNvPr id="92" name="Rounded Rectangle 91"/>
          <p:cNvSpPr/>
          <p:nvPr/>
        </p:nvSpPr>
        <p:spPr>
          <a:xfrm>
            <a:off x="3930768" y="3910349"/>
            <a:ext cx="3073879" cy="376684"/>
          </a:xfrm>
          <a:prstGeom prst="round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XENDIT</a:t>
            </a:r>
            <a:endParaRPr lang="en-US" sz="1400" b="1" dirty="0">
              <a:solidFill>
                <a:schemeClr val="tx1"/>
              </a:solidFill>
            </a:endParaRPr>
          </a:p>
        </p:txBody>
      </p:sp>
      <p:sp>
        <p:nvSpPr>
          <p:cNvPr id="93" name="Rounded Rectangle 92"/>
          <p:cNvSpPr/>
          <p:nvPr/>
        </p:nvSpPr>
        <p:spPr>
          <a:xfrm>
            <a:off x="3930768" y="4330644"/>
            <a:ext cx="3073879" cy="376684"/>
          </a:xfrm>
          <a:prstGeom prst="round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MASTERCARD, VISA, ATM BERSAMA</a:t>
            </a:r>
            <a:endParaRPr lang="en-US" sz="1400" b="1" dirty="0">
              <a:solidFill>
                <a:schemeClr val="tx1"/>
              </a:solidFill>
            </a:endParaRPr>
          </a:p>
        </p:txBody>
      </p:sp>
      <p:sp>
        <p:nvSpPr>
          <p:cNvPr id="96" name="TextBox 48">
            <a:hlinkClick r:id="" action="ppaction://noaction"/>
            <a:extLst>
              <a:ext uri="{FF2B5EF4-FFF2-40B4-BE49-F238E27FC236}">
                <a16:creationId xmlns:a16="http://schemas.microsoft.com/office/drawing/2014/main" xmlns="" id="{8F0AB035-36EB-4A5C-B2FF-4CDC6CD85C3B}"/>
              </a:ext>
            </a:extLst>
          </p:cNvPr>
          <p:cNvSpPr txBox="1"/>
          <p:nvPr/>
        </p:nvSpPr>
        <p:spPr>
          <a:xfrm>
            <a:off x="2292592" y="3130318"/>
            <a:ext cx="1315281" cy="339867"/>
          </a:xfrm>
          <a:prstGeom prst="rect">
            <a:avLst/>
          </a:prstGeom>
          <a:no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kern="0" dirty="0" smtClean="0">
                <a:solidFill>
                  <a:prstClr val="black"/>
                </a:solidFill>
              </a:rPr>
              <a:t>Layer</a:t>
            </a:r>
            <a:endParaRPr lang="en-US" sz="1600" b="1" kern="0" dirty="0">
              <a:solidFill>
                <a:prstClr val="black"/>
              </a:solidFill>
            </a:endParaRPr>
          </a:p>
        </p:txBody>
      </p:sp>
      <p:sp>
        <p:nvSpPr>
          <p:cNvPr id="98" name="TextBox 48">
            <a:hlinkClick r:id="" action="ppaction://noaction"/>
            <a:extLst>
              <a:ext uri="{FF2B5EF4-FFF2-40B4-BE49-F238E27FC236}">
                <a16:creationId xmlns:a16="http://schemas.microsoft.com/office/drawing/2014/main" xmlns="" id="{8F0AB035-36EB-4A5C-B2FF-4CDC6CD85C3B}"/>
              </a:ext>
            </a:extLst>
          </p:cNvPr>
          <p:cNvSpPr txBox="1"/>
          <p:nvPr/>
        </p:nvSpPr>
        <p:spPr>
          <a:xfrm>
            <a:off x="4810066" y="3140043"/>
            <a:ext cx="1315281" cy="339867"/>
          </a:xfrm>
          <a:prstGeom prst="rect">
            <a:avLst/>
          </a:prstGeom>
          <a:no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kern="0" dirty="0" smtClean="0">
                <a:solidFill>
                  <a:prstClr val="black"/>
                </a:solidFill>
              </a:rPr>
              <a:t>Player</a:t>
            </a:r>
            <a:endParaRPr lang="en-US" sz="1600" b="1" kern="0" dirty="0">
              <a:solidFill>
                <a:prstClr val="black"/>
              </a:solidFill>
            </a:endParaRPr>
          </a:p>
        </p:txBody>
      </p:sp>
      <p:sp>
        <p:nvSpPr>
          <p:cNvPr id="99" name="TextBox 48">
            <a:hlinkClick r:id="" action="ppaction://noaction"/>
            <a:extLst>
              <a:ext uri="{FF2B5EF4-FFF2-40B4-BE49-F238E27FC236}">
                <a16:creationId xmlns:a16="http://schemas.microsoft.com/office/drawing/2014/main" xmlns="" id="{8F0AB035-36EB-4A5C-B2FF-4CDC6CD85C3B}"/>
              </a:ext>
            </a:extLst>
          </p:cNvPr>
          <p:cNvSpPr txBox="1"/>
          <p:nvPr/>
        </p:nvSpPr>
        <p:spPr>
          <a:xfrm>
            <a:off x="7417659" y="3151682"/>
            <a:ext cx="2374378" cy="345622"/>
          </a:xfrm>
          <a:prstGeom prst="rect">
            <a:avLst/>
          </a:prstGeom>
          <a:no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kern="0" dirty="0" smtClean="0">
                <a:solidFill>
                  <a:prstClr val="black"/>
                </a:solidFill>
              </a:rPr>
              <a:t>Target Market</a:t>
            </a:r>
            <a:endParaRPr lang="en-US" sz="1600" b="1" kern="0" dirty="0">
              <a:solidFill>
                <a:prstClr val="black"/>
              </a:solidFill>
            </a:endParaRPr>
          </a:p>
        </p:txBody>
      </p:sp>
      <p:sp>
        <p:nvSpPr>
          <p:cNvPr id="100" name="Rounded Rectangle 99"/>
          <p:cNvSpPr/>
          <p:nvPr/>
        </p:nvSpPr>
        <p:spPr>
          <a:xfrm>
            <a:off x="7067909" y="3487509"/>
            <a:ext cx="3073879" cy="376684"/>
          </a:xfrm>
          <a:prstGeom prst="round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B2C</a:t>
            </a:r>
            <a:endParaRPr lang="en-US" sz="1400" b="1" dirty="0">
              <a:solidFill>
                <a:schemeClr val="tx1"/>
              </a:solidFill>
            </a:endParaRPr>
          </a:p>
        </p:txBody>
      </p:sp>
      <p:sp>
        <p:nvSpPr>
          <p:cNvPr id="101" name="Rounded Rectangle 100"/>
          <p:cNvSpPr/>
          <p:nvPr/>
        </p:nvSpPr>
        <p:spPr>
          <a:xfrm>
            <a:off x="7067909" y="3907472"/>
            <a:ext cx="3073879" cy="376684"/>
          </a:xfrm>
          <a:prstGeom prst="round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B2B</a:t>
            </a:r>
            <a:endParaRPr lang="en-US" sz="1400" b="1" dirty="0">
              <a:solidFill>
                <a:schemeClr val="tx1"/>
              </a:solidFill>
            </a:endParaRPr>
          </a:p>
        </p:txBody>
      </p:sp>
      <p:sp>
        <p:nvSpPr>
          <p:cNvPr id="102" name="Rounded Rectangle 101"/>
          <p:cNvSpPr/>
          <p:nvPr/>
        </p:nvSpPr>
        <p:spPr>
          <a:xfrm>
            <a:off x="7067909" y="4327767"/>
            <a:ext cx="3073879" cy="376684"/>
          </a:xfrm>
          <a:prstGeom prst="round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B2B</a:t>
            </a:r>
            <a:endParaRPr lang="en-US" sz="1400" b="1" dirty="0">
              <a:solidFill>
                <a:schemeClr val="tx1"/>
              </a:solidFill>
            </a:endParaRPr>
          </a:p>
        </p:txBody>
      </p:sp>
      <p:sp>
        <p:nvSpPr>
          <p:cNvPr id="12" name="Right Arrow 11"/>
          <p:cNvSpPr/>
          <p:nvPr/>
        </p:nvSpPr>
        <p:spPr>
          <a:xfrm>
            <a:off x="7194425" y="5765218"/>
            <a:ext cx="374769" cy="62110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7733741" y="5543647"/>
            <a:ext cx="3030603"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Explore Customer Servicing</a:t>
            </a:r>
          </a:p>
          <a:p>
            <a:pPr marL="285750" indent="-285750">
              <a:buFont typeface="Wingdings" panose="05000000000000000000" pitchFamily="2" charset="2"/>
              <a:buChar char="Ø"/>
            </a:pPr>
            <a:r>
              <a:rPr lang="en-US" sz="1600" dirty="0" smtClean="0"/>
              <a:t>Explore Market Penetration</a:t>
            </a:r>
          </a:p>
          <a:p>
            <a:pPr marL="285750" indent="-285750">
              <a:buFont typeface="Wingdings" panose="05000000000000000000" pitchFamily="2" charset="2"/>
              <a:buChar char="Ø"/>
            </a:pPr>
            <a:r>
              <a:rPr lang="en-US" sz="1600" dirty="0" smtClean="0"/>
              <a:t>Explore Product Development</a:t>
            </a:r>
          </a:p>
          <a:p>
            <a:pPr marL="285750" indent="-285750">
              <a:buFont typeface="Wingdings" panose="05000000000000000000" pitchFamily="2" charset="2"/>
              <a:buChar char="Ø"/>
            </a:pPr>
            <a:r>
              <a:rPr lang="en-US" sz="1600" dirty="0" smtClean="0"/>
              <a:t>Explore Market Development</a:t>
            </a:r>
          </a:p>
          <a:p>
            <a:pPr marL="285750" indent="-285750">
              <a:buFont typeface="Wingdings" panose="05000000000000000000" pitchFamily="2" charset="2"/>
              <a:buChar char="Ø"/>
            </a:pPr>
            <a:r>
              <a:rPr lang="en-US" sz="1600" dirty="0" smtClean="0"/>
              <a:t>Explore Diversification</a:t>
            </a:r>
            <a:endParaRPr lang="en-US" sz="1600" dirty="0"/>
          </a:p>
        </p:txBody>
      </p:sp>
      <p:sp>
        <p:nvSpPr>
          <p:cNvPr id="13" name="Down Arrow 12"/>
          <p:cNvSpPr/>
          <p:nvPr/>
        </p:nvSpPr>
        <p:spPr>
          <a:xfrm>
            <a:off x="4510744" y="6899607"/>
            <a:ext cx="630598" cy="3795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3148668" y="7312512"/>
            <a:ext cx="4358619" cy="1446550"/>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Explore Customer Pooling: Daily Need Connection</a:t>
            </a:r>
          </a:p>
          <a:p>
            <a:pPr marL="285750" indent="-285750">
              <a:buFont typeface="Wingdings" panose="05000000000000000000" pitchFamily="2" charset="2"/>
              <a:buChar char="Ø"/>
            </a:pPr>
            <a:r>
              <a:rPr lang="en-US" sz="1400" dirty="0" smtClean="0"/>
              <a:t>Merchant Connection</a:t>
            </a:r>
          </a:p>
          <a:p>
            <a:pPr marL="285750" indent="-285750">
              <a:buFont typeface="Wingdings" panose="05000000000000000000" pitchFamily="2" charset="2"/>
              <a:buChar char="Ø"/>
            </a:pPr>
            <a:r>
              <a:rPr lang="en-US" sz="1400" dirty="0" smtClean="0"/>
              <a:t>Bank Connection</a:t>
            </a:r>
          </a:p>
          <a:p>
            <a:pPr marL="285750" indent="-285750">
              <a:buFont typeface="Wingdings" panose="05000000000000000000" pitchFamily="2" charset="2"/>
              <a:buChar char="Ø"/>
            </a:pPr>
            <a:r>
              <a:rPr lang="en-US" sz="1400" dirty="0" smtClean="0"/>
              <a:t>Financial Institution Connection</a:t>
            </a:r>
          </a:p>
          <a:p>
            <a:pPr marL="285750" indent="-285750">
              <a:buFont typeface="Wingdings" panose="05000000000000000000" pitchFamily="2" charset="2"/>
              <a:buChar char="Ø"/>
            </a:pPr>
            <a:r>
              <a:rPr lang="en-US" sz="1400" dirty="0" smtClean="0"/>
              <a:t>Inter-Application Connection</a:t>
            </a:r>
          </a:p>
        </p:txBody>
      </p:sp>
      <p:sp>
        <p:nvSpPr>
          <p:cNvPr id="34" name="TextBox 33"/>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48" name="TextBox 47"/>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44" name="TextBox 43"/>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1100732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948623" y="365853"/>
            <a:ext cx="3099566" cy="369332"/>
          </a:xfrm>
          <a:prstGeom prst="rect">
            <a:avLst/>
          </a:prstGeom>
          <a:noFill/>
        </p:spPr>
        <p:txBody>
          <a:bodyPr wrap="none" rtlCol="0">
            <a:spAutoFit/>
          </a:bodyPr>
          <a:lstStyle/>
          <a:p>
            <a:pPr algn="ctr"/>
            <a:r>
              <a:rPr lang="en-US" sz="1800" b="1" dirty="0" smtClean="0">
                <a:solidFill>
                  <a:prstClr val="black"/>
                </a:solidFill>
              </a:rPr>
              <a:t>Insurance Industry Exploration</a:t>
            </a:r>
          </a:p>
        </p:txBody>
      </p:sp>
      <p:sp>
        <p:nvSpPr>
          <p:cNvPr id="2" name="Rounded Rectangle 1"/>
          <p:cNvSpPr/>
          <p:nvPr/>
        </p:nvSpPr>
        <p:spPr>
          <a:xfrm>
            <a:off x="5440695" y="895350"/>
            <a:ext cx="2017557" cy="5334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Insurance</a:t>
            </a:r>
            <a:endParaRPr lang="en-US" sz="1800" dirty="0"/>
          </a:p>
        </p:txBody>
      </p:sp>
      <p:sp>
        <p:nvSpPr>
          <p:cNvPr id="3" name="TextBox 2"/>
          <p:cNvSpPr txBox="1"/>
          <p:nvPr/>
        </p:nvSpPr>
        <p:spPr>
          <a:xfrm>
            <a:off x="7591603" y="895350"/>
            <a:ext cx="1895298" cy="584775"/>
          </a:xfrm>
          <a:prstGeom prst="rect">
            <a:avLst/>
          </a:prstGeom>
          <a:noFill/>
        </p:spPr>
        <p:txBody>
          <a:bodyPr wrap="square" rtlCol="0">
            <a:spAutoFit/>
          </a:bodyPr>
          <a:lstStyle/>
          <a:p>
            <a:r>
              <a:rPr lang="en-US" sz="1600" b="1" dirty="0" smtClean="0"/>
              <a:t>Risk Management Service Business</a:t>
            </a:r>
            <a:endParaRPr lang="en-US" sz="1600" b="1" dirty="0"/>
          </a:p>
        </p:txBody>
      </p:sp>
      <p:sp>
        <p:nvSpPr>
          <p:cNvPr id="41" name="Rounded Rectangle 40"/>
          <p:cNvSpPr/>
          <p:nvPr/>
        </p:nvSpPr>
        <p:spPr>
          <a:xfrm>
            <a:off x="3452763" y="2590800"/>
            <a:ext cx="1747888" cy="533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Saving</a:t>
            </a:r>
            <a:endParaRPr lang="en-US" sz="1800" dirty="0"/>
          </a:p>
        </p:txBody>
      </p:sp>
      <p:sp>
        <p:nvSpPr>
          <p:cNvPr id="42" name="Rounded Rectangle 41"/>
          <p:cNvSpPr/>
          <p:nvPr/>
        </p:nvSpPr>
        <p:spPr>
          <a:xfrm>
            <a:off x="5624463" y="2590800"/>
            <a:ext cx="1747888" cy="533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Investing</a:t>
            </a:r>
            <a:endParaRPr lang="en-US" sz="1800" dirty="0"/>
          </a:p>
        </p:txBody>
      </p:sp>
      <p:sp>
        <p:nvSpPr>
          <p:cNvPr id="43" name="Rounded Rectangle 42"/>
          <p:cNvSpPr/>
          <p:nvPr/>
        </p:nvSpPr>
        <p:spPr>
          <a:xfrm>
            <a:off x="7796163" y="2590800"/>
            <a:ext cx="1747888" cy="533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Financing</a:t>
            </a:r>
            <a:endParaRPr lang="en-US" sz="1800" dirty="0"/>
          </a:p>
        </p:txBody>
      </p:sp>
      <p:sp>
        <p:nvSpPr>
          <p:cNvPr id="4" name="Down Arrow 3"/>
          <p:cNvSpPr/>
          <p:nvPr/>
        </p:nvSpPr>
        <p:spPr>
          <a:xfrm>
            <a:off x="6253113" y="1680639"/>
            <a:ext cx="490587" cy="4191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357815" y="1540651"/>
            <a:ext cx="1895298" cy="584775"/>
          </a:xfrm>
          <a:prstGeom prst="rect">
            <a:avLst/>
          </a:prstGeom>
          <a:noFill/>
        </p:spPr>
        <p:txBody>
          <a:bodyPr wrap="square" rtlCol="0">
            <a:spAutoFit/>
          </a:bodyPr>
          <a:lstStyle/>
          <a:p>
            <a:r>
              <a:rPr lang="en-US" sz="1600" b="1" dirty="0" smtClean="0"/>
              <a:t>Hybrid Financial Service Type</a:t>
            </a:r>
            <a:endParaRPr lang="en-US" sz="1600" b="1" dirty="0"/>
          </a:p>
        </p:txBody>
      </p:sp>
      <p:sp>
        <p:nvSpPr>
          <p:cNvPr id="46" name="TextBox 45"/>
          <p:cNvSpPr txBox="1"/>
          <p:nvPr/>
        </p:nvSpPr>
        <p:spPr>
          <a:xfrm>
            <a:off x="3452763" y="3151501"/>
            <a:ext cx="1747888" cy="338554"/>
          </a:xfrm>
          <a:prstGeom prst="rect">
            <a:avLst/>
          </a:prstGeom>
          <a:noFill/>
        </p:spPr>
        <p:txBody>
          <a:bodyPr wrap="square" rtlCol="0">
            <a:spAutoFit/>
          </a:bodyPr>
          <a:lstStyle/>
          <a:p>
            <a:pPr algn="ctr"/>
            <a:r>
              <a:rPr lang="en-US" sz="1600" dirty="0" smtClean="0"/>
              <a:t>Premium Payment</a:t>
            </a:r>
            <a:endParaRPr lang="en-US" sz="1600" dirty="0"/>
          </a:p>
        </p:txBody>
      </p:sp>
      <p:sp>
        <p:nvSpPr>
          <p:cNvPr id="47" name="TextBox 46"/>
          <p:cNvSpPr txBox="1"/>
          <p:nvPr/>
        </p:nvSpPr>
        <p:spPr>
          <a:xfrm>
            <a:off x="5575529" y="3151501"/>
            <a:ext cx="1747888" cy="584775"/>
          </a:xfrm>
          <a:prstGeom prst="rect">
            <a:avLst/>
          </a:prstGeom>
          <a:noFill/>
        </p:spPr>
        <p:txBody>
          <a:bodyPr wrap="square" rtlCol="0">
            <a:spAutoFit/>
          </a:bodyPr>
          <a:lstStyle/>
          <a:p>
            <a:pPr algn="ctr"/>
            <a:r>
              <a:rPr lang="en-US" sz="1600" dirty="0" smtClean="0"/>
              <a:t>Financial Engineering</a:t>
            </a:r>
            <a:endParaRPr lang="en-US" sz="1600" dirty="0"/>
          </a:p>
        </p:txBody>
      </p:sp>
      <p:sp>
        <p:nvSpPr>
          <p:cNvPr id="48" name="TextBox 47"/>
          <p:cNvSpPr txBox="1"/>
          <p:nvPr/>
        </p:nvSpPr>
        <p:spPr>
          <a:xfrm>
            <a:off x="7796163" y="3151501"/>
            <a:ext cx="1747888" cy="584775"/>
          </a:xfrm>
          <a:prstGeom prst="rect">
            <a:avLst/>
          </a:prstGeom>
          <a:noFill/>
        </p:spPr>
        <p:txBody>
          <a:bodyPr wrap="square" rtlCol="0">
            <a:spAutoFit/>
          </a:bodyPr>
          <a:lstStyle/>
          <a:p>
            <a:pPr algn="ctr"/>
            <a:r>
              <a:rPr lang="en-US" sz="1600" dirty="0" smtClean="0"/>
              <a:t>Claim/ Polis Payment</a:t>
            </a:r>
            <a:endParaRPr lang="en-US" sz="1600" dirty="0"/>
          </a:p>
        </p:txBody>
      </p:sp>
      <p:sp>
        <p:nvSpPr>
          <p:cNvPr id="5" name="Rounded Rectangle 4"/>
          <p:cNvSpPr/>
          <p:nvPr/>
        </p:nvSpPr>
        <p:spPr>
          <a:xfrm>
            <a:off x="2952750" y="2343150"/>
            <a:ext cx="6991350" cy="1733550"/>
          </a:xfrm>
          <a:prstGeom prst="round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62750" y="4104001"/>
            <a:ext cx="2700388" cy="584775"/>
          </a:xfrm>
          <a:prstGeom prst="rect">
            <a:avLst/>
          </a:prstGeom>
          <a:noFill/>
        </p:spPr>
        <p:txBody>
          <a:bodyPr wrap="square" rtlCol="0">
            <a:spAutoFit/>
          </a:bodyPr>
          <a:lstStyle/>
          <a:p>
            <a:r>
              <a:rPr lang="en-US" sz="1600" dirty="0" smtClean="0"/>
              <a:t>Digitalization as Enabler of new Business Model</a:t>
            </a:r>
            <a:endParaRPr lang="en-US" sz="1600" dirty="0"/>
          </a:p>
        </p:txBody>
      </p:sp>
      <p:sp>
        <p:nvSpPr>
          <p:cNvPr id="51" name="Rounded Rectangle 50"/>
          <p:cNvSpPr/>
          <p:nvPr/>
        </p:nvSpPr>
        <p:spPr>
          <a:xfrm>
            <a:off x="4543325" y="4885051"/>
            <a:ext cx="1747888" cy="533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B2B</a:t>
            </a:r>
            <a:endParaRPr lang="en-US" sz="1800" dirty="0"/>
          </a:p>
        </p:txBody>
      </p:sp>
      <p:sp>
        <p:nvSpPr>
          <p:cNvPr id="52" name="Rounded Rectangle 51"/>
          <p:cNvSpPr/>
          <p:nvPr/>
        </p:nvSpPr>
        <p:spPr>
          <a:xfrm>
            <a:off x="6592173" y="4885051"/>
            <a:ext cx="1747888" cy="533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B2C</a:t>
            </a:r>
            <a:endParaRPr lang="en-US" sz="1800" dirty="0"/>
          </a:p>
        </p:txBody>
      </p:sp>
      <p:cxnSp>
        <p:nvCxnSpPr>
          <p:cNvPr id="7" name="Straight Arrow Connector 6"/>
          <p:cNvCxnSpPr>
            <a:stCxn id="5" idx="2"/>
            <a:endCxn id="51" idx="0"/>
          </p:cNvCxnSpPr>
          <p:nvPr/>
        </p:nvCxnSpPr>
        <p:spPr>
          <a:xfrm flipH="1">
            <a:off x="5417269" y="4076700"/>
            <a:ext cx="1031156" cy="80835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52" idx="0"/>
          </p:cNvCxnSpPr>
          <p:nvPr/>
        </p:nvCxnSpPr>
        <p:spPr>
          <a:xfrm>
            <a:off x="6448425" y="4076700"/>
            <a:ext cx="1017692" cy="80835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340061" y="4935748"/>
            <a:ext cx="1895298" cy="338554"/>
          </a:xfrm>
          <a:prstGeom prst="rect">
            <a:avLst/>
          </a:prstGeom>
          <a:noFill/>
        </p:spPr>
        <p:txBody>
          <a:bodyPr wrap="square" rtlCol="0">
            <a:spAutoFit/>
          </a:bodyPr>
          <a:lstStyle/>
          <a:p>
            <a:r>
              <a:rPr lang="en-US" sz="1600" b="1" dirty="0" smtClean="0"/>
              <a:t>Target market</a:t>
            </a:r>
            <a:endParaRPr lang="en-US" sz="1600" b="1" dirty="0"/>
          </a:p>
        </p:txBody>
      </p:sp>
      <p:sp>
        <p:nvSpPr>
          <p:cNvPr id="69" name="TextBox 68"/>
          <p:cNvSpPr txBox="1"/>
          <p:nvPr/>
        </p:nvSpPr>
        <p:spPr>
          <a:xfrm>
            <a:off x="4543325" y="5418451"/>
            <a:ext cx="1747888" cy="830997"/>
          </a:xfrm>
          <a:prstGeom prst="rect">
            <a:avLst/>
          </a:prstGeom>
          <a:noFill/>
        </p:spPr>
        <p:txBody>
          <a:bodyPr wrap="square" rtlCol="0">
            <a:spAutoFit/>
          </a:bodyPr>
          <a:lstStyle/>
          <a:p>
            <a:r>
              <a:rPr lang="en-US" sz="1600" dirty="0" smtClean="0"/>
              <a:t>Exploration on the Risk in Company Value Chain</a:t>
            </a:r>
            <a:endParaRPr lang="en-US" sz="1600" dirty="0"/>
          </a:p>
        </p:txBody>
      </p:sp>
      <p:sp>
        <p:nvSpPr>
          <p:cNvPr id="70" name="TextBox 69"/>
          <p:cNvSpPr txBox="1"/>
          <p:nvPr/>
        </p:nvSpPr>
        <p:spPr>
          <a:xfrm>
            <a:off x="6592172" y="5418451"/>
            <a:ext cx="1747889" cy="1323439"/>
          </a:xfrm>
          <a:prstGeom prst="rect">
            <a:avLst/>
          </a:prstGeom>
          <a:noFill/>
        </p:spPr>
        <p:txBody>
          <a:bodyPr wrap="square" rtlCol="0">
            <a:spAutoFit/>
          </a:bodyPr>
          <a:lstStyle/>
          <a:p>
            <a:r>
              <a:rPr lang="en-US" sz="1600" dirty="0" smtClean="0"/>
              <a:t>Exploration on the Risk in Human Activity: Primary, Secondary, Tertiary Activity</a:t>
            </a:r>
            <a:endParaRPr lang="en-US" sz="1600" dirty="0"/>
          </a:p>
        </p:txBody>
      </p:sp>
      <p:sp>
        <p:nvSpPr>
          <p:cNvPr id="97" name="TextBox 96"/>
          <p:cNvSpPr txBox="1"/>
          <p:nvPr/>
        </p:nvSpPr>
        <p:spPr>
          <a:xfrm>
            <a:off x="2952750" y="6741890"/>
            <a:ext cx="1895298" cy="369332"/>
          </a:xfrm>
          <a:prstGeom prst="rect">
            <a:avLst/>
          </a:prstGeom>
          <a:noFill/>
        </p:spPr>
        <p:txBody>
          <a:bodyPr wrap="square" rtlCol="0">
            <a:spAutoFit/>
          </a:bodyPr>
          <a:lstStyle/>
          <a:p>
            <a:r>
              <a:rPr lang="en-US" sz="1800" b="1" dirty="0" smtClean="0"/>
              <a:t>Business Position</a:t>
            </a:r>
            <a:endParaRPr lang="en-US" sz="1800" b="1" dirty="0"/>
          </a:p>
        </p:txBody>
      </p:sp>
      <p:graphicFrame>
        <p:nvGraphicFramePr>
          <p:cNvPr id="98" name="Table 97"/>
          <p:cNvGraphicFramePr>
            <a:graphicFrameLocks noGrp="1"/>
          </p:cNvGraphicFramePr>
          <p:nvPr>
            <p:extLst>
              <p:ext uri="{D42A27DB-BD31-4B8C-83A1-F6EECF244321}">
                <p14:modId xmlns:p14="http://schemas.microsoft.com/office/powerpoint/2010/main" val="3630036745"/>
              </p:ext>
            </p:extLst>
          </p:nvPr>
        </p:nvGraphicFramePr>
        <p:xfrm>
          <a:off x="2378317" y="7179401"/>
          <a:ext cx="8140216" cy="949960"/>
        </p:xfrm>
        <a:graphic>
          <a:graphicData uri="http://schemas.openxmlformats.org/drawingml/2006/table">
            <a:tbl>
              <a:tblPr firstRow="1" bandRow="1">
                <a:tableStyleId>{5C22544A-7EE6-4342-B048-85BDC9FD1C3A}</a:tableStyleId>
              </a:tblPr>
              <a:tblGrid>
                <a:gridCol w="2035054">
                  <a:extLst>
                    <a:ext uri="{9D8B030D-6E8A-4147-A177-3AD203B41FA5}">
                      <a16:colId xmlns:a16="http://schemas.microsoft.com/office/drawing/2014/main" xmlns="" val="3533938873"/>
                    </a:ext>
                  </a:extLst>
                </a:gridCol>
                <a:gridCol w="2035054">
                  <a:extLst>
                    <a:ext uri="{9D8B030D-6E8A-4147-A177-3AD203B41FA5}">
                      <a16:colId xmlns:a16="http://schemas.microsoft.com/office/drawing/2014/main" xmlns="" val="899756035"/>
                    </a:ext>
                  </a:extLst>
                </a:gridCol>
                <a:gridCol w="2035054">
                  <a:extLst>
                    <a:ext uri="{9D8B030D-6E8A-4147-A177-3AD203B41FA5}">
                      <a16:colId xmlns:a16="http://schemas.microsoft.com/office/drawing/2014/main" xmlns="" val="1630733293"/>
                    </a:ext>
                  </a:extLst>
                </a:gridCol>
                <a:gridCol w="2035054">
                  <a:extLst>
                    <a:ext uri="{9D8B030D-6E8A-4147-A177-3AD203B41FA5}">
                      <a16:colId xmlns:a16="http://schemas.microsoft.com/office/drawing/2014/main" xmlns="" val="2246218544"/>
                    </a:ext>
                  </a:extLst>
                </a:gridCol>
              </a:tblGrid>
              <a:tr h="370840">
                <a:tc>
                  <a:txBody>
                    <a:bodyPr/>
                    <a:lstStyle/>
                    <a:p>
                      <a:pPr algn="l"/>
                      <a:r>
                        <a:rPr lang="en-US" sz="1600" dirty="0" smtClean="0">
                          <a:solidFill>
                            <a:schemeClr val="tx1"/>
                          </a:solidFill>
                        </a:rPr>
                        <a:t>Business Position</a:t>
                      </a:r>
                      <a:endParaRPr lang="en-US" sz="1600" dirty="0">
                        <a:solidFill>
                          <a:schemeClr val="tx1"/>
                        </a:solidFill>
                      </a:endParaRPr>
                    </a:p>
                  </a:txBody>
                  <a:tcPr/>
                </a:tc>
                <a:tc>
                  <a:txBody>
                    <a:bodyPr/>
                    <a:lstStyle/>
                    <a:p>
                      <a:pPr algn="ctr"/>
                      <a:r>
                        <a:rPr lang="en-US" sz="1600" dirty="0" smtClean="0">
                          <a:solidFill>
                            <a:schemeClr val="tx1"/>
                          </a:solidFill>
                        </a:rPr>
                        <a:t>DOER</a:t>
                      </a:r>
                      <a:endParaRPr lang="en-US" sz="1600" dirty="0">
                        <a:solidFill>
                          <a:schemeClr val="tx1"/>
                        </a:solidFill>
                      </a:endParaRPr>
                    </a:p>
                  </a:txBody>
                  <a:tcPr/>
                </a:tc>
                <a:tc>
                  <a:txBody>
                    <a:bodyPr/>
                    <a:lstStyle/>
                    <a:p>
                      <a:pPr algn="ctr"/>
                      <a:r>
                        <a:rPr lang="en-US" sz="1600" dirty="0" smtClean="0">
                          <a:solidFill>
                            <a:schemeClr val="tx1"/>
                          </a:solidFill>
                        </a:rPr>
                        <a:t>DRIVER</a:t>
                      </a:r>
                      <a:endParaRPr lang="en-US" sz="1600" dirty="0">
                        <a:solidFill>
                          <a:schemeClr val="tx1"/>
                        </a:solidFill>
                      </a:endParaRPr>
                    </a:p>
                  </a:txBody>
                  <a:tcPr/>
                </a:tc>
                <a:tc>
                  <a:txBody>
                    <a:bodyPr/>
                    <a:lstStyle/>
                    <a:p>
                      <a:pPr algn="ctr"/>
                      <a:r>
                        <a:rPr lang="en-US" sz="1600" dirty="0" smtClean="0">
                          <a:solidFill>
                            <a:schemeClr val="tx1"/>
                          </a:solidFill>
                        </a:rPr>
                        <a:t>ENABLER</a:t>
                      </a:r>
                      <a:endParaRPr lang="en-US" sz="1600" dirty="0">
                        <a:solidFill>
                          <a:schemeClr val="tx1"/>
                        </a:solidFill>
                      </a:endParaRPr>
                    </a:p>
                  </a:txBody>
                  <a:tcPr/>
                </a:tc>
                <a:extLst>
                  <a:ext uri="{0D108BD9-81ED-4DB2-BD59-A6C34878D82A}">
                    <a16:rowId xmlns:a16="http://schemas.microsoft.com/office/drawing/2014/main" xmlns="" val="2248975663"/>
                  </a:ext>
                </a:extLst>
              </a:tr>
              <a:tr h="370840">
                <a:tc>
                  <a:txBody>
                    <a:bodyPr/>
                    <a:lstStyle/>
                    <a:p>
                      <a:pPr algn="l"/>
                      <a:r>
                        <a:rPr lang="en-US" sz="1600" b="1" dirty="0" smtClean="0"/>
                        <a:t>Value Proposition</a:t>
                      </a:r>
                      <a:endParaRPr lang="en-US" sz="1600" b="1" dirty="0"/>
                    </a:p>
                  </a:txBody>
                  <a:tcPr/>
                </a:tc>
                <a:tc>
                  <a:txBody>
                    <a:bodyPr/>
                    <a:lstStyle/>
                    <a:p>
                      <a:r>
                        <a:rPr lang="en-US" sz="1600" dirty="0" smtClean="0"/>
                        <a:t>Selling</a:t>
                      </a:r>
                      <a:r>
                        <a:rPr lang="en-US" sz="1600" baseline="0" dirty="0" smtClean="0"/>
                        <a:t> Insurance to Customer</a:t>
                      </a:r>
                      <a:endParaRPr lang="en-US" sz="1600" dirty="0"/>
                    </a:p>
                  </a:txBody>
                  <a:tcPr/>
                </a:tc>
                <a:tc>
                  <a:txBody>
                    <a:bodyPr/>
                    <a:lstStyle/>
                    <a:p>
                      <a:r>
                        <a:rPr lang="en-US" sz="1600" dirty="0" smtClean="0"/>
                        <a:t>Selling &amp; Influencing Customer</a:t>
                      </a:r>
                      <a:endParaRPr lang="en-US" sz="1600" dirty="0"/>
                    </a:p>
                  </a:txBody>
                  <a:tcPr/>
                </a:tc>
                <a:tc>
                  <a:txBody>
                    <a:bodyPr/>
                    <a:lstStyle/>
                    <a:p>
                      <a:r>
                        <a:rPr lang="en-US" sz="1600" dirty="0" smtClean="0"/>
                        <a:t>Become Risk Planner for Customer</a:t>
                      </a:r>
                      <a:endParaRPr lang="en-US" sz="1600" dirty="0"/>
                    </a:p>
                  </a:txBody>
                  <a:tcPr/>
                </a:tc>
                <a:extLst>
                  <a:ext uri="{0D108BD9-81ED-4DB2-BD59-A6C34878D82A}">
                    <a16:rowId xmlns:a16="http://schemas.microsoft.com/office/drawing/2014/main" xmlns="" val="588452049"/>
                  </a:ext>
                </a:extLst>
              </a:tr>
            </a:tbl>
          </a:graphicData>
        </a:graphic>
      </p:graphicFrame>
      <p:cxnSp>
        <p:nvCxnSpPr>
          <p:cNvPr id="14" name="Straight Arrow Connector 13"/>
          <p:cNvCxnSpPr>
            <a:stCxn id="41" idx="3"/>
            <a:endCxn id="42" idx="1"/>
          </p:cNvCxnSpPr>
          <p:nvPr/>
        </p:nvCxnSpPr>
        <p:spPr>
          <a:xfrm>
            <a:off x="5200651" y="2857500"/>
            <a:ext cx="4238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2" idx="3"/>
            <a:endCxn id="43" idx="1"/>
          </p:cNvCxnSpPr>
          <p:nvPr/>
        </p:nvCxnSpPr>
        <p:spPr>
          <a:xfrm>
            <a:off x="7372351" y="2857500"/>
            <a:ext cx="4238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3" name="TextBox 32"/>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37" name="TextBox 36"/>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12550109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67983" y="454466"/>
            <a:ext cx="2142511" cy="369332"/>
          </a:xfrm>
          <a:prstGeom prst="rect">
            <a:avLst/>
          </a:prstGeom>
          <a:noFill/>
        </p:spPr>
        <p:txBody>
          <a:bodyPr wrap="none" rtlCol="0">
            <a:spAutoFit/>
          </a:bodyPr>
          <a:lstStyle/>
          <a:p>
            <a:pPr algn="ctr"/>
            <a:r>
              <a:rPr lang="en-US" sz="1800" b="1" dirty="0" smtClean="0">
                <a:solidFill>
                  <a:prstClr val="black"/>
                </a:solidFill>
              </a:rPr>
              <a:t>IT Service Ecosystem</a:t>
            </a:r>
          </a:p>
        </p:txBody>
      </p:sp>
      <p:sp>
        <p:nvSpPr>
          <p:cNvPr id="59" name="Rounded Rectangle 58"/>
          <p:cNvSpPr/>
          <p:nvPr/>
        </p:nvSpPr>
        <p:spPr>
          <a:xfrm>
            <a:off x="4372709" y="4726967"/>
            <a:ext cx="1524000" cy="347662"/>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Networking</a:t>
            </a:r>
          </a:p>
        </p:txBody>
      </p:sp>
      <p:sp>
        <p:nvSpPr>
          <p:cNvPr id="60" name="Rounded Rectangle 59"/>
          <p:cNvSpPr/>
          <p:nvPr/>
        </p:nvSpPr>
        <p:spPr>
          <a:xfrm>
            <a:off x="4372709" y="4422167"/>
            <a:ext cx="1524000" cy="347662"/>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Storage</a:t>
            </a:r>
          </a:p>
        </p:txBody>
      </p:sp>
      <p:sp>
        <p:nvSpPr>
          <p:cNvPr id="61" name="Rounded Rectangle 60"/>
          <p:cNvSpPr/>
          <p:nvPr/>
        </p:nvSpPr>
        <p:spPr>
          <a:xfrm>
            <a:off x="4372709" y="4103079"/>
            <a:ext cx="1524000" cy="347662"/>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Servers</a:t>
            </a:r>
          </a:p>
        </p:txBody>
      </p:sp>
      <p:sp>
        <p:nvSpPr>
          <p:cNvPr id="62" name="Rounded Rectangle 61"/>
          <p:cNvSpPr/>
          <p:nvPr/>
        </p:nvSpPr>
        <p:spPr>
          <a:xfrm>
            <a:off x="4372709" y="3793517"/>
            <a:ext cx="1524000" cy="347662"/>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Virtualization</a:t>
            </a:r>
          </a:p>
        </p:txBody>
      </p:sp>
      <p:sp>
        <p:nvSpPr>
          <p:cNvPr id="63" name="Rounded Rectangle 62"/>
          <p:cNvSpPr/>
          <p:nvPr/>
        </p:nvSpPr>
        <p:spPr>
          <a:xfrm>
            <a:off x="4372709" y="3464905"/>
            <a:ext cx="1524000" cy="347662"/>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OS</a:t>
            </a:r>
          </a:p>
        </p:txBody>
      </p:sp>
      <p:sp>
        <p:nvSpPr>
          <p:cNvPr id="64" name="Rounded Rectangle 63"/>
          <p:cNvSpPr/>
          <p:nvPr/>
        </p:nvSpPr>
        <p:spPr>
          <a:xfrm>
            <a:off x="4367946" y="3136291"/>
            <a:ext cx="1524000" cy="347662"/>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Middleware</a:t>
            </a:r>
          </a:p>
        </p:txBody>
      </p:sp>
      <p:sp>
        <p:nvSpPr>
          <p:cNvPr id="65" name="Rounded Rectangle 64"/>
          <p:cNvSpPr/>
          <p:nvPr/>
        </p:nvSpPr>
        <p:spPr>
          <a:xfrm>
            <a:off x="4367946" y="2817203"/>
            <a:ext cx="1524000" cy="347662"/>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Runtime</a:t>
            </a:r>
          </a:p>
        </p:txBody>
      </p:sp>
      <p:sp>
        <p:nvSpPr>
          <p:cNvPr id="66" name="Rounded Rectangle 65"/>
          <p:cNvSpPr/>
          <p:nvPr/>
        </p:nvSpPr>
        <p:spPr>
          <a:xfrm>
            <a:off x="4367946" y="2500496"/>
            <a:ext cx="1524000" cy="34766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Data</a:t>
            </a:r>
          </a:p>
        </p:txBody>
      </p:sp>
      <p:sp>
        <p:nvSpPr>
          <p:cNvPr id="67" name="Rounded Rectangle 66"/>
          <p:cNvSpPr/>
          <p:nvPr/>
        </p:nvSpPr>
        <p:spPr>
          <a:xfrm>
            <a:off x="4367946" y="2176645"/>
            <a:ext cx="1524000" cy="34766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Application</a:t>
            </a:r>
          </a:p>
        </p:txBody>
      </p:sp>
      <p:sp>
        <p:nvSpPr>
          <p:cNvPr id="68" name="Rounded Rectangle 67"/>
          <p:cNvSpPr/>
          <p:nvPr/>
        </p:nvSpPr>
        <p:spPr>
          <a:xfrm rot="5400000">
            <a:off x="7265643" y="3379891"/>
            <a:ext cx="2876551" cy="492924"/>
          </a:xfrm>
          <a:prstGeom prst="roundRect">
            <a:avLst/>
          </a:prstGeom>
          <a:solidFill>
            <a:schemeClr val="accent6"/>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Managed Service</a:t>
            </a:r>
          </a:p>
        </p:txBody>
      </p:sp>
      <p:sp>
        <p:nvSpPr>
          <p:cNvPr id="71" name="Left Brace 70"/>
          <p:cNvSpPr/>
          <p:nvPr/>
        </p:nvSpPr>
        <p:spPr>
          <a:xfrm>
            <a:off x="3688165" y="2848159"/>
            <a:ext cx="450052" cy="2243718"/>
          </a:xfrm>
          <a:prstGeom prst="lef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ndParaRPr>
          </a:p>
        </p:txBody>
      </p:sp>
      <p:sp>
        <p:nvSpPr>
          <p:cNvPr id="72" name="TextBox 71"/>
          <p:cNvSpPr txBox="1"/>
          <p:nvPr/>
        </p:nvSpPr>
        <p:spPr>
          <a:xfrm>
            <a:off x="3412910" y="4288221"/>
            <a:ext cx="503664" cy="307777"/>
          </a:xfrm>
          <a:prstGeom prst="rect">
            <a:avLst/>
          </a:prstGeom>
          <a:noFill/>
        </p:spPr>
        <p:txBody>
          <a:bodyPr wrap="none" rtlCol="0">
            <a:spAutoFit/>
          </a:bodyPr>
          <a:lstStyle/>
          <a:p>
            <a:pPr defTabSz="457200"/>
            <a:r>
              <a:rPr lang="en-US" sz="1400" dirty="0" err="1" smtClean="0">
                <a:solidFill>
                  <a:prstClr val="black"/>
                </a:solidFill>
                <a:latin typeface="Times New Roman" panose="02020603050405020304" pitchFamily="18" charset="0"/>
                <a:cs typeface="Times New Roman" panose="02020603050405020304" pitchFamily="18" charset="0"/>
              </a:rPr>
              <a:t>IaaS</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73" name="Left Brace 72"/>
          <p:cNvSpPr/>
          <p:nvPr/>
        </p:nvSpPr>
        <p:spPr>
          <a:xfrm>
            <a:off x="3353666" y="2188077"/>
            <a:ext cx="447676" cy="2907074"/>
          </a:xfrm>
          <a:prstGeom prst="lef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74" name="TextBox 73"/>
          <p:cNvSpPr txBox="1"/>
          <p:nvPr/>
        </p:nvSpPr>
        <p:spPr>
          <a:xfrm>
            <a:off x="2779118" y="3472464"/>
            <a:ext cx="543739" cy="307777"/>
          </a:xfrm>
          <a:prstGeom prst="rect">
            <a:avLst/>
          </a:prstGeom>
          <a:noFill/>
        </p:spPr>
        <p:txBody>
          <a:bodyPr wrap="none" rtlCol="0">
            <a:spAutoFit/>
          </a:bodyPr>
          <a:lstStyle/>
          <a:p>
            <a:pPr defTabSz="457200"/>
            <a:r>
              <a:rPr lang="en-US" sz="1400" dirty="0" err="1">
                <a:solidFill>
                  <a:prstClr val="black"/>
                </a:solidFill>
                <a:latin typeface="Times New Roman" panose="02020603050405020304" pitchFamily="18" charset="0"/>
                <a:cs typeface="Times New Roman" panose="02020603050405020304" pitchFamily="18" charset="0"/>
              </a:rPr>
              <a:t>S</a:t>
            </a:r>
            <a:r>
              <a:rPr lang="en-US" sz="1400" dirty="0" err="1" smtClean="0">
                <a:solidFill>
                  <a:prstClr val="black"/>
                </a:solidFill>
                <a:latin typeface="Times New Roman" panose="02020603050405020304" pitchFamily="18" charset="0"/>
                <a:cs typeface="Times New Roman" panose="02020603050405020304" pitchFamily="18" charset="0"/>
              </a:rPr>
              <a:t>aaS</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75" name="Rounded Rectangle 74"/>
          <p:cNvSpPr/>
          <p:nvPr/>
        </p:nvSpPr>
        <p:spPr>
          <a:xfrm rot="5400000">
            <a:off x="6648374" y="3365205"/>
            <a:ext cx="2876551" cy="492924"/>
          </a:xfrm>
          <a:prstGeom prst="roundRect">
            <a:avLst/>
          </a:prstGeom>
          <a:solidFill>
            <a:schemeClr val="accent1"/>
          </a:solidFill>
          <a:ln w="9525" cap="flat" cmpd="sng" algn="ctr">
            <a:solidFill>
              <a:schemeClr val="accent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smtClean="0">
                <a:ln>
                  <a:noFill/>
                </a:ln>
                <a:solidFill>
                  <a:prstClr val="black"/>
                </a:solidFill>
                <a:effectLst/>
                <a:uLnTx/>
                <a:uFillTx/>
                <a:latin typeface="Calibri"/>
              </a:rPr>
              <a:t>Maintenance &amp; Support</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76" name="Rounded Rectangle 75"/>
          <p:cNvSpPr/>
          <p:nvPr/>
        </p:nvSpPr>
        <p:spPr>
          <a:xfrm rot="5400000">
            <a:off x="6031104" y="3365204"/>
            <a:ext cx="2876551" cy="492924"/>
          </a:xfrm>
          <a:prstGeom prst="roundRect">
            <a:avLst/>
          </a:prstGeom>
          <a:solidFill>
            <a:schemeClr val="accent1"/>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smtClean="0">
                <a:ln>
                  <a:noFill/>
                </a:ln>
                <a:solidFill>
                  <a:prstClr val="black"/>
                </a:solidFill>
                <a:effectLst/>
                <a:uLnTx/>
                <a:uFillTx/>
                <a:latin typeface="Calibri"/>
              </a:rPr>
              <a:t>Implementation</a:t>
            </a:r>
            <a:r>
              <a:rPr kumimoji="0" lang="en-US" sz="1800" b="0" i="0" u="none" strike="noStrike" kern="0" cap="none" spc="0" normalizeH="0" baseline="0" noProof="0" dirty="0" smtClean="0">
                <a:ln>
                  <a:noFill/>
                </a:ln>
                <a:solidFill>
                  <a:prstClr val="black"/>
                </a:solidFill>
                <a:effectLst/>
                <a:uLnTx/>
                <a:uFillTx/>
                <a:latin typeface="Calibri"/>
              </a:rPr>
              <a:t> Service</a:t>
            </a:r>
          </a:p>
        </p:txBody>
      </p:sp>
      <p:sp>
        <p:nvSpPr>
          <p:cNvPr id="77" name="Left Brace 76"/>
          <p:cNvSpPr/>
          <p:nvPr/>
        </p:nvSpPr>
        <p:spPr>
          <a:xfrm>
            <a:off x="3938994" y="3822672"/>
            <a:ext cx="450052" cy="1269205"/>
          </a:xfrm>
          <a:prstGeom prst="lef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ndParaRPr>
          </a:p>
        </p:txBody>
      </p:sp>
      <p:sp>
        <p:nvSpPr>
          <p:cNvPr id="78" name="TextBox 77"/>
          <p:cNvSpPr txBox="1"/>
          <p:nvPr/>
        </p:nvSpPr>
        <p:spPr>
          <a:xfrm>
            <a:off x="3067678" y="3812567"/>
            <a:ext cx="543739" cy="307777"/>
          </a:xfrm>
          <a:prstGeom prst="rect">
            <a:avLst/>
          </a:prstGeom>
          <a:noFill/>
        </p:spPr>
        <p:txBody>
          <a:bodyPr wrap="none" rtlCol="0">
            <a:spAutoFit/>
          </a:bodyPr>
          <a:lstStyle/>
          <a:p>
            <a:pPr defTabSz="457200"/>
            <a:r>
              <a:rPr lang="en-US" sz="1400" dirty="0" err="1">
                <a:solidFill>
                  <a:prstClr val="black"/>
                </a:solidFill>
                <a:latin typeface="Times New Roman" panose="02020603050405020304" pitchFamily="18" charset="0"/>
                <a:cs typeface="Times New Roman" panose="02020603050405020304" pitchFamily="18" charset="0"/>
              </a:rPr>
              <a:t>P</a:t>
            </a:r>
            <a:r>
              <a:rPr lang="en-US" sz="1400" dirty="0" err="1" smtClean="0">
                <a:solidFill>
                  <a:prstClr val="black"/>
                </a:solidFill>
                <a:latin typeface="Times New Roman" panose="02020603050405020304" pitchFamily="18" charset="0"/>
                <a:cs typeface="Times New Roman" panose="02020603050405020304" pitchFamily="18" charset="0"/>
              </a:rPr>
              <a:t>aaS</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79" name="Rounded Rectangle 78"/>
          <p:cNvSpPr/>
          <p:nvPr/>
        </p:nvSpPr>
        <p:spPr>
          <a:xfrm rot="5400000">
            <a:off x="4796563" y="3368459"/>
            <a:ext cx="2876551" cy="492924"/>
          </a:xfrm>
          <a:prstGeom prst="roundRect">
            <a:avLst/>
          </a:prstGeom>
          <a:solidFill>
            <a:schemeClr val="accent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Selling Service</a:t>
            </a:r>
          </a:p>
        </p:txBody>
      </p:sp>
      <p:sp>
        <p:nvSpPr>
          <p:cNvPr id="80" name="Rounded Rectangle 79"/>
          <p:cNvSpPr/>
          <p:nvPr/>
        </p:nvSpPr>
        <p:spPr>
          <a:xfrm rot="5400000">
            <a:off x="5413834" y="3365203"/>
            <a:ext cx="2876551" cy="492924"/>
          </a:xfrm>
          <a:prstGeom prst="roundRect">
            <a:avLst/>
          </a:prstGeom>
          <a:solidFill>
            <a:schemeClr val="accent1"/>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Consultation &amp; Design Service</a:t>
            </a:r>
          </a:p>
        </p:txBody>
      </p:sp>
      <p:sp>
        <p:nvSpPr>
          <p:cNvPr id="81" name="Left Brace 80"/>
          <p:cNvSpPr/>
          <p:nvPr/>
        </p:nvSpPr>
        <p:spPr>
          <a:xfrm rot="16200000">
            <a:off x="6009812" y="5100296"/>
            <a:ext cx="450052" cy="527303"/>
          </a:xfrm>
          <a:prstGeom prst="lef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82" name="TextBox 81"/>
          <p:cNvSpPr txBox="1"/>
          <p:nvPr/>
        </p:nvSpPr>
        <p:spPr>
          <a:xfrm>
            <a:off x="5607922" y="5572308"/>
            <a:ext cx="1244187" cy="307777"/>
          </a:xfrm>
          <a:prstGeom prst="rect">
            <a:avLst/>
          </a:prstGeom>
          <a:noFill/>
        </p:spPr>
        <p:txBody>
          <a:bodyPr wrap="none" rtlCol="0">
            <a:spAutoFit/>
          </a:bodyPr>
          <a:lstStyle/>
          <a:p>
            <a:pPr defTabSz="457200"/>
            <a:r>
              <a:rPr lang="en-US" sz="1400" dirty="0" smtClean="0">
                <a:solidFill>
                  <a:prstClr val="black"/>
                </a:solidFill>
                <a:latin typeface="Times New Roman" panose="02020603050405020304" pitchFamily="18" charset="0"/>
                <a:cs typeface="Times New Roman" panose="02020603050405020304" pitchFamily="18" charset="0"/>
              </a:rPr>
              <a:t>Basic Offering</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83" name="Left Brace 82"/>
          <p:cNvSpPr/>
          <p:nvPr/>
        </p:nvSpPr>
        <p:spPr>
          <a:xfrm rot="16200000">
            <a:off x="7244355" y="4500215"/>
            <a:ext cx="450052" cy="1727466"/>
          </a:xfrm>
          <a:prstGeom prst="lef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84" name="TextBox 83"/>
          <p:cNvSpPr txBox="1"/>
          <p:nvPr/>
        </p:nvSpPr>
        <p:spPr>
          <a:xfrm>
            <a:off x="7209082" y="5590810"/>
            <a:ext cx="520591" cy="307777"/>
          </a:xfrm>
          <a:prstGeom prst="rect">
            <a:avLst/>
          </a:prstGeom>
          <a:noFill/>
        </p:spPr>
        <p:txBody>
          <a:bodyPr wrap="none" rtlCol="0">
            <a:spAutoFit/>
          </a:bodyPr>
          <a:lstStyle/>
          <a:p>
            <a:pPr algn="ctr" defTabSz="457200"/>
            <a:r>
              <a:rPr lang="en-US" sz="1400" dirty="0" smtClean="0">
                <a:solidFill>
                  <a:prstClr val="black"/>
                </a:solidFill>
                <a:latin typeface="Times New Roman" panose="02020603050405020304" pitchFamily="18" charset="0"/>
                <a:cs typeface="Times New Roman" panose="02020603050405020304" pitchFamily="18" charset="0"/>
              </a:rPr>
              <a:t>VAS</a:t>
            </a:r>
          </a:p>
        </p:txBody>
      </p:sp>
      <p:sp>
        <p:nvSpPr>
          <p:cNvPr id="85" name="Left Brace 84"/>
          <p:cNvSpPr/>
          <p:nvPr/>
        </p:nvSpPr>
        <p:spPr>
          <a:xfrm rot="16200000">
            <a:off x="8479714" y="5118306"/>
            <a:ext cx="450052" cy="491283"/>
          </a:xfrm>
          <a:prstGeom prst="lef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86" name="TextBox 85"/>
          <p:cNvSpPr txBox="1"/>
          <p:nvPr/>
        </p:nvSpPr>
        <p:spPr>
          <a:xfrm>
            <a:off x="7715842" y="5572307"/>
            <a:ext cx="2081019" cy="307777"/>
          </a:xfrm>
          <a:prstGeom prst="rect">
            <a:avLst/>
          </a:prstGeom>
          <a:noFill/>
        </p:spPr>
        <p:txBody>
          <a:bodyPr wrap="none" rtlCol="0">
            <a:spAutoFit/>
          </a:bodyPr>
          <a:lstStyle/>
          <a:p>
            <a:pPr defTabSz="457200"/>
            <a:r>
              <a:rPr lang="en-US" sz="1400" dirty="0" smtClean="0">
                <a:solidFill>
                  <a:prstClr val="black"/>
                </a:solidFill>
                <a:latin typeface="Times New Roman" panose="02020603050405020304" pitchFamily="18" charset="0"/>
                <a:cs typeface="Times New Roman" panose="02020603050405020304" pitchFamily="18" charset="0"/>
              </a:rPr>
              <a:t>Management of Operation</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87" name="Left Brace 86"/>
          <p:cNvSpPr/>
          <p:nvPr/>
        </p:nvSpPr>
        <p:spPr>
          <a:xfrm>
            <a:off x="2396490" y="2173389"/>
            <a:ext cx="447676" cy="2891240"/>
          </a:xfrm>
          <a:prstGeom prst="lef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88" name="TextBox 87"/>
          <p:cNvSpPr txBox="1"/>
          <p:nvPr/>
        </p:nvSpPr>
        <p:spPr>
          <a:xfrm>
            <a:off x="1232374" y="3410480"/>
            <a:ext cx="1148712" cy="369332"/>
          </a:xfrm>
          <a:prstGeom prst="rect">
            <a:avLst/>
          </a:prstGeom>
          <a:noFill/>
        </p:spPr>
        <p:txBody>
          <a:bodyPr wrap="none" rtlCol="0">
            <a:spAutoFit/>
          </a:bodyPr>
          <a:lstStyle/>
          <a:p>
            <a:pPr defTabSz="457200"/>
            <a:r>
              <a:rPr lang="en-US" sz="1800" dirty="0" smtClean="0">
                <a:solidFill>
                  <a:prstClr val="black"/>
                </a:solidFill>
                <a:latin typeface="Times New Roman" panose="02020603050405020304" pitchFamily="18" charset="0"/>
                <a:cs typeface="Times New Roman" panose="02020603050405020304" pitchFamily="18" charset="0"/>
              </a:rPr>
              <a:t>IT Service</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89" name="Left Brace 88"/>
          <p:cNvSpPr/>
          <p:nvPr/>
        </p:nvSpPr>
        <p:spPr>
          <a:xfrm rot="5400000">
            <a:off x="7209851" y="343879"/>
            <a:ext cx="519054" cy="2962005"/>
          </a:xfrm>
          <a:prstGeom prst="lef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90" name="TextBox 89"/>
          <p:cNvSpPr txBox="1"/>
          <p:nvPr/>
        </p:nvSpPr>
        <p:spPr>
          <a:xfrm>
            <a:off x="6988314" y="1199915"/>
            <a:ext cx="893193" cy="307777"/>
          </a:xfrm>
          <a:prstGeom prst="rect">
            <a:avLst/>
          </a:prstGeom>
          <a:noFill/>
        </p:spPr>
        <p:txBody>
          <a:bodyPr wrap="none" rtlCol="0">
            <a:spAutoFit/>
          </a:bodyPr>
          <a:lstStyle/>
          <a:p>
            <a:pPr defTabSz="457200"/>
            <a:r>
              <a:rPr lang="en-US" sz="1400" dirty="0" smtClean="0">
                <a:solidFill>
                  <a:prstClr val="black"/>
                </a:solidFill>
                <a:latin typeface="Times New Roman" panose="02020603050405020304" pitchFamily="18" charset="0"/>
                <a:cs typeface="Times New Roman" panose="02020603050405020304" pitchFamily="18" charset="0"/>
              </a:rPr>
              <a:t>Hardware</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91" name="Rounded Rectangle 90"/>
          <p:cNvSpPr/>
          <p:nvPr/>
        </p:nvSpPr>
        <p:spPr>
          <a:xfrm rot="5400000">
            <a:off x="7882911" y="3379893"/>
            <a:ext cx="2876551" cy="492924"/>
          </a:xfrm>
          <a:prstGeom prst="roundRect">
            <a:avLst/>
          </a:prstGeom>
          <a:solidFill>
            <a:schemeClr val="accent6"/>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Training &amp; Certification Service</a:t>
            </a:r>
          </a:p>
        </p:txBody>
      </p:sp>
      <p:sp>
        <p:nvSpPr>
          <p:cNvPr id="92" name="Rounded Rectangle 91"/>
          <p:cNvSpPr/>
          <p:nvPr/>
        </p:nvSpPr>
        <p:spPr>
          <a:xfrm rot="5400000">
            <a:off x="8500178" y="3379892"/>
            <a:ext cx="2876551" cy="492924"/>
          </a:xfrm>
          <a:prstGeom prst="roundRect">
            <a:avLst/>
          </a:prstGeom>
          <a:solidFill>
            <a:schemeClr val="accent6"/>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Audit Service</a:t>
            </a:r>
          </a:p>
        </p:txBody>
      </p:sp>
      <p:sp>
        <p:nvSpPr>
          <p:cNvPr id="93" name="Rounded Rectangle 92"/>
          <p:cNvSpPr/>
          <p:nvPr/>
        </p:nvSpPr>
        <p:spPr>
          <a:xfrm rot="5400000">
            <a:off x="7882911" y="3379894"/>
            <a:ext cx="2876551" cy="492924"/>
          </a:xfrm>
          <a:prstGeom prst="roundRect">
            <a:avLst/>
          </a:prstGeom>
          <a:solidFill>
            <a:schemeClr val="accent3"/>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Training &amp; Certification Service</a:t>
            </a:r>
          </a:p>
        </p:txBody>
      </p:sp>
      <p:sp>
        <p:nvSpPr>
          <p:cNvPr id="94" name="Rounded Rectangle 93"/>
          <p:cNvSpPr/>
          <p:nvPr/>
        </p:nvSpPr>
        <p:spPr>
          <a:xfrm rot="5400000">
            <a:off x="8500178" y="3379894"/>
            <a:ext cx="2876551" cy="492924"/>
          </a:xfrm>
          <a:prstGeom prst="roundRect">
            <a:avLst/>
          </a:prstGeom>
          <a:solidFill>
            <a:schemeClr val="accent3"/>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Audit Service</a:t>
            </a:r>
          </a:p>
        </p:txBody>
      </p:sp>
      <p:sp>
        <p:nvSpPr>
          <p:cNvPr id="95" name="Left Brace 94"/>
          <p:cNvSpPr/>
          <p:nvPr/>
        </p:nvSpPr>
        <p:spPr>
          <a:xfrm rot="5400000">
            <a:off x="9370293" y="1269787"/>
            <a:ext cx="519054" cy="1110191"/>
          </a:xfrm>
          <a:prstGeom prst="lef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96" name="TextBox 95"/>
          <p:cNvSpPr txBox="1"/>
          <p:nvPr/>
        </p:nvSpPr>
        <p:spPr>
          <a:xfrm>
            <a:off x="8964413" y="1199915"/>
            <a:ext cx="1247457" cy="307777"/>
          </a:xfrm>
          <a:prstGeom prst="rect">
            <a:avLst/>
          </a:prstGeom>
          <a:noFill/>
        </p:spPr>
        <p:txBody>
          <a:bodyPr wrap="none" rtlCol="0">
            <a:spAutoFit/>
          </a:bodyPr>
          <a:lstStyle/>
          <a:p>
            <a:pPr defTabSz="457200"/>
            <a:r>
              <a:rPr lang="en-US" sz="1400" dirty="0" smtClean="0">
                <a:solidFill>
                  <a:prstClr val="black"/>
                </a:solidFill>
                <a:latin typeface="Times New Roman" panose="02020603050405020304" pitchFamily="18" charset="0"/>
                <a:cs typeface="Times New Roman" panose="02020603050405020304" pitchFamily="18" charset="0"/>
              </a:rPr>
              <a:t>Non Hardware</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207980" y="1775286"/>
            <a:ext cx="1714637" cy="369332"/>
          </a:xfrm>
          <a:prstGeom prst="rect">
            <a:avLst/>
          </a:prstGeom>
          <a:noFill/>
        </p:spPr>
        <p:txBody>
          <a:bodyPr wrap="none" rtlCol="0">
            <a:spAutoFit/>
          </a:bodyPr>
          <a:lstStyle/>
          <a:p>
            <a:r>
              <a:rPr lang="en-US" sz="1800" dirty="0" smtClean="0"/>
              <a:t>OSI </a:t>
            </a:r>
            <a:r>
              <a:rPr lang="en-US" sz="1800" dirty="0" err="1" smtClean="0"/>
              <a:t>Architecutre</a:t>
            </a:r>
            <a:endParaRPr lang="en-US" sz="1800" dirty="0"/>
          </a:p>
        </p:txBody>
      </p:sp>
      <p:sp>
        <p:nvSpPr>
          <p:cNvPr id="3" name="TextBox 2"/>
          <p:cNvSpPr txBox="1"/>
          <p:nvPr/>
        </p:nvSpPr>
        <p:spPr>
          <a:xfrm>
            <a:off x="5696230" y="6208103"/>
            <a:ext cx="3993081" cy="923330"/>
          </a:xfrm>
          <a:prstGeom prst="rect">
            <a:avLst/>
          </a:prstGeom>
          <a:noFill/>
        </p:spPr>
        <p:txBody>
          <a:bodyPr wrap="none" rtlCol="0">
            <a:spAutoFit/>
          </a:bodyPr>
          <a:lstStyle/>
          <a:p>
            <a:r>
              <a:rPr lang="en-US" sz="1800" dirty="0"/>
              <a:t>Service: IT Service, IT Enabled Service</a:t>
            </a:r>
          </a:p>
          <a:p>
            <a:r>
              <a:rPr lang="en-US" sz="1800" dirty="0"/>
              <a:t>Type of Service: Technical, Non Technical</a:t>
            </a:r>
          </a:p>
          <a:p>
            <a:r>
              <a:rPr lang="en-US" sz="1800" dirty="0"/>
              <a:t>Revenue: Recurring &amp; </a:t>
            </a:r>
            <a:r>
              <a:rPr lang="en-US" sz="1800" dirty="0" smtClean="0"/>
              <a:t>OTC</a:t>
            </a:r>
            <a:endParaRPr lang="en-US" sz="1800" dirty="0"/>
          </a:p>
        </p:txBody>
      </p:sp>
      <p:sp>
        <p:nvSpPr>
          <p:cNvPr id="41" name="TextBox 40"/>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47" name="TextBox 46"/>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51" name="TextBox 50"/>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96841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876608" y="364844"/>
            <a:ext cx="3065969" cy="369332"/>
          </a:xfrm>
          <a:prstGeom prst="rect">
            <a:avLst/>
          </a:prstGeom>
          <a:noFill/>
        </p:spPr>
        <p:txBody>
          <a:bodyPr wrap="none" rtlCol="0">
            <a:spAutoFit/>
          </a:bodyPr>
          <a:lstStyle/>
          <a:p>
            <a:pPr algn="ctr"/>
            <a:r>
              <a:rPr lang="en-US" sz="1800" b="1" dirty="0" smtClean="0">
                <a:solidFill>
                  <a:prstClr val="black"/>
                </a:solidFill>
              </a:rPr>
              <a:t>THE STRUCTURE OF STRATEGY</a:t>
            </a:r>
          </a:p>
        </p:txBody>
      </p:sp>
      <p:sp>
        <p:nvSpPr>
          <p:cNvPr id="22" name="TextBox 21"/>
          <p:cNvSpPr txBox="1"/>
          <p:nvPr/>
        </p:nvSpPr>
        <p:spPr>
          <a:xfrm>
            <a:off x="1336431" y="763193"/>
            <a:ext cx="10146324" cy="646331"/>
          </a:xfrm>
          <a:prstGeom prst="rect">
            <a:avLst/>
          </a:prstGeom>
          <a:noFill/>
        </p:spPr>
        <p:txBody>
          <a:bodyPr wrap="square" rtlCol="0">
            <a:spAutoFit/>
          </a:bodyPr>
          <a:lstStyle/>
          <a:p>
            <a:pPr algn="ctr"/>
            <a:r>
              <a:rPr lang="en-US" sz="1800" dirty="0" smtClean="0">
                <a:solidFill>
                  <a:prstClr val="black"/>
                </a:solidFill>
              </a:rPr>
              <a:t>Try To Breakdown The Structure Of Strategy In Order To Help Determine What Factor That Contribute To The Success Of Strategy</a:t>
            </a:r>
          </a:p>
        </p:txBody>
      </p:sp>
      <p:sp>
        <p:nvSpPr>
          <p:cNvPr id="2" name="Rectangle 1"/>
          <p:cNvSpPr/>
          <p:nvPr/>
        </p:nvSpPr>
        <p:spPr>
          <a:xfrm>
            <a:off x="896815" y="0"/>
            <a:ext cx="439616" cy="617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635369"/>
            <a:ext cx="12801600" cy="295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453055" y="2182175"/>
            <a:ext cx="2039815" cy="91129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Actor</a:t>
            </a:r>
            <a:endParaRPr lang="en-US" sz="2400" dirty="0"/>
          </a:p>
        </p:txBody>
      </p:sp>
      <p:sp>
        <p:nvSpPr>
          <p:cNvPr id="27" name="Rounded Rectangle 26"/>
          <p:cNvSpPr/>
          <p:nvPr/>
        </p:nvSpPr>
        <p:spPr>
          <a:xfrm>
            <a:off x="5389685" y="2182175"/>
            <a:ext cx="2039815" cy="91129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Ways</a:t>
            </a:r>
            <a:endParaRPr lang="en-US" sz="2400" dirty="0"/>
          </a:p>
        </p:txBody>
      </p:sp>
      <p:sp>
        <p:nvSpPr>
          <p:cNvPr id="40" name="Rounded Rectangle 39"/>
          <p:cNvSpPr/>
          <p:nvPr/>
        </p:nvSpPr>
        <p:spPr>
          <a:xfrm>
            <a:off x="8326315" y="2182175"/>
            <a:ext cx="2039815" cy="91129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Target</a:t>
            </a:r>
            <a:endParaRPr lang="en-US" sz="2400" dirty="0"/>
          </a:p>
        </p:txBody>
      </p:sp>
      <p:sp>
        <p:nvSpPr>
          <p:cNvPr id="5" name="Right Arrow 4"/>
          <p:cNvSpPr/>
          <p:nvPr/>
        </p:nvSpPr>
        <p:spPr>
          <a:xfrm>
            <a:off x="4712677" y="2407667"/>
            <a:ext cx="457200" cy="457200"/>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7644910" y="2407667"/>
            <a:ext cx="457200" cy="457200"/>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453055" y="3093466"/>
            <a:ext cx="2014672"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solidFill>
                  <a:prstClr val="black"/>
                </a:solidFill>
              </a:rPr>
              <a:t>Stakeholder Perspective Analysis</a:t>
            </a:r>
          </a:p>
          <a:p>
            <a:pPr marL="285750" indent="-285750">
              <a:buFont typeface="Arial" panose="020B0604020202020204" pitchFamily="34" charset="0"/>
              <a:buChar char="•"/>
            </a:pPr>
            <a:r>
              <a:rPr lang="en-US" sz="1800" dirty="0" smtClean="0">
                <a:solidFill>
                  <a:prstClr val="black"/>
                </a:solidFill>
              </a:rPr>
              <a:t>Motivation Theory</a:t>
            </a:r>
          </a:p>
          <a:p>
            <a:pPr marL="285750" indent="-285750">
              <a:buFont typeface="Arial" panose="020B0604020202020204" pitchFamily="34" charset="0"/>
              <a:buChar char="•"/>
            </a:pPr>
            <a:r>
              <a:rPr lang="en-US" sz="1800" dirty="0" smtClean="0">
                <a:solidFill>
                  <a:prstClr val="black"/>
                </a:solidFill>
              </a:rPr>
              <a:t>Agency Theory</a:t>
            </a:r>
          </a:p>
        </p:txBody>
      </p:sp>
      <p:sp>
        <p:nvSpPr>
          <p:cNvPr id="43" name="TextBox 42"/>
          <p:cNvSpPr txBox="1"/>
          <p:nvPr/>
        </p:nvSpPr>
        <p:spPr>
          <a:xfrm>
            <a:off x="5389684" y="3093465"/>
            <a:ext cx="2039815"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solidFill>
                  <a:prstClr val="black"/>
                </a:solidFill>
              </a:rPr>
              <a:t>Strategic Situation Analysis</a:t>
            </a:r>
          </a:p>
          <a:p>
            <a:pPr marL="285750" indent="-285750">
              <a:buFont typeface="Arial" panose="020B0604020202020204" pitchFamily="34" charset="0"/>
              <a:buChar char="•"/>
            </a:pPr>
            <a:r>
              <a:rPr lang="en-US" sz="1800" dirty="0" smtClean="0">
                <a:solidFill>
                  <a:prstClr val="black"/>
                </a:solidFill>
              </a:rPr>
              <a:t>Strategic Formulation</a:t>
            </a:r>
          </a:p>
          <a:p>
            <a:pPr marL="285750" indent="-285750">
              <a:buFont typeface="Arial" panose="020B0604020202020204" pitchFamily="34" charset="0"/>
              <a:buChar char="•"/>
            </a:pPr>
            <a:r>
              <a:rPr lang="en-US" sz="1800" dirty="0" smtClean="0">
                <a:solidFill>
                  <a:prstClr val="black"/>
                </a:solidFill>
              </a:rPr>
              <a:t>Strategic Implementation</a:t>
            </a:r>
          </a:p>
          <a:p>
            <a:pPr marL="285750" indent="-285750">
              <a:buFont typeface="Arial" panose="020B0604020202020204" pitchFamily="34" charset="0"/>
              <a:buChar char="•"/>
            </a:pPr>
            <a:r>
              <a:rPr lang="en-US" sz="1800" dirty="0" smtClean="0">
                <a:solidFill>
                  <a:prstClr val="black"/>
                </a:solidFill>
              </a:rPr>
              <a:t>Strategic Evaluation</a:t>
            </a:r>
          </a:p>
        </p:txBody>
      </p:sp>
      <p:sp>
        <p:nvSpPr>
          <p:cNvPr id="44" name="TextBox 43"/>
          <p:cNvSpPr txBox="1"/>
          <p:nvPr/>
        </p:nvSpPr>
        <p:spPr>
          <a:xfrm>
            <a:off x="8351457" y="3093464"/>
            <a:ext cx="2014674"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solidFill>
                  <a:prstClr val="black"/>
                </a:solidFill>
              </a:rPr>
              <a:t>Balanced Scorecard</a:t>
            </a:r>
          </a:p>
          <a:p>
            <a:pPr marL="285750" indent="-285750">
              <a:buFont typeface="Arial" panose="020B0604020202020204" pitchFamily="34" charset="0"/>
              <a:buChar char="•"/>
            </a:pPr>
            <a:r>
              <a:rPr lang="en-US" sz="1800" dirty="0" smtClean="0">
                <a:solidFill>
                  <a:prstClr val="black"/>
                </a:solidFill>
              </a:rPr>
              <a:t>KPI</a:t>
            </a:r>
          </a:p>
          <a:p>
            <a:pPr marL="285750" indent="-285750">
              <a:buFont typeface="Arial" panose="020B0604020202020204" pitchFamily="34" charset="0"/>
              <a:buChar char="•"/>
            </a:pPr>
            <a:r>
              <a:rPr lang="en-US" sz="1800" dirty="0" smtClean="0">
                <a:solidFill>
                  <a:prstClr val="black"/>
                </a:solidFill>
              </a:rPr>
              <a:t>OKR</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16" name="TextBox 15"/>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24" name="TextBox 23"/>
          <p:cNvSpPr txBox="1"/>
          <p:nvPr/>
        </p:nvSpPr>
        <p:spPr>
          <a:xfrm>
            <a:off x="5045678" y="-2694"/>
            <a:ext cx="2701766" cy="369332"/>
          </a:xfrm>
          <a:prstGeom prst="rect">
            <a:avLst/>
          </a:prstGeom>
          <a:noFill/>
        </p:spPr>
        <p:txBody>
          <a:bodyPr wrap="none" rtlCol="0">
            <a:spAutoFit/>
          </a:bodyPr>
          <a:lstStyle/>
          <a:p>
            <a:pPr algn="ctr"/>
            <a:r>
              <a:rPr lang="en-US" sz="1800" b="1" dirty="0" smtClean="0">
                <a:solidFill>
                  <a:prstClr val="black"/>
                </a:solidFill>
              </a:rPr>
              <a:t>I. CHANGE MANAGEMENT</a:t>
            </a: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33" name="TextBox 3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4343772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96213" y="272581"/>
            <a:ext cx="5086072" cy="369332"/>
          </a:xfrm>
          <a:prstGeom prst="rect">
            <a:avLst/>
          </a:prstGeom>
          <a:noFill/>
        </p:spPr>
        <p:txBody>
          <a:bodyPr wrap="none" rtlCol="0">
            <a:spAutoFit/>
          </a:bodyPr>
          <a:lstStyle/>
          <a:p>
            <a:pPr algn="ctr"/>
            <a:r>
              <a:rPr lang="en-US" sz="1800" dirty="0" smtClean="0">
                <a:solidFill>
                  <a:prstClr val="black"/>
                </a:solidFill>
              </a:rPr>
              <a:t>Exploration on Product Design for Digital Name Card</a:t>
            </a:r>
          </a:p>
        </p:txBody>
      </p:sp>
      <p:sp>
        <p:nvSpPr>
          <p:cNvPr id="8" name="Rounded Rectangle 7"/>
          <p:cNvSpPr/>
          <p:nvPr/>
        </p:nvSpPr>
        <p:spPr>
          <a:xfrm>
            <a:off x="1004585" y="2734918"/>
            <a:ext cx="1587261" cy="747448"/>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Paper </a:t>
            </a:r>
          </a:p>
          <a:p>
            <a:pPr algn="ctr"/>
            <a:r>
              <a:rPr lang="en-US" sz="1800" dirty="0" smtClean="0"/>
              <a:t>Name Card</a:t>
            </a:r>
            <a:endParaRPr lang="en-US" sz="1800" dirty="0"/>
          </a:p>
        </p:txBody>
      </p:sp>
      <p:sp>
        <p:nvSpPr>
          <p:cNvPr id="9" name="Rounded Rectangle 8"/>
          <p:cNvSpPr/>
          <p:nvPr/>
        </p:nvSpPr>
        <p:spPr>
          <a:xfrm>
            <a:off x="3704499" y="2738141"/>
            <a:ext cx="2181146" cy="74744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Digital </a:t>
            </a:r>
          </a:p>
          <a:p>
            <a:pPr algn="ctr"/>
            <a:r>
              <a:rPr lang="en-US" sz="1800" dirty="0" smtClean="0"/>
              <a:t>Name Card</a:t>
            </a:r>
            <a:endParaRPr lang="en-US" sz="1800" dirty="0"/>
          </a:p>
        </p:txBody>
      </p:sp>
      <p:sp>
        <p:nvSpPr>
          <p:cNvPr id="10" name="Rounded Rectangle 9"/>
          <p:cNvSpPr/>
          <p:nvPr/>
        </p:nvSpPr>
        <p:spPr>
          <a:xfrm>
            <a:off x="6530288" y="2628612"/>
            <a:ext cx="2181146" cy="9600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t>Application</a:t>
            </a:r>
          </a:p>
          <a:p>
            <a:pPr marL="285750" indent="-285750">
              <a:buFont typeface="Arial" panose="020B0604020202020204" pitchFamily="34" charset="0"/>
              <a:buChar char="•"/>
            </a:pPr>
            <a:r>
              <a:rPr lang="en-US" sz="1800" dirty="0" smtClean="0"/>
              <a:t>Web-Base</a:t>
            </a:r>
          </a:p>
          <a:p>
            <a:pPr marL="285750" indent="-285750">
              <a:buFont typeface="Arial" panose="020B0604020202020204" pitchFamily="34" charset="0"/>
              <a:buChar char="•"/>
            </a:pPr>
            <a:r>
              <a:rPr lang="en-US" sz="1800" dirty="0" smtClean="0"/>
              <a:t>Mobile-Base</a:t>
            </a:r>
            <a:endParaRPr lang="en-US" sz="1800" dirty="0"/>
          </a:p>
        </p:txBody>
      </p:sp>
      <p:sp>
        <p:nvSpPr>
          <p:cNvPr id="11" name="Rounded Rectangle 10"/>
          <p:cNvSpPr/>
          <p:nvPr/>
        </p:nvSpPr>
        <p:spPr>
          <a:xfrm>
            <a:off x="9824087" y="2628611"/>
            <a:ext cx="2181146" cy="96005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t>Centralize Company CRM Database</a:t>
            </a:r>
            <a:endParaRPr lang="en-US" sz="1800" dirty="0"/>
          </a:p>
        </p:txBody>
      </p:sp>
      <p:sp>
        <p:nvSpPr>
          <p:cNvPr id="12" name="TextBox 11"/>
          <p:cNvSpPr txBox="1"/>
          <p:nvPr/>
        </p:nvSpPr>
        <p:spPr>
          <a:xfrm>
            <a:off x="932647" y="3752484"/>
            <a:ext cx="1659199"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rPr>
              <a:t>Equipped with QR Code</a:t>
            </a:r>
          </a:p>
        </p:txBody>
      </p:sp>
      <p:sp>
        <p:nvSpPr>
          <p:cNvPr id="2" name="TextBox 1"/>
          <p:cNvSpPr txBox="1"/>
          <p:nvPr/>
        </p:nvSpPr>
        <p:spPr>
          <a:xfrm>
            <a:off x="1449238" y="1069675"/>
            <a:ext cx="9989388" cy="646331"/>
          </a:xfrm>
          <a:prstGeom prst="rect">
            <a:avLst/>
          </a:prstGeom>
          <a:noFill/>
        </p:spPr>
        <p:txBody>
          <a:bodyPr wrap="square" rtlCol="0">
            <a:spAutoFit/>
          </a:bodyPr>
          <a:lstStyle/>
          <a:p>
            <a:r>
              <a:rPr lang="en-US" sz="1800" dirty="0" smtClean="0"/>
              <a:t>Product Idea: Paper-Name Card that equipped with Digital-Name Card that able to Manage all Data related with Company Marketing and Sales Activity </a:t>
            </a:r>
            <a:endParaRPr lang="en-US" sz="1800" dirty="0"/>
          </a:p>
        </p:txBody>
      </p:sp>
      <p:sp>
        <p:nvSpPr>
          <p:cNvPr id="14" name="TextBox 13"/>
          <p:cNvSpPr txBox="1"/>
          <p:nvPr/>
        </p:nvSpPr>
        <p:spPr>
          <a:xfrm>
            <a:off x="2565447" y="2433737"/>
            <a:ext cx="1713255" cy="523220"/>
          </a:xfrm>
          <a:prstGeom prst="rect">
            <a:avLst/>
          </a:prstGeom>
          <a:noFill/>
        </p:spPr>
        <p:txBody>
          <a:bodyPr wrap="square" rtlCol="0">
            <a:spAutoFit/>
          </a:bodyPr>
          <a:lstStyle/>
          <a:p>
            <a:r>
              <a:rPr lang="en-US" sz="1400" dirty="0" smtClean="0">
                <a:solidFill>
                  <a:prstClr val="black"/>
                </a:solidFill>
              </a:rPr>
              <a:t>Scan </a:t>
            </a:r>
            <a:r>
              <a:rPr lang="en-US" sz="1400" dirty="0">
                <a:solidFill>
                  <a:prstClr val="black"/>
                </a:solidFill>
              </a:rPr>
              <a:t>QR </a:t>
            </a:r>
            <a:r>
              <a:rPr lang="en-US" sz="1400" dirty="0" smtClean="0">
                <a:solidFill>
                  <a:prstClr val="black"/>
                </a:solidFill>
              </a:rPr>
              <a:t>Code Using Smartphone</a:t>
            </a:r>
          </a:p>
        </p:txBody>
      </p:sp>
      <p:sp>
        <p:nvSpPr>
          <p:cNvPr id="17" name="TextBox 16"/>
          <p:cNvSpPr txBox="1"/>
          <p:nvPr/>
        </p:nvSpPr>
        <p:spPr>
          <a:xfrm>
            <a:off x="3704499" y="3752483"/>
            <a:ext cx="2570645"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rPr>
              <a:t>Gamification on 3D Digital-Name Card Design</a:t>
            </a:r>
          </a:p>
          <a:p>
            <a:pPr marL="285750" indent="-285750">
              <a:buFont typeface="Arial" panose="020B0604020202020204" pitchFamily="34" charset="0"/>
              <a:buChar char="•"/>
            </a:pPr>
            <a:r>
              <a:rPr lang="en-US" sz="1600" dirty="0" smtClean="0">
                <a:solidFill>
                  <a:prstClr val="black"/>
                </a:solidFill>
              </a:rPr>
              <a:t>Display and Store Lead/Client Profile’s Data</a:t>
            </a:r>
          </a:p>
          <a:p>
            <a:pPr marL="285750" indent="-285750">
              <a:buFont typeface="Arial" panose="020B0604020202020204" pitchFamily="34" charset="0"/>
              <a:buChar char="•"/>
            </a:pPr>
            <a:r>
              <a:rPr lang="en-US" sz="1600" dirty="0" smtClean="0">
                <a:solidFill>
                  <a:prstClr val="black"/>
                </a:solidFill>
              </a:rPr>
              <a:t>Connect to All Company Social Media Channel</a:t>
            </a:r>
          </a:p>
          <a:p>
            <a:pPr marL="285750" indent="-285750">
              <a:buFont typeface="Arial" panose="020B0604020202020204" pitchFamily="34" charset="0"/>
              <a:buChar char="•"/>
            </a:pPr>
            <a:r>
              <a:rPr lang="en-US" sz="1600" dirty="0" smtClean="0">
                <a:solidFill>
                  <a:prstClr val="black"/>
                </a:solidFill>
              </a:rPr>
              <a:t>Connect to All Company/Sales Communication Channel</a:t>
            </a:r>
          </a:p>
          <a:p>
            <a:pPr marL="285750" indent="-285750">
              <a:buFont typeface="Arial" panose="020B0604020202020204" pitchFamily="34" charset="0"/>
              <a:buChar char="•"/>
            </a:pPr>
            <a:r>
              <a:rPr lang="en-US" sz="1600" dirty="0" smtClean="0">
                <a:solidFill>
                  <a:prstClr val="black"/>
                </a:solidFill>
              </a:rPr>
              <a:t>Digitally Shareable (Example: Email, Zoom, Ms Team, Google Meet)</a:t>
            </a:r>
          </a:p>
        </p:txBody>
      </p:sp>
      <p:sp>
        <p:nvSpPr>
          <p:cNvPr id="19" name="TextBox 18"/>
          <p:cNvSpPr txBox="1"/>
          <p:nvPr/>
        </p:nvSpPr>
        <p:spPr>
          <a:xfrm>
            <a:off x="6527383" y="3752483"/>
            <a:ext cx="2425175"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rPr>
              <a:t>Dashboard for Sales Person to Monitor, Manage and Consult the Sales Activity</a:t>
            </a:r>
          </a:p>
          <a:p>
            <a:pPr marL="285750" indent="-285750">
              <a:buFont typeface="Arial" panose="020B0604020202020204" pitchFamily="34" charset="0"/>
              <a:buChar char="•"/>
            </a:pPr>
            <a:r>
              <a:rPr lang="en-US" sz="1600" dirty="0" smtClean="0">
                <a:solidFill>
                  <a:prstClr val="black"/>
                </a:solidFill>
              </a:rPr>
              <a:t>Able to Connect with Popular Network and Event management Application (Example: Event Brite, Meetup) </a:t>
            </a:r>
          </a:p>
        </p:txBody>
      </p:sp>
      <p:sp>
        <p:nvSpPr>
          <p:cNvPr id="21" name="TextBox 20"/>
          <p:cNvSpPr txBox="1"/>
          <p:nvPr/>
        </p:nvSpPr>
        <p:spPr>
          <a:xfrm>
            <a:off x="9824087" y="3752483"/>
            <a:ext cx="2442015"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rPr>
              <a:t>Manage and Distribute Leads data to Sales (Organic and Inorganic Data)</a:t>
            </a:r>
          </a:p>
          <a:p>
            <a:pPr marL="285750" indent="-285750">
              <a:buFont typeface="Arial" panose="020B0604020202020204" pitchFamily="34" charset="0"/>
              <a:buChar char="•"/>
            </a:pPr>
            <a:r>
              <a:rPr lang="en-US" sz="1600" dirty="0" smtClean="0">
                <a:solidFill>
                  <a:prstClr val="black"/>
                </a:solidFill>
              </a:rPr>
              <a:t>Monitor and Manage All Sales Pipeline</a:t>
            </a:r>
          </a:p>
          <a:p>
            <a:pPr marL="285750" indent="-285750">
              <a:buFont typeface="Arial" panose="020B0604020202020204" pitchFamily="34" charset="0"/>
              <a:buChar char="•"/>
            </a:pPr>
            <a:r>
              <a:rPr lang="en-US" sz="1600" dirty="0" smtClean="0">
                <a:solidFill>
                  <a:prstClr val="black"/>
                </a:solidFill>
              </a:rPr>
              <a:t>Monitor and Manage Marketing Activity</a:t>
            </a:r>
          </a:p>
          <a:p>
            <a:pPr marL="285750" indent="-285750">
              <a:buFont typeface="Arial" panose="020B0604020202020204" pitchFamily="34" charset="0"/>
              <a:buChar char="•"/>
            </a:pPr>
            <a:r>
              <a:rPr lang="en-US" sz="1600" dirty="0" smtClean="0">
                <a:solidFill>
                  <a:prstClr val="black"/>
                </a:solidFill>
              </a:rPr>
              <a:t>Able to Connect with Popular CRM Application (Example: Salesforce)</a:t>
            </a:r>
          </a:p>
        </p:txBody>
      </p:sp>
      <p:cxnSp>
        <p:nvCxnSpPr>
          <p:cNvPr id="24" name="Straight Arrow Connector 23"/>
          <p:cNvCxnSpPr>
            <a:stCxn id="8" idx="3"/>
            <a:endCxn id="9" idx="1"/>
          </p:cNvCxnSpPr>
          <p:nvPr/>
        </p:nvCxnSpPr>
        <p:spPr>
          <a:xfrm>
            <a:off x="2591846" y="3108642"/>
            <a:ext cx="1112653" cy="32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0" idx="1"/>
          </p:cNvCxnSpPr>
          <p:nvPr/>
        </p:nvCxnSpPr>
        <p:spPr>
          <a:xfrm flipV="1">
            <a:off x="5885645" y="3108642"/>
            <a:ext cx="644643" cy="32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8711434" y="3108641"/>
            <a:ext cx="1112653"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741871" y="2469276"/>
            <a:ext cx="8227939" cy="1260466"/>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9502886" y="2469276"/>
            <a:ext cx="2763216" cy="1260466"/>
          </a:xfrm>
          <a:prstGeom prst="round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126313" y="2090560"/>
            <a:ext cx="1459054" cy="369332"/>
          </a:xfrm>
          <a:prstGeom prst="rect">
            <a:avLst/>
          </a:prstGeom>
          <a:noFill/>
        </p:spPr>
        <p:txBody>
          <a:bodyPr wrap="none" rtlCol="0">
            <a:spAutoFit/>
          </a:bodyPr>
          <a:lstStyle/>
          <a:p>
            <a:pPr algn="ctr"/>
            <a:r>
              <a:rPr lang="en-US" sz="1800" b="1" dirty="0" smtClean="0">
                <a:solidFill>
                  <a:prstClr val="black"/>
                </a:solidFill>
              </a:rPr>
              <a:t>On Sales Side</a:t>
            </a:r>
          </a:p>
        </p:txBody>
      </p:sp>
      <p:sp>
        <p:nvSpPr>
          <p:cNvPr id="34" name="TextBox 33"/>
          <p:cNvSpPr txBox="1"/>
          <p:nvPr/>
        </p:nvSpPr>
        <p:spPr>
          <a:xfrm>
            <a:off x="9948661" y="2090560"/>
            <a:ext cx="1871666" cy="369332"/>
          </a:xfrm>
          <a:prstGeom prst="rect">
            <a:avLst/>
          </a:prstGeom>
          <a:noFill/>
        </p:spPr>
        <p:txBody>
          <a:bodyPr wrap="none" rtlCol="0">
            <a:spAutoFit/>
          </a:bodyPr>
          <a:lstStyle/>
          <a:p>
            <a:pPr algn="ctr"/>
            <a:r>
              <a:rPr lang="en-US" sz="1800" b="1" dirty="0" smtClean="0">
                <a:solidFill>
                  <a:prstClr val="black"/>
                </a:solidFill>
              </a:rPr>
              <a:t>On Company Side</a:t>
            </a:r>
          </a:p>
        </p:txBody>
      </p:sp>
      <p:sp>
        <p:nvSpPr>
          <p:cNvPr id="22" name="TextBox 21"/>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5" name="TextBox 34"/>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39" name="TextBox 38"/>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568856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6582" y="309256"/>
            <a:ext cx="8938216" cy="646331"/>
          </a:xfrm>
          <a:prstGeom prst="rect">
            <a:avLst/>
          </a:prstGeom>
          <a:noFill/>
        </p:spPr>
        <p:txBody>
          <a:bodyPr wrap="none" rtlCol="0">
            <a:spAutoFit/>
          </a:bodyPr>
          <a:lstStyle/>
          <a:p>
            <a:pPr algn="ctr"/>
            <a:r>
              <a:rPr lang="en-US" sz="1800" b="1" dirty="0" smtClean="0"/>
              <a:t>PASAR TANAH ABANG</a:t>
            </a:r>
          </a:p>
          <a:p>
            <a:pPr algn="ctr"/>
            <a:r>
              <a:rPr lang="en-US" sz="1800" dirty="0" smtClean="0"/>
              <a:t>Exploration of New Business Model for Traditional Market: </a:t>
            </a:r>
            <a:r>
              <a:rPr lang="en-US" sz="1800" b="1" dirty="0" smtClean="0"/>
              <a:t>Offline to Online Traditional Store</a:t>
            </a:r>
            <a:endParaRPr lang="en-US" sz="1800" b="1" dirty="0"/>
          </a:p>
        </p:txBody>
      </p:sp>
      <p:sp>
        <p:nvSpPr>
          <p:cNvPr id="4" name="Rounded Rectangle 3"/>
          <p:cNvSpPr/>
          <p:nvPr/>
        </p:nvSpPr>
        <p:spPr>
          <a:xfrm>
            <a:off x="2216986" y="2722465"/>
            <a:ext cx="1742536" cy="85236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Traditional Merchant</a:t>
            </a:r>
            <a:endParaRPr lang="en-US" sz="1800" dirty="0"/>
          </a:p>
        </p:txBody>
      </p:sp>
      <p:sp>
        <p:nvSpPr>
          <p:cNvPr id="44" name="Rounded Rectangle 43"/>
          <p:cNvSpPr/>
          <p:nvPr/>
        </p:nvSpPr>
        <p:spPr>
          <a:xfrm>
            <a:off x="5113485" y="2722465"/>
            <a:ext cx="5661804" cy="85236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Society Logistic 4.0_Build Indonesia Economy Through Logistic 4.0</a:t>
            </a:r>
          </a:p>
        </p:txBody>
      </p:sp>
      <p:sp>
        <p:nvSpPr>
          <p:cNvPr id="11" name="TextBox 10"/>
          <p:cNvSpPr txBox="1"/>
          <p:nvPr/>
        </p:nvSpPr>
        <p:spPr>
          <a:xfrm>
            <a:off x="4112956" y="2312059"/>
            <a:ext cx="847095" cy="1569660"/>
          </a:xfrm>
          <a:prstGeom prst="rect">
            <a:avLst/>
          </a:prstGeom>
          <a:noFill/>
        </p:spPr>
        <p:txBody>
          <a:bodyPr wrap="square" rtlCol="0">
            <a:spAutoFit/>
          </a:bodyPr>
          <a:lstStyle/>
          <a:p>
            <a:r>
              <a:rPr lang="en-US" sz="9600" dirty="0" smtClean="0"/>
              <a:t>+</a:t>
            </a:r>
            <a:endParaRPr lang="en-US" sz="9600" dirty="0"/>
          </a:p>
        </p:txBody>
      </p:sp>
      <p:sp>
        <p:nvSpPr>
          <p:cNvPr id="45" name="Rounded Rectangle 44"/>
          <p:cNvSpPr/>
          <p:nvPr/>
        </p:nvSpPr>
        <p:spPr>
          <a:xfrm>
            <a:off x="5359206" y="6062992"/>
            <a:ext cx="1742536" cy="85236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Merchant</a:t>
            </a:r>
            <a:endParaRPr lang="en-US" sz="1800" dirty="0"/>
          </a:p>
        </p:txBody>
      </p:sp>
      <p:sp>
        <p:nvSpPr>
          <p:cNvPr id="47" name="Rounded Rectangle 46"/>
          <p:cNvSpPr/>
          <p:nvPr/>
        </p:nvSpPr>
        <p:spPr>
          <a:xfrm>
            <a:off x="3092312" y="5977886"/>
            <a:ext cx="1742536" cy="98402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Mobile Warehouse 4.0</a:t>
            </a:r>
            <a:endParaRPr lang="en-US" sz="1800" dirty="0"/>
          </a:p>
        </p:txBody>
      </p:sp>
      <p:sp>
        <p:nvSpPr>
          <p:cNvPr id="48" name="Rounded Rectangle 47"/>
          <p:cNvSpPr/>
          <p:nvPr/>
        </p:nvSpPr>
        <p:spPr>
          <a:xfrm>
            <a:off x="870864" y="6045436"/>
            <a:ext cx="1742536" cy="85236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Express Delivery 4.0</a:t>
            </a:r>
            <a:endParaRPr lang="en-US" sz="1800" dirty="0"/>
          </a:p>
        </p:txBody>
      </p:sp>
      <p:sp>
        <p:nvSpPr>
          <p:cNvPr id="51" name="Rounded Rectangle 50"/>
          <p:cNvSpPr/>
          <p:nvPr/>
        </p:nvSpPr>
        <p:spPr>
          <a:xfrm>
            <a:off x="7603377" y="6062992"/>
            <a:ext cx="1742536" cy="85236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Smart Outlet 4.0</a:t>
            </a:r>
            <a:endParaRPr lang="en-US" sz="1800" dirty="0"/>
          </a:p>
        </p:txBody>
      </p:sp>
      <p:sp>
        <p:nvSpPr>
          <p:cNvPr id="52" name="Rounded Rectangle 51"/>
          <p:cNvSpPr/>
          <p:nvPr/>
        </p:nvSpPr>
        <p:spPr>
          <a:xfrm>
            <a:off x="9847548" y="5951157"/>
            <a:ext cx="2144473" cy="107603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Domestic + International</a:t>
            </a:r>
          </a:p>
          <a:p>
            <a:pPr algn="ctr"/>
            <a:r>
              <a:rPr lang="en-US" sz="1800" dirty="0" smtClean="0"/>
              <a:t>E-Commerce</a:t>
            </a:r>
            <a:endParaRPr lang="en-US" sz="1800" dirty="0"/>
          </a:p>
        </p:txBody>
      </p:sp>
      <p:sp>
        <p:nvSpPr>
          <p:cNvPr id="12" name="Rounded Rectangle 11"/>
          <p:cNvSpPr/>
          <p:nvPr/>
        </p:nvSpPr>
        <p:spPr>
          <a:xfrm>
            <a:off x="1587259" y="2562637"/>
            <a:ext cx="9816860" cy="2409818"/>
          </a:xfrm>
          <a:prstGeom prst="round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302753" y="2198625"/>
            <a:ext cx="8385885" cy="369332"/>
          </a:xfrm>
          <a:prstGeom prst="rect">
            <a:avLst/>
          </a:prstGeom>
          <a:noFill/>
        </p:spPr>
        <p:txBody>
          <a:bodyPr wrap="none" rtlCol="0">
            <a:spAutoFit/>
          </a:bodyPr>
          <a:lstStyle/>
          <a:p>
            <a:pPr algn="ctr"/>
            <a:r>
              <a:rPr lang="en-US" sz="1800" b="1" dirty="0" smtClean="0"/>
              <a:t>Combination of Traditional Merchant, Business Consulting 4.0 and Society Logistic 4.0</a:t>
            </a:r>
            <a:endParaRPr lang="en-US" sz="1800" b="1" dirty="0"/>
          </a:p>
        </p:txBody>
      </p:sp>
      <p:cxnSp>
        <p:nvCxnSpPr>
          <p:cNvPr id="16" name="Straight Arrow Connector 15"/>
          <p:cNvCxnSpPr/>
          <p:nvPr/>
        </p:nvCxnSpPr>
        <p:spPr>
          <a:xfrm>
            <a:off x="870864" y="5707046"/>
            <a:ext cx="5359610"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306792" y="5707046"/>
            <a:ext cx="5685229"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14180" y="5326328"/>
            <a:ext cx="952505" cy="338554"/>
          </a:xfrm>
          <a:prstGeom prst="rect">
            <a:avLst/>
          </a:prstGeom>
          <a:noFill/>
        </p:spPr>
        <p:txBody>
          <a:bodyPr wrap="none" rtlCol="0">
            <a:spAutoFit/>
          </a:bodyPr>
          <a:lstStyle/>
          <a:p>
            <a:r>
              <a:rPr lang="en-US" sz="1600" b="1" dirty="0" smtClean="0"/>
              <a:t>Back End</a:t>
            </a:r>
            <a:endParaRPr lang="en-US" sz="1600" b="1" dirty="0"/>
          </a:p>
        </p:txBody>
      </p:sp>
      <p:sp>
        <p:nvSpPr>
          <p:cNvPr id="60" name="TextBox 59"/>
          <p:cNvSpPr txBox="1"/>
          <p:nvPr/>
        </p:nvSpPr>
        <p:spPr>
          <a:xfrm>
            <a:off x="8596273" y="5326328"/>
            <a:ext cx="1106265" cy="369332"/>
          </a:xfrm>
          <a:prstGeom prst="rect">
            <a:avLst/>
          </a:prstGeom>
          <a:noFill/>
        </p:spPr>
        <p:txBody>
          <a:bodyPr wrap="none" rtlCol="0">
            <a:spAutoFit/>
          </a:bodyPr>
          <a:lstStyle/>
          <a:p>
            <a:r>
              <a:rPr lang="en-US" sz="1800" b="1" dirty="0" smtClean="0"/>
              <a:t>Front End</a:t>
            </a:r>
            <a:endParaRPr lang="en-US" sz="1800" b="1" dirty="0"/>
          </a:p>
        </p:txBody>
      </p:sp>
      <p:sp>
        <p:nvSpPr>
          <p:cNvPr id="61" name="TextBox 60"/>
          <p:cNvSpPr txBox="1"/>
          <p:nvPr/>
        </p:nvSpPr>
        <p:spPr>
          <a:xfrm>
            <a:off x="2587740" y="6027510"/>
            <a:ext cx="500514" cy="369332"/>
          </a:xfrm>
          <a:prstGeom prst="rect">
            <a:avLst/>
          </a:prstGeom>
          <a:noFill/>
        </p:spPr>
        <p:txBody>
          <a:bodyPr wrap="square" rtlCol="0">
            <a:spAutoFit/>
          </a:bodyPr>
          <a:lstStyle/>
          <a:p>
            <a:r>
              <a:rPr lang="en-US" sz="1800" dirty="0" smtClean="0"/>
              <a:t>+</a:t>
            </a:r>
            <a:endParaRPr lang="en-US" sz="1800" dirty="0"/>
          </a:p>
        </p:txBody>
      </p:sp>
      <p:sp>
        <p:nvSpPr>
          <p:cNvPr id="62" name="TextBox 61"/>
          <p:cNvSpPr txBox="1"/>
          <p:nvPr/>
        </p:nvSpPr>
        <p:spPr>
          <a:xfrm>
            <a:off x="9323539" y="6008232"/>
            <a:ext cx="429410" cy="369332"/>
          </a:xfrm>
          <a:prstGeom prst="rect">
            <a:avLst/>
          </a:prstGeom>
          <a:noFill/>
        </p:spPr>
        <p:txBody>
          <a:bodyPr wrap="square" rtlCol="0">
            <a:spAutoFit/>
          </a:bodyPr>
          <a:lstStyle/>
          <a:p>
            <a:r>
              <a:rPr lang="en-US" sz="1800" dirty="0" smtClean="0"/>
              <a:t>+</a:t>
            </a:r>
            <a:endParaRPr lang="en-US" sz="1800" dirty="0"/>
          </a:p>
        </p:txBody>
      </p:sp>
      <p:sp>
        <p:nvSpPr>
          <p:cNvPr id="66" name="Down Arrow 65"/>
          <p:cNvSpPr/>
          <p:nvPr/>
        </p:nvSpPr>
        <p:spPr>
          <a:xfrm rot="16200000">
            <a:off x="7102630" y="6310234"/>
            <a:ext cx="499859" cy="357880"/>
          </a:xfrm>
          <a:prstGeom prst="down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Down Arrow 66"/>
          <p:cNvSpPr/>
          <p:nvPr/>
        </p:nvSpPr>
        <p:spPr>
          <a:xfrm rot="5400000">
            <a:off x="4858458" y="6290957"/>
            <a:ext cx="499859" cy="357880"/>
          </a:xfrm>
          <a:prstGeom prst="down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TextBox 67"/>
          <p:cNvSpPr txBox="1"/>
          <p:nvPr/>
        </p:nvSpPr>
        <p:spPr>
          <a:xfrm>
            <a:off x="10054580" y="7047014"/>
            <a:ext cx="2678007" cy="1384995"/>
          </a:xfrm>
          <a:prstGeom prst="rect">
            <a:avLst/>
          </a:prstGeom>
          <a:noFill/>
        </p:spPr>
        <p:txBody>
          <a:bodyPr wrap="square" rtlCol="0">
            <a:spAutoFit/>
          </a:bodyPr>
          <a:lstStyle/>
          <a:p>
            <a:r>
              <a:rPr lang="en-US" sz="1400" b="1" dirty="0" smtClean="0"/>
              <a:t>Online Market </a:t>
            </a:r>
            <a:r>
              <a:rPr lang="en-US" sz="1400" dirty="0" smtClean="0"/>
              <a:t>Channeling for </a:t>
            </a:r>
            <a:r>
              <a:rPr lang="en-US" sz="1400" b="1" dirty="0" smtClean="0"/>
              <a:t>Domestic and International Market</a:t>
            </a:r>
            <a:r>
              <a:rPr lang="en-US" sz="1400" dirty="0" smtClean="0"/>
              <a:t> through Cooperation with Big E-Commerce such as </a:t>
            </a:r>
            <a:r>
              <a:rPr lang="en-US" sz="1400" dirty="0" err="1" smtClean="0"/>
              <a:t>Tokopedia</a:t>
            </a:r>
            <a:r>
              <a:rPr lang="en-US" sz="1400" dirty="0" smtClean="0"/>
              <a:t>, </a:t>
            </a:r>
            <a:r>
              <a:rPr lang="en-US" sz="1400" dirty="0" err="1" smtClean="0"/>
              <a:t>Bukalapak</a:t>
            </a:r>
            <a:r>
              <a:rPr lang="en-US" sz="1400" dirty="0" smtClean="0"/>
              <a:t>, </a:t>
            </a:r>
            <a:r>
              <a:rPr lang="en-US" sz="1400" dirty="0" err="1" smtClean="0"/>
              <a:t>Shopee</a:t>
            </a:r>
            <a:r>
              <a:rPr lang="en-US" sz="1400" dirty="0" smtClean="0"/>
              <a:t> and Other</a:t>
            </a:r>
            <a:endParaRPr lang="en-US" sz="1400" dirty="0"/>
          </a:p>
        </p:txBody>
      </p:sp>
      <p:sp>
        <p:nvSpPr>
          <p:cNvPr id="69" name="TextBox 68"/>
          <p:cNvSpPr txBox="1"/>
          <p:nvPr/>
        </p:nvSpPr>
        <p:spPr>
          <a:xfrm>
            <a:off x="6832122" y="7047014"/>
            <a:ext cx="3024345" cy="1600438"/>
          </a:xfrm>
          <a:prstGeom prst="rect">
            <a:avLst/>
          </a:prstGeom>
          <a:noFill/>
        </p:spPr>
        <p:txBody>
          <a:bodyPr wrap="square" rtlCol="0">
            <a:spAutoFit/>
          </a:bodyPr>
          <a:lstStyle/>
          <a:p>
            <a:r>
              <a:rPr lang="en-US" sz="1400" dirty="0" smtClean="0"/>
              <a:t>Merchant Sell Offline </a:t>
            </a:r>
            <a:r>
              <a:rPr lang="en-US" sz="1400" dirty="0"/>
              <a:t>but are </a:t>
            </a:r>
            <a:r>
              <a:rPr lang="en-US" sz="1400" dirty="0" smtClean="0"/>
              <a:t>Equipped </a:t>
            </a:r>
            <a:r>
              <a:rPr lang="en-US" sz="1400" dirty="0"/>
              <a:t>with </a:t>
            </a:r>
            <a:r>
              <a:rPr lang="en-US" sz="1400" b="1" dirty="0"/>
              <a:t>"Smart Outlets"</a:t>
            </a:r>
            <a:r>
              <a:rPr lang="en-US" sz="1400" dirty="0"/>
              <a:t>, </a:t>
            </a:r>
            <a:r>
              <a:rPr lang="en-US" sz="1400" dirty="0" smtClean="0"/>
              <a:t>Using Smart </a:t>
            </a:r>
            <a:r>
              <a:rPr lang="en-US" sz="1400" dirty="0"/>
              <a:t>TVs with Touchscreen for Displaying their Online Shop </a:t>
            </a:r>
            <a:r>
              <a:rPr lang="en-US" sz="1400" dirty="0" smtClean="0"/>
              <a:t>Goods and also Doing Promotions using Promotional </a:t>
            </a:r>
            <a:r>
              <a:rPr lang="en-US" sz="1400" dirty="0"/>
              <a:t>Photos, Promotional Videos </a:t>
            </a:r>
            <a:r>
              <a:rPr lang="en-US" sz="1400" dirty="0" smtClean="0"/>
              <a:t>and Gamification. </a:t>
            </a:r>
            <a:r>
              <a:rPr lang="en-US" sz="1400" b="1" dirty="0" smtClean="0"/>
              <a:t>Multiple Revenue</a:t>
            </a:r>
            <a:r>
              <a:rPr lang="en-US" sz="1400" dirty="0" smtClean="0"/>
              <a:t>: Advertising.</a:t>
            </a:r>
            <a:endParaRPr lang="en-US" sz="1400" dirty="0"/>
          </a:p>
        </p:txBody>
      </p:sp>
      <p:sp>
        <p:nvSpPr>
          <p:cNvPr id="70" name="TextBox 69"/>
          <p:cNvSpPr txBox="1"/>
          <p:nvPr/>
        </p:nvSpPr>
        <p:spPr>
          <a:xfrm>
            <a:off x="2876091" y="7047014"/>
            <a:ext cx="2542442" cy="1815882"/>
          </a:xfrm>
          <a:prstGeom prst="rect">
            <a:avLst/>
          </a:prstGeom>
          <a:noFill/>
        </p:spPr>
        <p:txBody>
          <a:bodyPr wrap="square" rtlCol="0">
            <a:spAutoFit/>
          </a:bodyPr>
          <a:lstStyle/>
          <a:p>
            <a:pPr marL="120650" indent="-120650">
              <a:buFont typeface="Arial" panose="020B0604020202020204" pitchFamily="34" charset="0"/>
              <a:buChar char="•"/>
            </a:pPr>
            <a:r>
              <a:rPr lang="en-US" sz="1400" dirty="0" smtClean="0"/>
              <a:t>Combining </a:t>
            </a:r>
            <a:r>
              <a:rPr lang="en-US" sz="1400" dirty="0"/>
              <a:t>Warehouse, Delivery and IT Enabler to penetrate and monetize </a:t>
            </a:r>
            <a:r>
              <a:rPr lang="en-US" sz="1400" dirty="0" smtClean="0"/>
              <a:t>the SME </a:t>
            </a:r>
            <a:r>
              <a:rPr lang="en-US" sz="1400" dirty="0"/>
              <a:t>sector in the E-Commerce segment.</a:t>
            </a:r>
          </a:p>
          <a:p>
            <a:pPr marL="120650" indent="-120650">
              <a:buFont typeface="Arial" panose="020B0604020202020204" pitchFamily="34" charset="0"/>
              <a:buChar char="•"/>
            </a:pPr>
            <a:r>
              <a:rPr lang="en-US" sz="1400" dirty="0" smtClean="0"/>
              <a:t>Use </a:t>
            </a:r>
            <a:r>
              <a:rPr lang="en-US" sz="1400" dirty="0"/>
              <a:t>of the </a:t>
            </a:r>
            <a:r>
              <a:rPr lang="en-US" sz="1400" dirty="0" err="1"/>
              <a:t>Dropship</a:t>
            </a:r>
            <a:r>
              <a:rPr lang="en-US" sz="1400" dirty="0"/>
              <a:t> concept by creating E-Commerce SME Centers / Hubs.</a:t>
            </a:r>
          </a:p>
        </p:txBody>
      </p:sp>
      <p:sp>
        <p:nvSpPr>
          <p:cNvPr id="72" name="TextBox 71"/>
          <p:cNvSpPr txBox="1"/>
          <p:nvPr/>
        </p:nvSpPr>
        <p:spPr>
          <a:xfrm>
            <a:off x="3605409" y="4987836"/>
            <a:ext cx="5780557" cy="369332"/>
          </a:xfrm>
          <a:prstGeom prst="rect">
            <a:avLst/>
          </a:prstGeom>
          <a:noFill/>
        </p:spPr>
        <p:txBody>
          <a:bodyPr wrap="none" rtlCol="0">
            <a:spAutoFit/>
          </a:bodyPr>
          <a:lstStyle/>
          <a:p>
            <a:pPr algn="ctr"/>
            <a:r>
              <a:rPr lang="en-US" sz="1800" b="1" dirty="0" smtClean="0"/>
              <a:t>The Goal: Widening Market and Operational Effectiveness</a:t>
            </a:r>
            <a:endParaRPr lang="en-US" sz="1800" b="1" dirty="0"/>
          </a:p>
        </p:txBody>
      </p:sp>
      <p:sp>
        <p:nvSpPr>
          <p:cNvPr id="74" name="TextBox 73">
            <a:extLst>
              <a:ext uri="{FF2B5EF4-FFF2-40B4-BE49-F238E27FC236}">
                <a16:creationId xmlns="" xmlns:a16="http://schemas.microsoft.com/office/drawing/2014/main" id="{E7988832-D165-42AD-A4F5-A3B577D85EFE}"/>
              </a:ext>
            </a:extLst>
          </p:cNvPr>
          <p:cNvSpPr txBox="1"/>
          <p:nvPr/>
        </p:nvSpPr>
        <p:spPr>
          <a:xfrm>
            <a:off x="919924" y="1883282"/>
            <a:ext cx="8767015" cy="338554"/>
          </a:xfrm>
          <a:prstGeom prst="rect">
            <a:avLst/>
          </a:prstGeom>
          <a:noFill/>
        </p:spPr>
        <p:txBody>
          <a:bodyPr wrap="none" rtlCol="0">
            <a:spAutoFit/>
          </a:bodyPr>
          <a:lstStyle/>
          <a:p>
            <a:pPr defTabSz="685800">
              <a:defRPr/>
            </a:pPr>
            <a:r>
              <a:rPr lang="en-US" sz="1600" b="1" dirty="0" smtClean="0">
                <a:solidFill>
                  <a:prstClr val="black"/>
                </a:solidFill>
                <a:cs typeface="Arial" panose="020B0604020202020204" pitchFamily="34" charset="0"/>
              </a:rPr>
              <a:t>3. Business Model: Offline to Online Store + Multi-Sided Business Model </a:t>
            </a:r>
            <a:r>
              <a:rPr lang="en-US" sz="1600" b="1" dirty="0" smtClean="0">
                <a:solidFill>
                  <a:prstClr val="black"/>
                </a:solidFill>
                <a:cs typeface="Arial" panose="020B0604020202020204" pitchFamily="34" charset="0"/>
                <a:sym typeface="Wingdings" panose="05000000000000000000" pitchFamily="2" charset="2"/>
              </a:rPr>
              <a:t> Multiple Revenue Stream</a:t>
            </a:r>
            <a:endParaRPr lang="en-ID" sz="1600" b="1" dirty="0">
              <a:solidFill>
                <a:prstClr val="black"/>
              </a:solidFill>
              <a:cs typeface="Arial" panose="020B0604020202020204" pitchFamily="34" charset="0"/>
            </a:endParaRPr>
          </a:p>
        </p:txBody>
      </p:sp>
      <p:sp>
        <p:nvSpPr>
          <p:cNvPr id="75" name="TextBox 74">
            <a:extLst>
              <a:ext uri="{FF2B5EF4-FFF2-40B4-BE49-F238E27FC236}">
                <a16:creationId xmlns="" xmlns:a16="http://schemas.microsoft.com/office/drawing/2014/main" id="{E7988832-D165-42AD-A4F5-A3B577D85EFE}"/>
              </a:ext>
            </a:extLst>
          </p:cNvPr>
          <p:cNvSpPr txBox="1"/>
          <p:nvPr/>
        </p:nvSpPr>
        <p:spPr>
          <a:xfrm>
            <a:off x="919924" y="1472588"/>
            <a:ext cx="7797071" cy="338554"/>
          </a:xfrm>
          <a:prstGeom prst="rect">
            <a:avLst/>
          </a:prstGeom>
          <a:noFill/>
        </p:spPr>
        <p:txBody>
          <a:bodyPr wrap="none" rtlCol="0">
            <a:spAutoFit/>
          </a:bodyPr>
          <a:lstStyle/>
          <a:p>
            <a:pPr defTabSz="685800">
              <a:defRPr/>
            </a:pPr>
            <a:r>
              <a:rPr lang="en-US" sz="1600" b="1" dirty="0" smtClean="0">
                <a:solidFill>
                  <a:prstClr val="black"/>
                </a:solidFill>
                <a:cs typeface="Arial" panose="020B0604020202020204" pitchFamily="34" charset="0"/>
              </a:rPr>
              <a:t>2. Business Position: </a:t>
            </a:r>
            <a:r>
              <a:rPr lang="en-US" sz="1600" b="1" dirty="0" smtClean="0">
                <a:solidFill>
                  <a:schemeClr val="bg1">
                    <a:lumMod val="75000"/>
                  </a:schemeClr>
                </a:solidFill>
                <a:cs typeface="Arial" panose="020B0604020202020204" pitchFamily="34" charset="0"/>
              </a:rPr>
              <a:t>Doer – Driver – </a:t>
            </a:r>
            <a:r>
              <a:rPr lang="en-US" sz="1600" b="1" dirty="0" smtClean="0">
                <a:solidFill>
                  <a:prstClr val="black"/>
                </a:solidFill>
                <a:cs typeface="Arial" panose="020B0604020202020204" pitchFamily="34" charset="0"/>
              </a:rPr>
              <a:t>Enabler </a:t>
            </a:r>
            <a:r>
              <a:rPr lang="en-US" sz="1600" b="1" dirty="0" smtClean="0">
                <a:solidFill>
                  <a:prstClr val="black"/>
                </a:solidFill>
                <a:cs typeface="Arial" panose="020B0604020202020204" pitchFamily="34" charset="0"/>
                <a:sym typeface="Wingdings" panose="05000000000000000000" pitchFamily="2" charset="2"/>
              </a:rPr>
              <a:t> Suitable with Target Market Characteristic</a:t>
            </a:r>
            <a:endParaRPr lang="en-ID" sz="1600" b="1" dirty="0">
              <a:solidFill>
                <a:prstClr val="black"/>
              </a:solidFill>
              <a:cs typeface="Arial" panose="020B0604020202020204" pitchFamily="34" charset="0"/>
            </a:endParaRPr>
          </a:p>
        </p:txBody>
      </p:sp>
      <p:sp>
        <p:nvSpPr>
          <p:cNvPr id="76" name="TextBox 75">
            <a:extLst>
              <a:ext uri="{FF2B5EF4-FFF2-40B4-BE49-F238E27FC236}">
                <a16:creationId xmlns="" xmlns:a16="http://schemas.microsoft.com/office/drawing/2014/main" id="{E7988832-D165-42AD-A4F5-A3B577D85EFE}"/>
              </a:ext>
            </a:extLst>
          </p:cNvPr>
          <p:cNvSpPr txBox="1"/>
          <p:nvPr/>
        </p:nvSpPr>
        <p:spPr>
          <a:xfrm>
            <a:off x="919924" y="1060767"/>
            <a:ext cx="4554004" cy="338554"/>
          </a:xfrm>
          <a:prstGeom prst="rect">
            <a:avLst/>
          </a:prstGeom>
          <a:noFill/>
        </p:spPr>
        <p:txBody>
          <a:bodyPr wrap="none" rtlCol="0">
            <a:spAutoFit/>
          </a:bodyPr>
          <a:lstStyle/>
          <a:p>
            <a:pPr defTabSz="685800">
              <a:defRPr/>
            </a:pPr>
            <a:r>
              <a:rPr lang="en-US" sz="1600" b="1" dirty="0" smtClean="0">
                <a:solidFill>
                  <a:prstClr val="black"/>
                </a:solidFill>
                <a:cs typeface="Arial" panose="020B0604020202020204" pitchFamily="34" charset="0"/>
              </a:rPr>
              <a:t>1. Type Business: Offline to Online Traditional Store</a:t>
            </a:r>
            <a:endParaRPr lang="en-ID" sz="1600" b="1" dirty="0">
              <a:solidFill>
                <a:prstClr val="black"/>
              </a:solidFill>
              <a:cs typeface="Arial" panose="020B0604020202020204" pitchFamily="34" charset="0"/>
            </a:endParaRPr>
          </a:p>
        </p:txBody>
      </p:sp>
      <p:sp>
        <p:nvSpPr>
          <p:cNvPr id="33" name="Rectangle 32"/>
          <p:cNvSpPr/>
          <p:nvPr/>
        </p:nvSpPr>
        <p:spPr>
          <a:xfrm>
            <a:off x="0" y="9428002"/>
            <a:ext cx="12801600" cy="16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1999947" y="4065812"/>
            <a:ext cx="2136066" cy="73096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Business Consulting 4.0</a:t>
            </a:r>
            <a:endParaRPr lang="en-US" sz="1800" dirty="0"/>
          </a:p>
        </p:txBody>
      </p:sp>
      <p:sp>
        <p:nvSpPr>
          <p:cNvPr id="78" name="TextBox 77"/>
          <p:cNvSpPr txBox="1"/>
          <p:nvPr/>
        </p:nvSpPr>
        <p:spPr>
          <a:xfrm>
            <a:off x="2837997" y="3277116"/>
            <a:ext cx="453134" cy="1015663"/>
          </a:xfrm>
          <a:prstGeom prst="rect">
            <a:avLst/>
          </a:prstGeom>
          <a:noFill/>
        </p:spPr>
        <p:txBody>
          <a:bodyPr wrap="square" rtlCol="0">
            <a:spAutoFit/>
          </a:bodyPr>
          <a:lstStyle/>
          <a:p>
            <a:r>
              <a:rPr lang="en-US" sz="6000" dirty="0" smtClean="0"/>
              <a:t>+</a:t>
            </a:r>
            <a:endParaRPr lang="en-US" sz="6000" dirty="0"/>
          </a:p>
        </p:txBody>
      </p:sp>
      <p:sp>
        <p:nvSpPr>
          <p:cNvPr id="79" name="TextBox 78"/>
          <p:cNvSpPr txBox="1"/>
          <p:nvPr/>
        </p:nvSpPr>
        <p:spPr>
          <a:xfrm>
            <a:off x="4186101" y="4018782"/>
            <a:ext cx="5034809" cy="830997"/>
          </a:xfrm>
          <a:prstGeom prst="rect">
            <a:avLst/>
          </a:prstGeom>
          <a:noFill/>
        </p:spPr>
        <p:txBody>
          <a:bodyPr wrap="square" rtlCol="0">
            <a:spAutoFit/>
          </a:bodyPr>
          <a:lstStyle/>
          <a:p>
            <a:r>
              <a:rPr lang="en-US" sz="1600" dirty="0" smtClean="0"/>
              <a:t>Providing </a:t>
            </a:r>
            <a:r>
              <a:rPr lang="en-US" sz="1600" b="1" dirty="0"/>
              <a:t>One Stop </a:t>
            </a:r>
            <a:r>
              <a:rPr lang="en-US" sz="1600" b="1" dirty="0" smtClean="0"/>
              <a:t>Business Consultation Services </a:t>
            </a:r>
            <a:r>
              <a:rPr lang="en-US" sz="1600" dirty="0"/>
              <a:t>for all Business Resources (Man, Method, Material, Machine &amp; Technology, Money, Management, Place)</a:t>
            </a:r>
          </a:p>
        </p:txBody>
      </p:sp>
      <p:sp>
        <p:nvSpPr>
          <p:cNvPr id="34" name="TextBox 33"/>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42" name="TextBox 41"/>
          <p:cNvSpPr txBox="1"/>
          <p:nvPr/>
        </p:nvSpPr>
        <p:spPr>
          <a:xfrm>
            <a:off x="51" y="8527725"/>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50" name="TextBox 49"/>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2913863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5060" y="309256"/>
            <a:ext cx="5561266" cy="646331"/>
          </a:xfrm>
          <a:prstGeom prst="rect">
            <a:avLst/>
          </a:prstGeom>
          <a:noFill/>
        </p:spPr>
        <p:txBody>
          <a:bodyPr wrap="none" rtlCol="0">
            <a:spAutoFit/>
          </a:bodyPr>
          <a:lstStyle/>
          <a:p>
            <a:pPr algn="ctr"/>
            <a:r>
              <a:rPr lang="en-US" sz="1800" b="1" dirty="0" smtClean="0"/>
              <a:t>FOOD AND BEVERAGE INDUSTRY</a:t>
            </a:r>
          </a:p>
          <a:p>
            <a:pPr algn="ctr"/>
            <a:r>
              <a:rPr lang="en-US" sz="1800" dirty="0" smtClean="0"/>
              <a:t>Exploration On The Type Of Food And Beverage Industry</a:t>
            </a:r>
            <a:endParaRPr lang="en-US" sz="1800" b="1" dirty="0"/>
          </a:p>
        </p:txBody>
      </p:sp>
      <p:sp>
        <p:nvSpPr>
          <p:cNvPr id="33" name="Rectangle 32"/>
          <p:cNvSpPr/>
          <p:nvPr/>
        </p:nvSpPr>
        <p:spPr>
          <a:xfrm>
            <a:off x="0" y="9428002"/>
            <a:ext cx="12801600" cy="16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42" name="TextBox 41"/>
          <p:cNvSpPr txBox="1"/>
          <p:nvPr/>
        </p:nvSpPr>
        <p:spPr>
          <a:xfrm>
            <a:off x="51" y="8527725"/>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1132" name="TextBox 1131"/>
          <p:cNvSpPr txBox="1"/>
          <p:nvPr/>
        </p:nvSpPr>
        <p:spPr>
          <a:xfrm>
            <a:off x="831803" y="1144314"/>
            <a:ext cx="3607605" cy="6986528"/>
          </a:xfrm>
          <a:prstGeom prst="rect">
            <a:avLst/>
          </a:prstGeom>
          <a:noFill/>
        </p:spPr>
        <p:txBody>
          <a:bodyPr wrap="square" rtlCol="0">
            <a:spAutoFit/>
          </a:bodyPr>
          <a:lstStyle/>
          <a:p>
            <a:r>
              <a:rPr lang="en-US" sz="1600" dirty="0"/>
              <a:t>1. MAKANAN PRIMER</a:t>
            </a:r>
          </a:p>
          <a:p>
            <a:r>
              <a:rPr lang="en-US" sz="1600" dirty="0"/>
              <a:t>(</a:t>
            </a:r>
            <a:r>
              <a:rPr lang="en-US" sz="1600" dirty="0" err="1"/>
              <a:t>Kebutuhan</a:t>
            </a:r>
            <a:r>
              <a:rPr lang="en-US" sz="1600" dirty="0"/>
              <a:t> </a:t>
            </a:r>
            <a:r>
              <a:rPr lang="en-US" sz="1600" dirty="0" err="1"/>
              <a:t>dasar</a:t>
            </a:r>
            <a:r>
              <a:rPr lang="en-US" sz="1600" dirty="0"/>
              <a:t> | </a:t>
            </a:r>
            <a:r>
              <a:rPr lang="en-US" sz="1600" dirty="0" err="1"/>
              <a:t>Tidak</a:t>
            </a:r>
            <a:r>
              <a:rPr lang="en-US" sz="1600" dirty="0"/>
              <a:t> </a:t>
            </a:r>
            <a:r>
              <a:rPr lang="en-US" sz="1600" dirty="0" err="1"/>
              <a:t>gampang</a:t>
            </a:r>
            <a:r>
              <a:rPr lang="en-US" sz="1600" dirty="0"/>
              <a:t> </a:t>
            </a:r>
            <a:r>
              <a:rPr lang="en-US" sz="1600" dirty="0" err="1"/>
              <a:t>bosan</a:t>
            </a:r>
            <a:r>
              <a:rPr lang="en-US" sz="1600" dirty="0"/>
              <a:t> | Repeat </a:t>
            </a:r>
            <a:r>
              <a:rPr lang="en-US" sz="1600" dirty="0" err="1"/>
              <a:t>tinggi</a:t>
            </a:r>
            <a:r>
              <a:rPr lang="en-US" sz="1600" dirty="0"/>
              <a:t>)</a:t>
            </a:r>
          </a:p>
          <a:p>
            <a:endParaRPr lang="en-US" sz="1600" dirty="0" smtClean="0"/>
          </a:p>
          <a:p>
            <a:r>
              <a:rPr lang="en-US" sz="1600" dirty="0" err="1" smtClean="0"/>
              <a:t>Definisi</a:t>
            </a:r>
            <a:endParaRPr lang="en-US" sz="1600" dirty="0" smtClean="0"/>
          </a:p>
          <a:p>
            <a:r>
              <a:rPr lang="en-US" sz="1600" dirty="0" err="1" smtClean="0"/>
              <a:t>Makanan</a:t>
            </a:r>
            <a:r>
              <a:rPr lang="en-US" sz="1600" dirty="0" smtClean="0"/>
              <a:t> </a:t>
            </a:r>
            <a:r>
              <a:rPr lang="en-US" sz="1600" dirty="0"/>
              <a:t>yang:</a:t>
            </a:r>
          </a:p>
          <a:p>
            <a:r>
              <a:rPr lang="en-US" sz="1600" dirty="0" smtClean="0"/>
              <a:t>• </a:t>
            </a:r>
            <a:r>
              <a:rPr lang="en-US" sz="1600" dirty="0" err="1" smtClean="0"/>
              <a:t>Dikonsumsi</a:t>
            </a:r>
            <a:r>
              <a:rPr lang="en-US" sz="1600" dirty="0" smtClean="0"/>
              <a:t> </a:t>
            </a:r>
            <a:r>
              <a:rPr lang="en-US" sz="1600" dirty="0" err="1"/>
              <a:t>rutin</a:t>
            </a:r>
            <a:r>
              <a:rPr lang="en-US" sz="1600" dirty="0"/>
              <a:t> (</a:t>
            </a:r>
            <a:r>
              <a:rPr lang="en-US" sz="1600" dirty="0" err="1"/>
              <a:t>harian</a:t>
            </a:r>
            <a:r>
              <a:rPr lang="en-US" sz="1600" dirty="0"/>
              <a:t>/</a:t>
            </a:r>
            <a:r>
              <a:rPr lang="en-US" sz="1600" dirty="0" err="1"/>
              <a:t>mingguan</a:t>
            </a:r>
            <a:r>
              <a:rPr lang="en-US" sz="1600" dirty="0"/>
              <a:t>)</a:t>
            </a:r>
          </a:p>
          <a:p>
            <a:r>
              <a:rPr lang="en-US" sz="1600" dirty="0" smtClean="0"/>
              <a:t>• </a:t>
            </a:r>
            <a:r>
              <a:rPr lang="en-US" sz="1600" dirty="0" err="1" smtClean="0"/>
              <a:t>Dibeli</a:t>
            </a:r>
            <a:r>
              <a:rPr lang="en-US" sz="1600" dirty="0" smtClean="0"/>
              <a:t> </a:t>
            </a:r>
            <a:r>
              <a:rPr lang="en-US" sz="1600" dirty="0" err="1"/>
              <a:t>karena</a:t>
            </a:r>
            <a:r>
              <a:rPr lang="en-US" sz="1600" dirty="0"/>
              <a:t> </a:t>
            </a:r>
            <a:r>
              <a:rPr lang="en-US" sz="1600" dirty="0" err="1"/>
              <a:t>butuh</a:t>
            </a:r>
            <a:r>
              <a:rPr lang="en-US" sz="1600" dirty="0"/>
              <a:t>, </a:t>
            </a:r>
            <a:r>
              <a:rPr lang="en-US" sz="1600" dirty="0" err="1"/>
              <a:t>bukan</a:t>
            </a:r>
            <a:r>
              <a:rPr lang="en-US" sz="1600" dirty="0"/>
              <a:t> </a:t>
            </a:r>
            <a:r>
              <a:rPr lang="en-US" sz="1600" dirty="0" err="1"/>
              <a:t>karena</a:t>
            </a:r>
            <a:r>
              <a:rPr lang="en-US" sz="1600" dirty="0"/>
              <a:t> </a:t>
            </a:r>
            <a:r>
              <a:rPr lang="en-US" sz="1600" dirty="0" err="1"/>
              <a:t>ingin</a:t>
            </a:r>
            <a:r>
              <a:rPr lang="en-US" sz="1600" dirty="0"/>
              <a:t> </a:t>
            </a:r>
            <a:r>
              <a:rPr lang="en-US" sz="1600" dirty="0" err="1"/>
              <a:t>coba</a:t>
            </a:r>
            <a:endParaRPr lang="en-US" sz="1600" dirty="0"/>
          </a:p>
          <a:p>
            <a:r>
              <a:rPr lang="en-US" sz="1600" dirty="0" smtClean="0"/>
              <a:t>• </a:t>
            </a:r>
            <a:r>
              <a:rPr lang="en-US" sz="1600" dirty="0" err="1" smtClean="0"/>
              <a:t>Tetap</a:t>
            </a:r>
            <a:r>
              <a:rPr lang="en-US" sz="1600" dirty="0" smtClean="0"/>
              <a:t> </a:t>
            </a:r>
            <a:r>
              <a:rPr lang="en-US" sz="1600" dirty="0" err="1"/>
              <a:t>laku</a:t>
            </a:r>
            <a:r>
              <a:rPr lang="en-US" sz="1600" dirty="0"/>
              <a:t> </a:t>
            </a:r>
            <a:r>
              <a:rPr lang="en-US" sz="1600" dirty="0" err="1"/>
              <a:t>walau</a:t>
            </a:r>
            <a:r>
              <a:rPr lang="en-US" sz="1600" dirty="0"/>
              <a:t> </a:t>
            </a:r>
            <a:r>
              <a:rPr lang="en-US" sz="1600" dirty="0" err="1"/>
              <a:t>tanpa</a:t>
            </a:r>
            <a:r>
              <a:rPr lang="en-US" sz="1600" dirty="0"/>
              <a:t> </a:t>
            </a:r>
            <a:r>
              <a:rPr lang="en-US" sz="1600" dirty="0" err="1"/>
              <a:t>tren</a:t>
            </a:r>
            <a:r>
              <a:rPr lang="en-US" sz="1600" dirty="0"/>
              <a:t> &amp; </a:t>
            </a:r>
            <a:r>
              <a:rPr lang="en-US" sz="1600" dirty="0" err="1"/>
              <a:t>tanpa</a:t>
            </a:r>
            <a:r>
              <a:rPr lang="en-US" sz="1600" dirty="0"/>
              <a:t> </a:t>
            </a:r>
            <a:r>
              <a:rPr lang="en-US" sz="1600" dirty="0" err="1" smtClean="0"/>
              <a:t>promosi</a:t>
            </a:r>
            <a:endParaRPr lang="en-US" sz="1600" dirty="0" smtClean="0"/>
          </a:p>
          <a:p>
            <a:endParaRPr lang="en-US" sz="1600" dirty="0"/>
          </a:p>
          <a:p>
            <a:r>
              <a:rPr lang="en-US" sz="1600" dirty="0" err="1"/>
              <a:t>Contoh</a:t>
            </a:r>
            <a:endParaRPr lang="en-US" sz="1600" dirty="0"/>
          </a:p>
          <a:p>
            <a:r>
              <a:rPr lang="en-US" sz="1600" dirty="0" smtClean="0"/>
              <a:t>• </a:t>
            </a:r>
            <a:r>
              <a:rPr lang="en-US" sz="1600" dirty="0" err="1" smtClean="0"/>
              <a:t>Nasi</a:t>
            </a:r>
            <a:r>
              <a:rPr lang="en-US" sz="1600" dirty="0" smtClean="0"/>
              <a:t> </a:t>
            </a:r>
            <a:r>
              <a:rPr lang="en-US" sz="1600" dirty="0"/>
              <a:t>+ </a:t>
            </a:r>
            <a:r>
              <a:rPr lang="en-US" sz="1600" dirty="0" err="1"/>
              <a:t>lauk</a:t>
            </a:r>
            <a:r>
              <a:rPr lang="en-US" sz="1600" dirty="0"/>
              <a:t> (</a:t>
            </a:r>
            <a:r>
              <a:rPr lang="en-US" sz="1600" dirty="0" err="1"/>
              <a:t>warteg</a:t>
            </a:r>
            <a:r>
              <a:rPr lang="en-US" sz="1600" dirty="0"/>
              <a:t>, </a:t>
            </a:r>
            <a:r>
              <a:rPr lang="en-US" sz="1600" dirty="0" err="1"/>
              <a:t>nasi</a:t>
            </a:r>
            <a:r>
              <a:rPr lang="en-US" sz="1600" dirty="0"/>
              <a:t> </a:t>
            </a:r>
            <a:r>
              <a:rPr lang="en-US" sz="1600" dirty="0" err="1"/>
              <a:t>campur</a:t>
            </a:r>
            <a:r>
              <a:rPr lang="en-US" sz="1600" dirty="0"/>
              <a:t>, </a:t>
            </a:r>
            <a:r>
              <a:rPr lang="en-US" sz="1600" dirty="0" err="1"/>
              <a:t>prasmanan</a:t>
            </a:r>
            <a:r>
              <a:rPr lang="en-US" sz="1600" dirty="0"/>
              <a:t>)</a:t>
            </a:r>
          </a:p>
          <a:p>
            <a:r>
              <a:rPr lang="en-US" sz="1600" dirty="0" smtClean="0"/>
              <a:t>• Soto</a:t>
            </a:r>
            <a:r>
              <a:rPr lang="en-US" sz="1600" dirty="0"/>
              <a:t>, </a:t>
            </a:r>
            <a:r>
              <a:rPr lang="en-US" sz="1600" dirty="0" err="1"/>
              <a:t>rawon</a:t>
            </a:r>
            <a:r>
              <a:rPr lang="en-US" sz="1600" dirty="0"/>
              <a:t>, </a:t>
            </a:r>
            <a:r>
              <a:rPr lang="en-US" sz="1600" dirty="0" err="1"/>
              <a:t>pecel</a:t>
            </a:r>
            <a:r>
              <a:rPr lang="en-US" sz="1600" dirty="0"/>
              <a:t>, </a:t>
            </a:r>
            <a:r>
              <a:rPr lang="en-US" sz="1600" dirty="0" err="1"/>
              <a:t>sayur</a:t>
            </a:r>
            <a:r>
              <a:rPr lang="en-US" sz="1600" dirty="0"/>
              <a:t> </a:t>
            </a:r>
            <a:r>
              <a:rPr lang="en-US" sz="1600" dirty="0" err="1"/>
              <a:t>asem</a:t>
            </a:r>
            <a:endParaRPr lang="en-US" sz="1600" dirty="0"/>
          </a:p>
          <a:p>
            <a:r>
              <a:rPr lang="en-US" sz="1600" dirty="0" smtClean="0"/>
              <a:t>• </a:t>
            </a:r>
            <a:r>
              <a:rPr lang="en-US" sz="1600" dirty="0" err="1" smtClean="0"/>
              <a:t>Bakso</a:t>
            </a:r>
            <a:r>
              <a:rPr lang="en-US" sz="1600" dirty="0"/>
              <a:t>, </a:t>
            </a:r>
            <a:r>
              <a:rPr lang="en-US" sz="1600" dirty="0" err="1"/>
              <a:t>mie</a:t>
            </a:r>
            <a:r>
              <a:rPr lang="en-US" sz="1600" dirty="0"/>
              <a:t> </a:t>
            </a:r>
            <a:r>
              <a:rPr lang="en-US" sz="1600" dirty="0" err="1"/>
              <a:t>ayam</a:t>
            </a:r>
            <a:endParaRPr lang="en-US" sz="1600" dirty="0"/>
          </a:p>
          <a:p>
            <a:r>
              <a:rPr lang="en-US" sz="1600" dirty="0" smtClean="0"/>
              <a:t>• </a:t>
            </a:r>
            <a:r>
              <a:rPr lang="en-US" sz="1600" dirty="0" err="1" smtClean="0"/>
              <a:t>Bubur</a:t>
            </a:r>
            <a:r>
              <a:rPr lang="en-US" sz="1600" dirty="0" smtClean="0"/>
              <a:t> </a:t>
            </a:r>
            <a:r>
              <a:rPr lang="en-US" sz="1600" dirty="0" err="1"/>
              <a:t>ayam</a:t>
            </a:r>
            <a:r>
              <a:rPr lang="en-US" sz="1600" dirty="0"/>
              <a:t>, </a:t>
            </a:r>
            <a:r>
              <a:rPr lang="en-US" sz="1600" dirty="0" err="1"/>
              <a:t>lontong</a:t>
            </a:r>
            <a:r>
              <a:rPr lang="en-US" sz="1600" dirty="0"/>
              <a:t> </a:t>
            </a:r>
            <a:r>
              <a:rPr lang="en-US" sz="1600" dirty="0" err="1" smtClean="0"/>
              <a:t>sayur</a:t>
            </a:r>
            <a:endParaRPr lang="en-US" sz="1600" dirty="0" smtClean="0"/>
          </a:p>
          <a:p>
            <a:endParaRPr lang="en-US" sz="1600" dirty="0"/>
          </a:p>
          <a:p>
            <a:r>
              <a:rPr lang="en-US" sz="1600" dirty="0" err="1"/>
              <a:t>Karakter</a:t>
            </a:r>
            <a:r>
              <a:rPr lang="en-US" sz="1600" dirty="0"/>
              <a:t> </a:t>
            </a:r>
            <a:r>
              <a:rPr lang="en-US" sz="1600" dirty="0" err="1"/>
              <a:t>Bisnis</a:t>
            </a:r>
            <a:endParaRPr lang="en-US" sz="1600" dirty="0"/>
          </a:p>
          <a:p>
            <a:r>
              <a:rPr lang="en-US" sz="1600" dirty="0"/>
              <a:t>✅ Repeat order </a:t>
            </a:r>
            <a:r>
              <a:rPr lang="en-US" sz="1600" dirty="0" err="1"/>
              <a:t>tinggi</a:t>
            </a:r>
            <a:endParaRPr lang="en-US" sz="1600" dirty="0"/>
          </a:p>
          <a:p>
            <a:r>
              <a:rPr lang="en-US" sz="1600" dirty="0"/>
              <a:t>✅ Stabil </a:t>
            </a:r>
            <a:r>
              <a:rPr lang="en-US" sz="1600" dirty="0" err="1"/>
              <a:t>jangka</a:t>
            </a:r>
            <a:r>
              <a:rPr lang="en-US" sz="1600" dirty="0"/>
              <a:t> </a:t>
            </a:r>
            <a:r>
              <a:rPr lang="en-US" sz="1600" dirty="0" err="1"/>
              <a:t>panjang</a:t>
            </a:r>
            <a:endParaRPr lang="en-US" sz="1600" dirty="0"/>
          </a:p>
          <a:p>
            <a:r>
              <a:rPr lang="en-US" sz="1600" dirty="0"/>
              <a:t>✅ </a:t>
            </a:r>
            <a:r>
              <a:rPr lang="en-US" sz="1600" dirty="0" err="1"/>
              <a:t>Cocok</a:t>
            </a:r>
            <a:r>
              <a:rPr lang="en-US" sz="1600" dirty="0"/>
              <a:t> </a:t>
            </a:r>
            <a:r>
              <a:rPr lang="en-US" sz="1600" dirty="0" err="1"/>
              <a:t>untuk</a:t>
            </a:r>
            <a:r>
              <a:rPr lang="en-US" sz="1600" dirty="0"/>
              <a:t> </a:t>
            </a:r>
            <a:r>
              <a:rPr lang="en-US" sz="1600" dirty="0" err="1"/>
              <a:t>ekonomi</a:t>
            </a:r>
            <a:r>
              <a:rPr lang="en-US" sz="1600" dirty="0"/>
              <a:t> </a:t>
            </a:r>
            <a:r>
              <a:rPr lang="en-US" sz="1600" dirty="0" err="1"/>
              <a:t>apa</a:t>
            </a:r>
            <a:r>
              <a:rPr lang="en-US" sz="1600" dirty="0"/>
              <a:t> pun (</a:t>
            </a:r>
            <a:r>
              <a:rPr lang="en-US" sz="1600" dirty="0" err="1"/>
              <a:t>lesu</a:t>
            </a:r>
            <a:r>
              <a:rPr lang="en-US" sz="1600" dirty="0"/>
              <a:t> / </a:t>
            </a:r>
            <a:r>
              <a:rPr lang="en-US" sz="1600" dirty="0" err="1"/>
              <a:t>naik</a:t>
            </a:r>
            <a:r>
              <a:rPr lang="en-US" sz="1600" dirty="0"/>
              <a:t>)</a:t>
            </a:r>
          </a:p>
          <a:p>
            <a:r>
              <a:rPr lang="en-US" sz="1600" dirty="0"/>
              <a:t>❌ Margin per </a:t>
            </a:r>
            <a:r>
              <a:rPr lang="en-US" sz="1600" dirty="0" err="1"/>
              <a:t>porsi</a:t>
            </a:r>
            <a:r>
              <a:rPr lang="en-US" sz="1600" dirty="0"/>
              <a:t> </a:t>
            </a:r>
            <a:r>
              <a:rPr lang="en-US" sz="1600" dirty="0" err="1"/>
              <a:t>biasanya</a:t>
            </a:r>
            <a:r>
              <a:rPr lang="en-US" sz="1600" dirty="0"/>
              <a:t> </a:t>
            </a:r>
            <a:r>
              <a:rPr lang="en-US" sz="1600" dirty="0" err="1"/>
              <a:t>tidak</a:t>
            </a:r>
            <a:r>
              <a:rPr lang="en-US" sz="1600" dirty="0"/>
              <a:t> </a:t>
            </a:r>
            <a:r>
              <a:rPr lang="en-US" sz="1600" dirty="0" err="1"/>
              <a:t>besar</a:t>
            </a:r>
            <a:endParaRPr lang="en-US" sz="1600" dirty="0"/>
          </a:p>
          <a:p>
            <a:r>
              <a:rPr lang="en-US" sz="1600" dirty="0"/>
              <a:t>❌ </a:t>
            </a:r>
            <a:r>
              <a:rPr lang="en-US" sz="1600" dirty="0" err="1"/>
              <a:t>Perlu</a:t>
            </a:r>
            <a:r>
              <a:rPr lang="en-US" sz="1600" dirty="0"/>
              <a:t> </a:t>
            </a:r>
            <a:r>
              <a:rPr lang="en-US" sz="1600" dirty="0" err="1"/>
              <a:t>konsistensi</a:t>
            </a:r>
            <a:r>
              <a:rPr lang="en-US" sz="1600" dirty="0"/>
              <a:t> rasa &amp; </a:t>
            </a:r>
            <a:r>
              <a:rPr lang="en-US" sz="1600" dirty="0" err="1" smtClean="0"/>
              <a:t>operasional</a:t>
            </a:r>
            <a:endParaRPr lang="en-US" sz="1600" dirty="0" smtClean="0"/>
          </a:p>
          <a:p>
            <a:endParaRPr lang="en-US" sz="1600" dirty="0"/>
          </a:p>
          <a:p>
            <a:r>
              <a:rPr lang="en-US" sz="1600" dirty="0"/>
              <a:t>👉 </a:t>
            </a:r>
            <a:r>
              <a:rPr lang="en-US" sz="1600" dirty="0" err="1"/>
              <a:t>Ini</a:t>
            </a:r>
            <a:r>
              <a:rPr lang="en-US" sz="1600" dirty="0"/>
              <a:t> </a:t>
            </a:r>
            <a:r>
              <a:rPr lang="en-US" sz="1600" dirty="0" err="1"/>
              <a:t>tulang</a:t>
            </a:r>
            <a:r>
              <a:rPr lang="en-US" sz="1600" dirty="0"/>
              <a:t> </a:t>
            </a:r>
            <a:r>
              <a:rPr lang="en-US" sz="1600" dirty="0" err="1"/>
              <a:t>punggung</a:t>
            </a:r>
            <a:r>
              <a:rPr lang="en-US" sz="1600" dirty="0"/>
              <a:t> </a:t>
            </a:r>
            <a:r>
              <a:rPr lang="en-US" sz="1600" dirty="0" err="1"/>
              <a:t>usaha</a:t>
            </a:r>
            <a:r>
              <a:rPr lang="en-US" sz="1600" dirty="0"/>
              <a:t> </a:t>
            </a:r>
            <a:r>
              <a:rPr lang="en-US" sz="1600" dirty="0" err="1" smtClean="0"/>
              <a:t>makanan</a:t>
            </a:r>
            <a:endParaRPr lang="en-US" sz="1600" dirty="0"/>
          </a:p>
        </p:txBody>
      </p:sp>
      <p:sp>
        <p:nvSpPr>
          <p:cNvPr id="156" name="TextBox 155"/>
          <p:cNvSpPr txBox="1"/>
          <p:nvPr/>
        </p:nvSpPr>
        <p:spPr>
          <a:xfrm>
            <a:off x="4682912" y="1144314"/>
            <a:ext cx="3542710" cy="6001643"/>
          </a:xfrm>
          <a:prstGeom prst="rect">
            <a:avLst/>
          </a:prstGeom>
          <a:noFill/>
        </p:spPr>
        <p:txBody>
          <a:bodyPr wrap="square" rtlCol="0">
            <a:spAutoFit/>
          </a:bodyPr>
          <a:lstStyle/>
          <a:p>
            <a:r>
              <a:rPr lang="en-US" sz="1600" dirty="0" smtClean="0"/>
              <a:t>2</a:t>
            </a:r>
            <a:r>
              <a:rPr lang="en-US" sz="1600" dirty="0"/>
              <a:t>. MAKANAN SEKUNDER</a:t>
            </a:r>
          </a:p>
          <a:p>
            <a:r>
              <a:rPr lang="en-US" sz="1600" dirty="0"/>
              <a:t>(</a:t>
            </a:r>
            <a:r>
              <a:rPr lang="en-US" sz="1600" dirty="0" err="1"/>
              <a:t>Pendamping</a:t>
            </a:r>
            <a:r>
              <a:rPr lang="en-US" sz="1600" dirty="0"/>
              <a:t> | </a:t>
            </a:r>
            <a:r>
              <a:rPr lang="en-US" sz="1600" dirty="0" err="1"/>
              <a:t>Bisa</a:t>
            </a:r>
            <a:r>
              <a:rPr lang="en-US" sz="1600" dirty="0"/>
              <a:t> </a:t>
            </a:r>
            <a:r>
              <a:rPr lang="en-US" sz="1600" dirty="0" err="1"/>
              <a:t>bosan</a:t>
            </a:r>
            <a:r>
              <a:rPr lang="en-US" sz="1600" dirty="0"/>
              <a:t> | </a:t>
            </a:r>
            <a:r>
              <a:rPr lang="en-US" sz="1600" dirty="0" err="1"/>
              <a:t>Masih</a:t>
            </a:r>
            <a:r>
              <a:rPr lang="en-US" sz="1600" dirty="0"/>
              <a:t> </a:t>
            </a:r>
            <a:r>
              <a:rPr lang="en-US" sz="1600" dirty="0" err="1"/>
              <a:t>rasional</a:t>
            </a:r>
            <a:r>
              <a:rPr lang="en-US" sz="1600" dirty="0"/>
              <a:t>)</a:t>
            </a:r>
          </a:p>
          <a:p>
            <a:endParaRPr lang="en-US" sz="1600" dirty="0" smtClean="0"/>
          </a:p>
          <a:p>
            <a:r>
              <a:rPr lang="en-US" sz="1600" dirty="0" err="1" smtClean="0"/>
              <a:t>Definisi</a:t>
            </a:r>
            <a:endParaRPr lang="en-US" sz="1600" dirty="0"/>
          </a:p>
          <a:p>
            <a:r>
              <a:rPr lang="en-US" sz="1600" dirty="0" err="1"/>
              <a:t>Makanan</a:t>
            </a:r>
            <a:r>
              <a:rPr lang="en-US" sz="1600" dirty="0"/>
              <a:t> yang:</a:t>
            </a:r>
          </a:p>
          <a:p>
            <a:r>
              <a:rPr lang="en-US" sz="1600" dirty="0" smtClean="0"/>
              <a:t>• </a:t>
            </a:r>
            <a:r>
              <a:rPr lang="en-US" sz="1600" dirty="0" err="1" smtClean="0"/>
              <a:t>Tidak</a:t>
            </a:r>
            <a:r>
              <a:rPr lang="en-US" sz="1600" dirty="0" smtClean="0"/>
              <a:t> </a:t>
            </a:r>
            <a:r>
              <a:rPr lang="en-US" sz="1600" dirty="0" err="1"/>
              <a:t>wajib</a:t>
            </a:r>
            <a:r>
              <a:rPr lang="en-US" sz="1600" dirty="0"/>
              <a:t>, </a:t>
            </a:r>
            <a:r>
              <a:rPr lang="en-US" sz="1600" dirty="0" err="1"/>
              <a:t>tapi</a:t>
            </a:r>
            <a:r>
              <a:rPr lang="en-US" sz="1600" dirty="0"/>
              <a:t> </a:t>
            </a:r>
            <a:r>
              <a:rPr lang="en-US" sz="1600" dirty="0" err="1"/>
              <a:t>sering</a:t>
            </a:r>
            <a:r>
              <a:rPr lang="en-US" sz="1600" dirty="0"/>
              <a:t> </a:t>
            </a:r>
            <a:r>
              <a:rPr lang="en-US" sz="1600" dirty="0" err="1"/>
              <a:t>dibeli</a:t>
            </a:r>
            <a:endParaRPr lang="en-US" sz="1600" dirty="0"/>
          </a:p>
          <a:p>
            <a:r>
              <a:rPr lang="en-US" sz="1600" dirty="0" smtClean="0"/>
              <a:t>• </a:t>
            </a:r>
            <a:r>
              <a:rPr lang="en-US" sz="1600" dirty="0" err="1" smtClean="0"/>
              <a:t>Konsumsi</a:t>
            </a:r>
            <a:r>
              <a:rPr lang="en-US" sz="1600" dirty="0" smtClean="0"/>
              <a:t> </a:t>
            </a:r>
            <a:r>
              <a:rPr lang="en-US" sz="1600" dirty="0" err="1"/>
              <a:t>situasional</a:t>
            </a:r>
            <a:endParaRPr lang="en-US" sz="1600" dirty="0"/>
          </a:p>
          <a:p>
            <a:r>
              <a:rPr lang="en-US" sz="1600" dirty="0" smtClean="0"/>
              <a:t>• </a:t>
            </a:r>
            <a:r>
              <a:rPr lang="en-US" sz="1600" dirty="0" err="1" smtClean="0"/>
              <a:t>Masih</a:t>
            </a:r>
            <a:r>
              <a:rPr lang="en-US" sz="1600" dirty="0" smtClean="0"/>
              <a:t> </a:t>
            </a:r>
            <a:r>
              <a:rPr lang="en-US" sz="1600" dirty="0" err="1"/>
              <a:t>bisa</a:t>
            </a:r>
            <a:r>
              <a:rPr lang="en-US" sz="1600" dirty="0"/>
              <a:t> </a:t>
            </a:r>
            <a:r>
              <a:rPr lang="en-US" sz="1600" dirty="0" err="1"/>
              <a:t>jadi</a:t>
            </a:r>
            <a:r>
              <a:rPr lang="en-US" sz="1600" dirty="0"/>
              <a:t> </a:t>
            </a:r>
            <a:r>
              <a:rPr lang="en-US" sz="1600" dirty="0" err="1"/>
              <a:t>kebiasaan</a:t>
            </a:r>
            <a:endParaRPr lang="en-US" sz="1600" dirty="0"/>
          </a:p>
          <a:p>
            <a:endParaRPr lang="en-US" sz="1600" dirty="0" smtClean="0"/>
          </a:p>
          <a:p>
            <a:r>
              <a:rPr lang="en-US" sz="1600" dirty="0" err="1" smtClean="0"/>
              <a:t>Contoh</a:t>
            </a:r>
            <a:endParaRPr lang="en-US" sz="1600" dirty="0"/>
          </a:p>
          <a:p>
            <a:r>
              <a:rPr lang="en-US" sz="1600" dirty="0" smtClean="0"/>
              <a:t>• </a:t>
            </a:r>
            <a:r>
              <a:rPr lang="en-US" sz="1600" dirty="0" err="1" smtClean="0"/>
              <a:t>Ayam</a:t>
            </a:r>
            <a:r>
              <a:rPr lang="en-US" sz="1600" dirty="0" smtClean="0"/>
              <a:t> </a:t>
            </a:r>
            <a:r>
              <a:rPr lang="en-US" sz="1600" dirty="0" err="1"/>
              <a:t>geprek</a:t>
            </a:r>
            <a:endParaRPr lang="en-US" sz="1600" dirty="0"/>
          </a:p>
          <a:p>
            <a:r>
              <a:rPr lang="en-US" sz="1600" dirty="0" smtClean="0"/>
              <a:t>• </a:t>
            </a:r>
            <a:r>
              <a:rPr lang="en-US" sz="1600" dirty="0" err="1" smtClean="0"/>
              <a:t>Nasi</a:t>
            </a:r>
            <a:r>
              <a:rPr lang="en-US" sz="1600" dirty="0" smtClean="0"/>
              <a:t> </a:t>
            </a:r>
            <a:r>
              <a:rPr lang="en-US" sz="1600" dirty="0" err="1"/>
              <a:t>goreng</a:t>
            </a:r>
            <a:r>
              <a:rPr lang="en-US" sz="1600" dirty="0"/>
              <a:t> </a:t>
            </a:r>
            <a:r>
              <a:rPr lang="en-US" sz="1600" dirty="0" err="1"/>
              <a:t>spesifik</a:t>
            </a:r>
            <a:endParaRPr lang="en-US" sz="1600" dirty="0"/>
          </a:p>
          <a:p>
            <a:r>
              <a:rPr lang="en-US" sz="1600" dirty="0" smtClean="0"/>
              <a:t>• Rice </a:t>
            </a:r>
            <a:r>
              <a:rPr lang="en-US" sz="1600" dirty="0"/>
              <a:t>bowl</a:t>
            </a:r>
          </a:p>
          <a:p>
            <a:r>
              <a:rPr lang="en-US" sz="1600" dirty="0" smtClean="0"/>
              <a:t>• </a:t>
            </a:r>
            <a:r>
              <a:rPr lang="en-US" sz="1600" dirty="0" err="1" smtClean="0"/>
              <a:t>Gorengan</a:t>
            </a:r>
            <a:endParaRPr lang="en-US" sz="1600" dirty="0"/>
          </a:p>
          <a:p>
            <a:r>
              <a:rPr lang="en-US" sz="1600" dirty="0" smtClean="0"/>
              <a:t>• Mie </a:t>
            </a:r>
            <a:r>
              <a:rPr lang="en-US" sz="1600" dirty="0" err="1"/>
              <a:t>pedas</a:t>
            </a:r>
            <a:endParaRPr lang="en-US" sz="1600" dirty="0"/>
          </a:p>
          <a:p>
            <a:endParaRPr lang="en-US" sz="1600" dirty="0" smtClean="0"/>
          </a:p>
          <a:p>
            <a:r>
              <a:rPr lang="en-US" sz="1600" dirty="0" err="1" smtClean="0"/>
              <a:t>Karakter</a:t>
            </a:r>
            <a:r>
              <a:rPr lang="en-US" sz="1600" dirty="0" smtClean="0"/>
              <a:t> </a:t>
            </a:r>
            <a:r>
              <a:rPr lang="en-US" sz="1600" dirty="0" err="1"/>
              <a:t>Bisnis</a:t>
            </a:r>
            <a:endParaRPr lang="en-US" sz="1600" dirty="0"/>
          </a:p>
          <a:p>
            <a:r>
              <a:rPr lang="en-US" sz="1600" dirty="0"/>
              <a:t>✅ </a:t>
            </a:r>
            <a:r>
              <a:rPr lang="en-US" sz="1600" dirty="0" smtClean="0"/>
              <a:t>Repeat </a:t>
            </a:r>
            <a:r>
              <a:rPr lang="en-US" sz="1600" dirty="0" err="1"/>
              <a:t>sedang</a:t>
            </a:r>
            <a:endParaRPr lang="en-US" sz="1600" dirty="0"/>
          </a:p>
          <a:p>
            <a:r>
              <a:rPr lang="en-US" sz="1600" dirty="0"/>
              <a:t>✅ </a:t>
            </a:r>
            <a:r>
              <a:rPr lang="en-US" sz="1600" dirty="0" err="1" smtClean="0"/>
              <a:t>Perlu</a:t>
            </a:r>
            <a:r>
              <a:rPr lang="en-US" sz="1600" dirty="0" smtClean="0"/>
              <a:t> </a:t>
            </a:r>
            <a:r>
              <a:rPr lang="en-US" sz="1600" dirty="0" err="1"/>
              <a:t>variasi</a:t>
            </a:r>
            <a:r>
              <a:rPr lang="en-US" sz="1600" dirty="0"/>
              <a:t> menu</a:t>
            </a:r>
          </a:p>
          <a:p>
            <a:r>
              <a:rPr lang="en-US" sz="1600" dirty="0"/>
              <a:t>✅ </a:t>
            </a:r>
            <a:r>
              <a:rPr lang="en-US" sz="1600" dirty="0" err="1" smtClean="0"/>
              <a:t>Kompetisi</a:t>
            </a:r>
            <a:r>
              <a:rPr lang="en-US" sz="1600" dirty="0" smtClean="0"/>
              <a:t> </a:t>
            </a:r>
            <a:r>
              <a:rPr lang="en-US" sz="1600" dirty="0" err="1"/>
              <a:t>tinggi</a:t>
            </a:r>
            <a:endParaRPr lang="en-US" sz="1600" dirty="0"/>
          </a:p>
          <a:p>
            <a:r>
              <a:rPr lang="en-US" sz="1600" dirty="0"/>
              <a:t>✅ Margin </a:t>
            </a:r>
            <a:r>
              <a:rPr lang="en-US" sz="1600" dirty="0" err="1"/>
              <a:t>bisa</a:t>
            </a:r>
            <a:r>
              <a:rPr lang="en-US" sz="1600" dirty="0"/>
              <a:t> </a:t>
            </a:r>
            <a:r>
              <a:rPr lang="en-US" sz="1600" dirty="0" err="1"/>
              <a:t>lebih</a:t>
            </a:r>
            <a:r>
              <a:rPr lang="en-US" sz="1600" dirty="0"/>
              <a:t> </a:t>
            </a:r>
            <a:r>
              <a:rPr lang="en-US" sz="1600" dirty="0" err="1"/>
              <a:t>baik</a:t>
            </a:r>
            <a:r>
              <a:rPr lang="en-US" sz="1600" dirty="0"/>
              <a:t> </a:t>
            </a:r>
            <a:r>
              <a:rPr lang="en-US" sz="1600" dirty="0" err="1"/>
              <a:t>dari</a:t>
            </a:r>
            <a:r>
              <a:rPr lang="en-US" sz="1600" dirty="0"/>
              <a:t> primer</a:t>
            </a:r>
          </a:p>
          <a:p>
            <a:endParaRPr lang="en-US" sz="1600" dirty="0" smtClean="0"/>
          </a:p>
          <a:p>
            <a:r>
              <a:rPr lang="en-US" sz="1600" dirty="0" smtClean="0"/>
              <a:t>👉 </a:t>
            </a:r>
            <a:r>
              <a:rPr lang="en-US" sz="1600" dirty="0" err="1"/>
              <a:t>Cocok</a:t>
            </a:r>
            <a:r>
              <a:rPr lang="en-US" sz="1600" dirty="0"/>
              <a:t> </a:t>
            </a:r>
            <a:r>
              <a:rPr lang="en-US" sz="1600" dirty="0" err="1"/>
              <a:t>sebagai</a:t>
            </a:r>
            <a:r>
              <a:rPr lang="en-US" sz="1600" dirty="0"/>
              <a:t> </a:t>
            </a:r>
            <a:r>
              <a:rPr lang="en-US" sz="1600" dirty="0" err="1"/>
              <a:t>penguat</a:t>
            </a:r>
            <a:r>
              <a:rPr lang="en-US" sz="1600" dirty="0"/>
              <a:t> / </a:t>
            </a:r>
            <a:r>
              <a:rPr lang="en-US" sz="1600" dirty="0" err="1" smtClean="0"/>
              <a:t>diferensiasi</a:t>
            </a:r>
            <a:endParaRPr lang="en-US" sz="1600" dirty="0"/>
          </a:p>
        </p:txBody>
      </p:sp>
      <p:sp>
        <p:nvSpPr>
          <p:cNvPr id="157" name="TextBox 156"/>
          <p:cNvSpPr txBox="1"/>
          <p:nvPr/>
        </p:nvSpPr>
        <p:spPr>
          <a:xfrm>
            <a:off x="8469127" y="1144314"/>
            <a:ext cx="3542710" cy="5755422"/>
          </a:xfrm>
          <a:prstGeom prst="rect">
            <a:avLst/>
          </a:prstGeom>
          <a:noFill/>
        </p:spPr>
        <p:txBody>
          <a:bodyPr wrap="square" rtlCol="0">
            <a:spAutoFit/>
          </a:bodyPr>
          <a:lstStyle/>
          <a:p>
            <a:r>
              <a:rPr lang="en-US" sz="1600" dirty="0" smtClean="0"/>
              <a:t>3️. MAKANAN </a:t>
            </a:r>
            <a:r>
              <a:rPr lang="en-US" sz="1600" dirty="0"/>
              <a:t>TERSIER</a:t>
            </a:r>
          </a:p>
          <a:p>
            <a:r>
              <a:rPr lang="en-US" sz="1600" dirty="0"/>
              <a:t>(</a:t>
            </a:r>
            <a:r>
              <a:rPr lang="en-US" sz="1600" dirty="0" err="1"/>
              <a:t>Hiburan</a:t>
            </a:r>
            <a:r>
              <a:rPr lang="en-US" sz="1600" dirty="0"/>
              <a:t> | </a:t>
            </a:r>
            <a:r>
              <a:rPr lang="en-US" sz="1600" dirty="0" err="1"/>
              <a:t>Cepat</a:t>
            </a:r>
            <a:r>
              <a:rPr lang="en-US" sz="1600" dirty="0"/>
              <a:t> </a:t>
            </a:r>
            <a:r>
              <a:rPr lang="en-US" sz="1600" dirty="0" err="1"/>
              <a:t>bosan</a:t>
            </a:r>
            <a:r>
              <a:rPr lang="en-US" sz="1600" dirty="0"/>
              <a:t> | Trend-based)</a:t>
            </a:r>
          </a:p>
          <a:p>
            <a:endParaRPr lang="en-US" sz="1600" dirty="0" smtClean="0"/>
          </a:p>
          <a:p>
            <a:r>
              <a:rPr lang="en-US" sz="1600" dirty="0" err="1" smtClean="0"/>
              <a:t>Definisi</a:t>
            </a:r>
            <a:endParaRPr lang="en-US" sz="1600" dirty="0"/>
          </a:p>
          <a:p>
            <a:r>
              <a:rPr lang="en-US" sz="1600" dirty="0" err="1"/>
              <a:t>Makanan</a:t>
            </a:r>
            <a:r>
              <a:rPr lang="en-US" sz="1600" dirty="0"/>
              <a:t> yang:</a:t>
            </a:r>
          </a:p>
          <a:p>
            <a:r>
              <a:rPr lang="en-US" sz="1600" dirty="0" smtClean="0"/>
              <a:t>• </a:t>
            </a:r>
            <a:r>
              <a:rPr lang="en-US" sz="1600" dirty="0" err="1" smtClean="0"/>
              <a:t>Dibeli</a:t>
            </a:r>
            <a:r>
              <a:rPr lang="en-US" sz="1600" dirty="0" smtClean="0"/>
              <a:t> </a:t>
            </a:r>
            <a:r>
              <a:rPr lang="en-US" sz="1600" dirty="0" err="1"/>
              <a:t>karena</a:t>
            </a:r>
            <a:r>
              <a:rPr lang="en-US" sz="1600" dirty="0"/>
              <a:t> </a:t>
            </a:r>
            <a:r>
              <a:rPr lang="en-US" sz="1600" dirty="0" err="1"/>
              <a:t>emosi</a:t>
            </a:r>
            <a:r>
              <a:rPr lang="en-US" sz="1600" dirty="0"/>
              <a:t> &amp; rasa </a:t>
            </a:r>
            <a:r>
              <a:rPr lang="en-US" sz="1600" dirty="0" err="1"/>
              <a:t>penasaran</a:t>
            </a:r>
            <a:endParaRPr lang="en-US" sz="1600" dirty="0"/>
          </a:p>
          <a:p>
            <a:r>
              <a:rPr lang="en-US" sz="1600" dirty="0" smtClean="0"/>
              <a:t>• </a:t>
            </a:r>
            <a:r>
              <a:rPr lang="en-US" sz="1600" dirty="0" err="1" smtClean="0"/>
              <a:t>Bukan</a:t>
            </a:r>
            <a:r>
              <a:rPr lang="en-US" sz="1600" dirty="0" smtClean="0"/>
              <a:t> </a:t>
            </a:r>
            <a:r>
              <a:rPr lang="en-US" sz="1600" dirty="0" err="1"/>
              <a:t>kebutuhan</a:t>
            </a:r>
            <a:endParaRPr lang="en-US" sz="1600" dirty="0"/>
          </a:p>
          <a:p>
            <a:r>
              <a:rPr lang="en-US" sz="1600" dirty="0" smtClean="0"/>
              <a:t>• </a:t>
            </a:r>
            <a:r>
              <a:rPr lang="en-US" sz="1600" dirty="0" err="1" smtClean="0"/>
              <a:t>Sangat</a:t>
            </a:r>
            <a:r>
              <a:rPr lang="en-US" sz="1600" dirty="0" smtClean="0"/>
              <a:t> </a:t>
            </a:r>
            <a:r>
              <a:rPr lang="en-US" sz="1600" dirty="0" err="1"/>
              <a:t>tergantung</a:t>
            </a:r>
            <a:r>
              <a:rPr lang="en-US" sz="1600" dirty="0"/>
              <a:t> </a:t>
            </a:r>
            <a:r>
              <a:rPr lang="en-US" sz="1600" dirty="0" err="1"/>
              <a:t>tren</a:t>
            </a:r>
            <a:r>
              <a:rPr lang="en-US" sz="1600" dirty="0"/>
              <a:t> &amp; visual</a:t>
            </a:r>
          </a:p>
          <a:p>
            <a:endParaRPr lang="en-US" sz="1600" dirty="0" smtClean="0"/>
          </a:p>
          <a:p>
            <a:r>
              <a:rPr lang="en-US" sz="1600" dirty="0" err="1" smtClean="0"/>
              <a:t>Contoh</a:t>
            </a:r>
            <a:endParaRPr lang="en-US" sz="1600" dirty="0"/>
          </a:p>
          <a:p>
            <a:r>
              <a:rPr lang="en-US" sz="1600" dirty="0" smtClean="0"/>
              <a:t>• Dessert </a:t>
            </a:r>
            <a:r>
              <a:rPr lang="en-US" sz="1600" dirty="0"/>
              <a:t>box</a:t>
            </a:r>
          </a:p>
          <a:p>
            <a:r>
              <a:rPr lang="en-US" sz="1600" dirty="0" smtClean="0"/>
              <a:t>• </a:t>
            </a:r>
            <a:r>
              <a:rPr lang="en-US" sz="1600" dirty="0" err="1" smtClean="0"/>
              <a:t>Minuman</a:t>
            </a:r>
            <a:r>
              <a:rPr lang="en-US" sz="1600" dirty="0" smtClean="0"/>
              <a:t> </a:t>
            </a:r>
            <a:r>
              <a:rPr lang="en-US" sz="1600" dirty="0" err="1"/>
              <a:t>boba</a:t>
            </a:r>
            <a:endParaRPr lang="en-US" sz="1600" dirty="0"/>
          </a:p>
          <a:p>
            <a:r>
              <a:rPr lang="en-US" sz="1600" dirty="0" smtClean="0"/>
              <a:t>• </a:t>
            </a:r>
            <a:r>
              <a:rPr lang="en-US" sz="1600" dirty="0" err="1" smtClean="0"/>
              <a:t>Makanan</a:t>
            </a:r>
            <a:r>
              <a:rPr lang="en-US" sz="1600" dirty="0" smtClean="0"/>
              <a:t> </a:t>
            </a:r>
            <a:r>
              <a:rPr lang="en-US" sz="1600" dirty="0"/>
              <a:t>viral</a:t>
            </a:r>
          </a:p>
          <a:p>
            <a:r>
              <a:rPr lang="en-US" sz="1600" dirty="0" smtClean="0"/>
              <a:t>• Snack </a:t>
            </a:r>
            <a:r>
              <a:rPr lang="en-US" sz="1600" dirty="0" err="1"/>
              <a:t>unik</a:t>
            </a:r>
            <a:r>
              <a:rPr lang="en-US" sz="1600" dirty="0"/>
              <a:t> / </a:t>
            </a:r>
            <a:r>
              <a:rPr lang="en-US" sz="1600" dirty="0" err="1" smtClean="0"/>
              <a:t>ekstrem</a:t>
            </a:r>
            <a:endParaRPr lang="en-US" sz="1600" dirty="0" smtClean="0"/>
          </a:p>
          <a:p>
            <a:endParaRPr lang="en-US" sz="1600" dirty="0"/>
          </a:p>
          <a:p>
            <a:r>
              <a:rPr lang="en-US" sz="1600" dirty="0" err="1"/>
              <a:t>Karakter</a:t>
            </a:r>
            <a:r>
              <a:rPr lang="en-US" sz="1600" dirty="0"/>
              <a:t> </a:t>
            </a:r>
            <a:r>
              <a:rPr lang="en-US" sz="1600" dirty="0" err="1"/>
              <a:t>Bisnis</a:t>
            </a:r>
            <a:endParaRPr lang="en-US" sz="1600" dirty="0"/>
          </a:p>
          <a:p>
            <a:r>
              <a:rPr lang="en-US" sz="1600" dirty="0"/>
              <a:t>🔴 Repeat </a:t>
            </a:r>
            <a:r>
              <a:rPr lang="en-US" sz="1600" dirty="0" err="1"/>
              <a:t>rendah</a:t>
            </a:r>
            <a:endParaRPr lang="en-US" sz="1600" dirty="0"/>
          </a:p>
          <a:p>
            <a:r>
              <a:rPr lang="en-US" sz="1600" dirty="0"/>
              <a:t>🔴 </a:t>
            </a:r>
            <a:r>
              <a:rPr lang="en-US" sz="1600" dirty="0" err="1"/>
              <a:t>Cepat</a:t>
            </a:r>
            <a:r>
              <a:rPr lang="en-US" sz="1600" dirty="0"/>
              <a:t> </a:t>
            </a:r>
            <a:r>
              <a:rPr lang="en-US" sz="1600" dirty="0" err="1"/>
              <a:t>jenuh</a:t>
            </a:r>
            <a:endParaRPr lang="en-US" sz="1600" dirty="0"/>
          </a:p>
          <a:p>
            <a:r>
              <a:rPr lang="en-US" sz="1600" dirty="0"/>
              <a:t>🔴 </a:t>
            </a:r>
            <a:r>
              <a:rPr lang="en-US" sz="1600" dirty="0" err="1"/>
              <a:t>Umur</a:t>
            </a:r>
            <a:r>
              <a:rPr lang="en-US" sz="1600" dirty="0"/>
              <a:t> </a:t>
            </a:r>
            <a:r>
              <a:rPr lang="en-US" sz="1600" dirty="0" err="1"/>
              <a:t>usaha</a:t>
            </a:r>
            <a:r>
              <a:rPr lang="en-US" sz="1600" dirty="0"/>
              <a:t> </a:t>
            </a:r>
            <a:r>
              <a:rPr lang="en-US" sz="1600" dirty="0" err="1"/>
              <a:t>pendek</a:t>
            </a:r>
            <a:endParaRPr lang="en-US" sz="1600" dirty="0"/>
          </a:p>
          <a:p>
            <a:r>
              <a:rPr lang="en-US" sz="1600" dirty="0"/>
              <a:t>✅ Margin </a:t>
            </a:r>
            <a:r>
              <a:rPr lang="en-US" sz="1600" dirty="0" err="1"/>
              <a:t>tinggi</a:t>
            </a:r>
            <a:r>
              <a:rPr lang="en-US" sz="1600" dirty="0"/>
              <a:t> di </a:t>
            </a:r>
            <a:r>
              <a:rPr lang="en-US" sz="1600" dirty="0" err="1"/>
              <a:t>awal</a:t>
            </a:r>
            <a:endParaRPr lang="en-US" sz="1600" dirty="0"/>
          </a:p>
          <a:p>
            <a:endParaRPr lang="en-US" sz="1600" dirty="0" smtClean="0"/>
          </a:p>
          <a:p>
            <a:r>
              <a:rPr lang="en-US" sz="1600" dirty="0" smtClean="0"/>
              <a:t>👉 </a:t>
            </a:r>
            <a:r>
              <a:rPr lang="en-US" sz="1600" dirty="0" err="1"/>
              <a:t>Cocok</a:t>
            </a:r>
            <a:r>
              <a:rPr lang="en-US" sz="1600" dirty="0"/>
              <a:t> </a:t>
            </a:r>
            <a:r>
              <a:rPr lang="en-US" sz="1600" dirty="0" err="1"/>
              <a:t>untuk</a:t>
            </a:r>
            <a:r>
              <a:rPr lang="en-US" sz="1600" dirty="0"/>
              <a:t> cash </a:t>
            </a:r>
            <a:r>
              <a:rPr lang="en-US" sz="1600" dirty="0" err="1"/>
              <a:t>cepat</a:t>
            </a:r>
            <a:r>
              <a:rPr lang="en-US" sz="1600" dirty="0"/>
              <a:t>, </a:t>
            </a:r>
            <a:r>
              <a:rPr lang="en-US" sz="1600" dirty="0" err="1"/>
              <a:t>bukan</a:t>
            </a:r>
            <a:r>
              <a:rPr lang="en-US" sz="1600" dirty="0"/>
              <a:t> </a:t>
            </a:r>
            <a:r>
              <a:rPr lang="en-US" sz="1600" dirty="0" err="1"/>
              <a:t>fondasi</a:t>
            </a:r>
            <a:endParaRPr lang="en-US" sz="1600" dirty="0"/>
          </a:p>
        </p:txBody>
      </p:sp>
      <p:sp>
        <p:nvSpPr>
          <p:cNvPr id="18" name="TextBox 17"/>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6734927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7822" y="309256"/>
            <a:ext cx="7455759" cy="646331"/>
          </a:xfrm>
          <a:prstGeom prst="rect">
            <a:avLst/>
          </a:prstGeom>
          <a:noFill/>
        </p:spPr>
        <p:txBody>
          <a:bodyPr wrap="none" rtlCol="0">
            <a:spAutoFit/>
          </a:bodyPr>
          <a:lstStyle/>
          <a:p>
            <a:pPr algn="ctr"/>
            <a:r>
              <a:rPr lang="en-US" sz="1800" b="1" dirty="0" smtClean="0"/>
              <a:t>FAST MOVING CONSUMER GOODS (FMCG) INDUSTRY</a:t>
            </a:r>
          </a:p>
          <a:p>
            <a:pPr algn="ctr"/>
            <a:r>
              <a:rPr lang="en-US" sz="1800" dirty="0" smtClean="0"/>
              <a:t>Exploration On The Type Of Fast Moving Consumer Goods (FMCG) Positioning</a:t>
            </a:r>
            <a:endParaRPr lang="en-US" sz="1800" b="1" dirty="0"/>
          </a:p>
        </p:txBody>
      </p:sp>
      <p:sp>
        <p:nvSpPr>
          <p:cNvPr id="33" name="Rectangle 32"/>
          <p:cNvSpPr/>
          <p:nvPr/>
        </p:nvSpPr>
        <p:spPr>
          <a:xfrm>
            <a:off x="0" y="9428002"/>
            <a:ext cx="12801600" cy="16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42" name="TextBox 41"/>
          <p:cNvSpPr txBox="1"/>
          <p:nvPr/>
        </p:nvSpPr>
        <p:spPr>
          <a:xfrm>
            <a:off x="51" y="8527725"/>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1132" name="TextBox 1131"/>
          <p:cNvSpPr txBox="1"/>
          <p:nvPr/>
        </p:nvSpPr>
        <p:spPr>
          <a:xfrm>
            <a:off x="146431" y="952409"/>
            <a:ext cx="3159905" cy="4832092"/>
          </a:xfrm>
          <a:prstGeom prst="rect">
            <a:avLst/>
          </a:prstGeom>
          <a:noFill/>
        </p:spPr>
        <p:txBody>
          <a:bodyPr wrap="square" rtlCol="0">
            <a:spAutoFit/>
          </a:bodyPr>
          <a:lstStyle/>
          <a:p>
            <a:r>
              <a:rPr lang="en-US" sz="1400" b="1" dirty="0"/>
              <a:t>1. First Mover</a:t>
            </a:r>
          </a:p>
          <a:p>
            <a:r>
              <a:rPr lang="en-US" sz="1400" b="1" dirty="0" err="1"/>
              <a:t>Peran</a:t>
            </a:r>
            <a:r>
              <a:rPr lang="en-US" sz="1400" b="1" dirty="0"/>
              <a:t>:</a:t>
            </a:r>
            <a:r>
              <a:rPr lang="en-US" sz="1400" dirty="0"/>
              <a:t> </a:t>
            </a:r>
            <a:r>
              <a:rPr lang="en-US" sz="1400" dirty="0" err="1"/>
              <a:t>Pencipta</a:t>
            </a:r>
            <a:r>
              <a:rPr lang="en-US" sz="1400" dirty="0"/>
              <a:t> </a:t>
            </a:r>
            <a:r>
              <a:rPr lang="en-US" sz="1400" dirty="0" err="1"/>
              <a:t>kategori</a:t>
            </a:r>
            <a:r>
              <a:rPr lang="en-US" sz="1400" dirty="0"/>
              <a:t> / </a:t>
            </a:r>
            <a:r>
              <a:rPr lang="en-US" sz="1400" dirty="0" err="1"/>
              <a:t>pelopor</a:t>
            </a:r>
            <a:r>
              <a:rPr lang="en-US" sz="1400" dirty="0"/>
              <a:t> </a:t>
            </a:r>
            <a:r>
              <a:rPr lang="en-US" sz="1400" dirty="0" err="1"/>
              <a:t>produk</a:t>
            </a:r>
            <a:r>
              <a:rPr lang="en-US" sz="1400" dirty="0"/>
              <a:t/>
            </a:r>
            <a:br>
              <a:rPr lang="en-US" sz="1400" dirty="0"/>
            </a:br>
            <a:r>
              <a:rPr lang="en-US" sz="1400" b="1" dirty="0" err="1"/>
              <a:t>Fokus</a:t>
            </a:r>
            <a:r>
              <a:rPr lang="en-US" sz="1400" b="1" dirty="0"/>
              <a:t>:</a:t>
            </a:r>
            <a:r>
              <a:rPr lang="en-US" sz="1400" dirty="0"/>
              <a:t> </a:t>
            </a:r>
            <a:r>
              <a:rPr lang="en-US" sz="1400" dirty="0" err="1"/>
              <a:t>Edukasi</a:t>
            </a:r>
            <a:r>
              <a:rPr lang="en-US" sz="1400" dirty="0"/>
              <a:t> </a:t>
            </a:r>
            <a:r>
              <a:rPr lang="en-US" sz="1400" dirty="0" err="1"/>
              <a:t>pasar</a:t>
            </a:r>
            <a:r>
              <a:rPr lang="en-US" sz="1400" dirty="0"/>
              <a:t> &amp; </a:t>
            </a:r>
            <a:r>
              <a:rPr lang="en-US" sz="1400" dirty="0" err="1"/>
              <a:t>pembentukan</a:t>
            </a:r>
            <a:r>
              <a:rPr lang="en-US" sz="1400" dirty="0"/>
              <a:t> </a:t>
            </a:r>
            <a:r>
              <a:rPr lang="en-US" sz="1400" dirty="0" err="1"/>
              <a:t>kebiasaan</a:t>
            </a:r>
            <a:endParaRPr lang="en-US" sz="1400" dirty="0"/>
          </a:p>
          <a:p>
            <a:r>
              <a:rPr lang="en-US" sz="1400" b="1" dirty="0" err="1"/>
              <a:t>Ciri</a:t>
            </a:r>
            <a:r>
              <a:rPr lang="en-US" sz="1400" b="1" dirty="0"/>
              <a:t> </a:t>
            </a:r>
            <a:r>
              <a:rPr lang="en-US" sz="1400" b="1" dirty="0" err="1"/>
              <a:t>utama</a:t>
            </a:r>
            <a:r>
              <a:rPr lang="en-US" sz="1400" b="1" dirty="0"/>
              <a:t>:</a:t>
            </a:r>
            <a:endParaRPr lang="en-US" sz="1400" dirty="0"/>
          </a:p>
          <a:p>
            <a:pPr marL="285750" indent="-285750">
              <a:buFont typeface="Arial" panose="020B0604020202020204" pitchFamily="34" charset="0"/>
              <a:buChar char="•"/>
            </a:pPr>
            <a:r>
              <a:rPr lang="en-US" sz="1400" dirty="0" err="1"/>
              <a:t>Produk</a:t>
            </a:r>
            <a:r>
              <a:rPr lang="en-US" sz="1400" dirty="0"/>
              <a:t> </a:t>
            </a:r>
            <a:r>
              <a:rPr lang="en-US" sz="1400" dirty="0" err="1"/>
              <a:t>baru</a:t>
            </a:r>
            <a:r>
              <a:rPr lang="en-US" sz="1400" dirty="0"/>
              <a:t> </a:t>
            </a:r>
            <a:r>
              <a:rPr lang="en-US" sz="1400" dirty="0" err="1"/>
              <a:t>atau</a:t>
            </a:r>
            <a:r>
              <a:rPr lang="en-US" sz="1400" dirty="0"/>
              <a:t> </a:t>
            </a:r>
            <a:r>
              <a:rPr lang="en-US" sz="1400" dirty="0" err="1"/>
              <a:t>konsep</a:t>
            </a:r>
            <a:r>
              <a:rPr lang="en-US" sz="1400" dirty="0"/>
              <a:t> </a:t>
            </a:r>
            <a:r>
              <a:rPr lang="en-US" sz="1400" dirty="0" err="1"/>
              <a:t>baru</a:t>
            </a:r>
            <a:endParaRPr lang="en-US" sz="1400" dirty="0"/>
          </a:p>
          <a:p>
            <a:pPr marL="285750" indent="-285750">
              <a:buFont typeface="Arial" panose="020B0604020202020204" pitchFamily="34" charset="0"/>
              <a:buChar char="•"/>
            </a:pPr>
            <a:r>
              <a:rPr lang="en-US" sz="1400" dirty="0" err="1"/>
              <a:t>Investasi</a:t>
            </a:r>
            <a:r>
              <a:rPr lang="en-US" sz="1400" dirty="0"/>
              <a:t> </a:t>
            </a:r>
            <a:r>
              <a:rPr lang="en-US" sz="1400" dirty="0" err="1"/>
              <a:t>besar</a:t>
            </a:r>
            <a:r>
              <a:rPr lang="en-US" sz="1400" dirty="0"/>
              <a:t> di </a:t>
            </a:r>
            <a:r>
              <a:rPr lang="en-US" sz="1400" dirty="0" err="1"/>
              <a:t>edukasi</a:t>
            </a:r>
            <a:r>
              <a:rPr lang="en-US" sz="1400" dirty="0"/>
              <a:t> &amp; </a:t>
            </a:r>
            <a:r>
              <a:rPr lang="en-US" sz="1400" dirty="0" err="1"/>
              <a:t>iklan</a:t>
            </a:r>
            <a:endParaRPr lang="en-US" sz="1400" dirty="0"/>
          </a:p>
          <a:p>
            <a:pPr marL="285750" indent="-285750">
              <a:buFont typeface="Arial" panose="020B0604020202020204" pitchFamily="34" charset="0"/>
              <a:buChar char="•"/>
            </a:pPr>
            <a:r>
              <a:rPr lang="en-US" sz="1400" dirty="0" err="1"/>
              <a:t>Risiko</a:t>
            </a:r>
            <a:r>
              <a:rPr lang="en-US" sz="1400" dirty="0"/>
              <a:t> </a:t>
            </a:r>
            <a:r>
              <a:rPr lang="en-US" sz="1400" dirty="0" err="1"/>
              <a:t>tinggi</a:t>
            </a:r>
            <a:r>
              <a:rPr lang="en-US" sz="1400" dirty="0"/>
              <a:t>, </a:t>
            </a:r>
            <a:r>
              <a:rPr lang="en-US" sz="1400" dirty="0" err="1"/>
              <a:t>tapi</a:t>
            </a:r>
            <a:r>
              <a:rPr lang="en-US" sz="1400" dirty="0"/>
              <a:t> </a:t>
            </a:r>
            <a:r>
              <a:rPr lang="en-US" sz="1400" dirty="0" err="1"/>
              <a:t>potensi</a:t>
            </a:r>
            <a:r>
              <a:rPr lang="en-US" sz="1400" dirty="0"/>
              <a:t> </a:t>
            </a:r>
            <a:r>
              <a:rPr lang="en-US" sz="1400" dirty="0" err="1"/>
              <a:t>dominasi</a:t>
            </a:r>
            <a:r>
              <a:rPr lang="en-US" sz="1400" dirty="0"/>
              <a:t> </a:t>
            </a:r>
            <a:r>
              <a:rPr lang="en-US" sz="1400" dirty="0" err="1"/>
              <a:t>besar</a:t>
            </a:r>
            <a:endParaRPr lang="en-US" sz="1400" dirty="0"/>
          </a:p>
          <a:p>
            <a:r>
              <a:rPr lang="en-US" sz="1400" b="1" dirty="0" err="1"/>
              <a:t>Keunggulan</a:t>
            </a:r>
            <a:r>
              <a:rPr lang="en-US" sz="1400" b="1" dirty="0"/>
              <a:t>:</a:t>
            </a:r>
            <a:endParaRPr lang="en-US" sz="1400" dirty="0"/>
          </a:p>
          <a:p>
            <a:pPr marL="285750" indent="-285750">
              <a:buFont typeface="Arial" panose="020B0604020202020204" pitchFamily="34" charset="0"/>
              <a:buChar char="•"/>
            </a:pPr>
            <a:r>
              <a:rPr lang="en-US" sz="1400" dirty="0"/>
              <a:t>Brand recall </a:t>
            </a:r>
            <a:r>
              <a:rPr lang="en-US" sz="1400" dirty="0" err="1"/>
              <a:t>kuat</a:t>
            </a:r>
            <a:endParaRPr lang="en-US" sz="1400" dirty="0"/>
          </a:p>
          <a:p>
            <a:pPr marL="285750" indent="-285750">
              <a:buFont typeface="Arial" panose="020B0604020202020204" pitchFamily="34" charset="0"/>
              <a:buChar char="•"/>
            </a:pPr>
            <a:r>
              <a:rPr lang="en-US" sz="1400" dirty="0" err="1"/>
              <a:t>Loyalitas</a:t>
            </a:r>
            <a:r>
              <a:rPr lang="en-US" sz="1400" dirty="0"/>
              <a:t> </a:t>
            </a:r>
            <a:r>
              <a:rPr lang="en-US" sz="1400" dirty="0" err="1"/>
              <a:t>awal</a:t>
            </a:r>
            <a:r>
              <a:rPr lang="en-US" sz="1400" dirty="0"/>
              <a:t> </a:t>
            </a:r>
            <a:r>
              <a:rPr lang="en-US" sz="1400" dirty="0" err="1"/>
              <a:t>konsumen</a:t>
            </a:r>
            <a:endParaRPr lang="en-US" sz="1400" dirty="0"/>
          </a:p>
          <a:p>
            <a:pPr marL="285750" indent="-285750">
              <a:buFont typeface="Arial" panose="020B0604020202020204" pitchFamily="34" charset="0"/>
              <a:buChar char="•"/>
            </a:pPr>
            <a:r>
              <a:rPr lang="en-US" sz="1400" dirty="0" err="1"/>
              <a:t>Bisa</a:t>
            </a:r>
            <a:r>
              <a:rPr lang="en-US" sz="1400" dirty="0"/>
              <a:t> </a:t>
            </a:r>
            <a:r>
              <a:rPr lang="en-US" sz="1400" dirty="0" err="1"/>
              <a:t>mengunci</a:t>
            </a:r>
            <a:r>
              <a:rPr lang="en-US" sz="1400" dirty="0"/>
              <a:t> </a:t>
            </a:r>
            <a:r>
              <a:rPr lang="en-US" sz="1400" dirty="0" err="1"/>
              <a:t>distribusi</a:t>
            </a:r>
            <a:r>
              <a:rPr lang="en-US" sz="1400" dirty="0"/>
              <a:t> &amp; supplier</a:t>
            </a:r>
          </a:p>
          <a:p>
            <a:r>
              <a:rPr lang="en-US" sz="1400" b="1" dirty="0" err="1"/>
              <a:t>Kelemahan</a:t>
            </a:r>
            <a:r>
              <a:rPr lang="en-US" sz="1400" b="1" dirty="0"/>
              <a:t>:</a:t>
            </a:r>
            <a:endParaRPr lang="en-US" sz="1400" dirty="0"/>
          </a:p>
          <a:p>
            <a:pPr marL="285750" indent="-285750">
              <a:buFont typeface="Arial" panose="020B0604020202020204" pitchFamily="34" charset="0"/>
              <a:buChar char="•"/>
            </a:pPr>
            <a:r>
              <a:rPr lang="en-US" sz="1400" dirty="0" err="1"/>
              <a:t>Biaya</a:t>
            </a:r>
            <a:r>
              <a:rPr lang="en-US" sz="1400" dirty="0"/>
              <a:t> </a:t>
            </a:r>
            <a:r>
              <a:rPr lang="en-US" sz="1400" dirty="0" err="1"/>
              <a:t>mahal</a:t>
            </a:r>
            <a:endParaRPr lang="en-US" sz="1400" dirty="0"/>
          </a:p>
          <a:p>
            <a:pPr marL="285750" indent="-285750">
              <a:buFont typeface="Arial" panose="020B0604020202020204" pitchFamily="34" charset="0"/>
              <a:buChar char="•"/>
            </a:pPr>
            <a:r>
              <a:rPr lang="en-US" sz="1400" dirty="0" err="1"/>
              <a:t>Rentan</a:t>
            </a:r>
            <a:r>
              <a:rPr lang="en-US" sz="1400" dirty="0"/>
              <a:t> </a:t>
            </a:r>
            <a:r>
              <a:rPr lang="en-US" sz="1400" dirty="0" err="1"/>
              <a:t>disalip</a:t>
            </a:r>
            <a:r>
              <a:rPr lang="en-US" sz="1400" dirty="0"/>
              <a:t> follower yang </a:t>
            </a:r>
            <a:r>
              <a:rPr lang="en-US" sz="1400" dirty="0" err="1"/>
              <a:t>lebih</a:t>
            </a:r>
            <a:r>
              <a:rPr lang="en-US" sz="1400" dirty="0"/>
              <a:t> </a:t>
            </a:r>
            <a:r>
              <a:rPr lang="en-US" sz="1400" dirty="0" err="1"/>
              <a:t>efisien</a:t>
            </a:r>
            <a:endParaRPr lang="en-US" sz="1400" dirty="0"/>
          </a:p>
          <a:p>
            <a:r>
              <a:rPr lang="en-US" sz="1400" b="1" dirty="0" err="1"/>
              <a:t>Contoh</a:t>
            </a:r>
            <a:r>
              <a:rPr lang="en-US" sz="1400" b="1" dirty="0"/>
              <a:t> FMCG:</a:t>
            </a:r>
            <a:endParaRPr lang="en-US" sz="1400" dirty="0"/>
          </a:p>
          <a:p>
            <a:r>
              <a:rPr lang="en-US" sz="1400" dirty="0"/>
              <a:t>Aqua (air </a:t>
            </a:r>
            <a:r>
              <a:rPr lang="en-US" sz="1400" dirty="0" err="1"/>
              <a:t>minum</a:t>
            </a:r>
            <a:r>
              <a:rPr lang="en-US" sz="1400" dirty="0"/>
              <a:t> </a:t>
            </a:r>
            <a:r>
              <a:rPr lang="en-US" sz="1400" dirty="0" err="1"/>
              <a:t>kemasan</a:t>
            </a:r>
            <a:r>
              <a:rPr lang="en-US" sz="1400" dirty="0"/>
              <a:t>)</a:t>
            </a:r>
          </a:p>
          <a:p>
            <a:r>
              <a:rPr lang="en-US" sz="1400" dirty="0" err="1"/>
              <a:t>Indomie</a:t>
            </a:r>
            <a:r>
              <a:rPr lang="en-US" sz="1400" dirty="0"/>
              <a:t> (mi </a:t>
            </a:r>
            <a:r>
              <a:rPr lang="en-US" sz="1400" dirty="0" err="1"/>
              <a:t>instan</a:t>
            </a:r>
            <a:r>
              <a:rPr lang="en-US" sz="1400" dirty="0"/>
              <a:t> </a:t>
            </a:r>
            <a:r>
              <a:rPr lang="en-US" sz="1400" dirty="0" err="1"/>
              <a:t>awal</a:t>
            </a:r>
            <a:r>
              <a:rPr lang="en-US" sz="1400" dirty="0"/>
              <a:t>)</a:t>
            </a:r>
          </a:p>
          <a:p>
            <a:r>
              <a:rPr lang="en-US" sz="1400" dirty="0"/>
              <a:t>Yakult (</a:t>
            </a:r>
            <a:r>
              <a:rPr lang="en-US" sz="1400" dirty="0" err="1"/>
              <a:t>minuman</a:t>
            </a:r>
            <a:r>
              <a:rPr lang="en-US" sz="1400" dirty="0"/>
              <a:t> </a:t>
            </a:r>
            <a:r>
              <a:rPr lang="en-US" sz="1400" dirty="0" err="1"/>
              <a:t>probiotik</a:t>
            </a:r>
            <a:r>
              <a:rPr lang="en-US" sz="1400" dirty="0"/>
              <a:t>)</a:t>
            </a:r>
          </a:p>
        </p:txBody>
      </p:sp>
      <p:sp>
        <p:nvSpPr>
          <p:cNvPr id="20" name="TextBox 19"/>
          <p:cNvSpPr txBox="1"/>
          <p:nvPr/>
        </p:nvSpPr>
        <p:spPr>
          <a:xfrm>
            <a:off x="3168234" y="952409"/>
            <a:ext cx="3159905" cy="4616648"/>
          </a:xfrm>
          <a:prstGeom prst="rect">
            <a:avLst/>
          </a:prstGeom>
          <a:noFill/>
        </p:spPr>
        <p:txBody>
          <a:bodyPr wrap="square" rtlCol="0">
            <a:spAutoFit/>
          </a:bodyPr>
          <a:lstStyle/>
          <a:p>
            <a:r>
              <a:rPr lang="en-US" sz="1400" b="1" dirty="0"/>
              <a:t>2. Fast Follower</a:t>
            </a:r>
          </a:p>
          <a:p>
            <a:r>
              <a:rPr lang="en-US" sz="1400" b="1" dirty="0" err="1"/>
              <a:t>Peran</a:t>
            </a:r>
            <a:r>
              <a:rPr lang="en-US" sz="1400" b="1" dirty="0"/>
              <a:t>:</a:t>
            </a:r>
            <a:r>
              <a:rPr lang="en-US" sz="1400" dirty="0"/>
              <a:t> </a:t>
            </a:r>
            <a:r>
              <a:rPr lang="en-US" sz="1400" dirty="0" err="1"/>
              <a:t>Peniru</a:t>
            </a:r>
            <a:r>
              <a:rPr lang="en-US" sz="1400" dirty="0"/>
              <a:t> </a:t>
            </a:r>
            <a:r>
              <a:rPr lang="en-US" sz="1400" dirty="0" err="1"/>
              <a:t>cepat</a:t>
            </a:r>
            <a:r>
              <a:rPr lang="en-US" sz="1400" dirty="0"/>
              <a:t> </a:t>
            </a:r>
            <a:r>
              <a:rPr lang="en-US" sz="1400" dirty="0" err="1"/>
              <a:t>dengan</a:t>
            </a:r>
            <a:r>
              <a:rPr lang="en-US" sz="1400" dirty="0"/>
              <a:t> </a:t>
            </a:r>
            <a:r>
              <a:rPr lang="en-US" sz="1400" dirty="0" err="1"/>
              <a:t>optimasi</a:t>
            </a:r>
            <a:r>
              <a:rPr lang="en-US" sz="1400" dirty="0"/>
              <a:t/>
            </a:r>
            <a:br>
              <a:rPr lang="en-US" sz="1400" dirty="0"/>
            </a:br>
            <a:r>
              <a:rPr lang="en-US" sz="1400" b="1" dirty="0" err="1"/>
              <a:t>Fokus</a:t>
            </a:r>
            <a:r>
              <a:rPr lang="en-US" sz="1400" b="1" dirty="0"/>
              <a:t>:</a:t>
            </a:r>
            <a:r>
              <a:rPr lang="en-US" sz="1400" dirty="0"/>
              <a:t> </a:t>
            </a:r>
            <a:r>
              <a:rPr lang="en-US" sz="1400" dirty="0" err="1"/>
              <a:t>Menyempurnakan</a:t>
            </a:r>
            <a:r>
              <a:rPr lang="en-US" sz="1400" dirty="0"/>
              <a:t> model First Mover</a:t>
            </a:r>
          </a:p>
          <a:p>
            <a:r>
              <a:rPr lang="en-US" sz="1400" b="1" dirty="0" err="1"/>
              <a:t>Ciri</a:t>
            </a:r>
            <a:r>
              <a:rPr lang="en-US" sz="1400" b="1" dirty="0"/>
              <a:t> </a:t>
            </a:r>
            <a:r>
              <a:rPr lang="en-US" sz="1400" b="1" dirty="0" err="1"/>
              <a:t>utama</a:t>
            </a:r>
            <a:r>
              <a:rPr lang="en-US" sz="1400" b="1" dirty="0"/>
              <a:t>:</a:t>
            </a:r>
            <a:endParaRPr lang="en-US" sz="1400" dirty="0"/>
          </a:p>
          <a:p>
            <a:pPr marL="285750" indent="-285750">
              <a:buFont typeface="Arial" panose="020B0604020202020204" pitchFamily="34" charset="0"/>
              <a:buChar char="•"/>
            </a:pPr>
            <a:r>
              <a:rPr lang="en-US" sz="1400" dirty="0" err="1"/>
              <a:t>Masuk</a:t>
            </a:r>
            <a:r>
              <a:rPr lang="en-US" sz="1400" dirty="0"/>
              <a:t> </a:t>
            </a:r>
            <a:r>
              <a:rPr lang="en-US" sz="1400" dirty="0" err="1"/>
              <a:t>setelah</a:t>
            </a:r>
            <a:r>
              <a:rPr lang="en-US" sz="1400" dirty="0"/>
              <a:t> </a:t>
            </a:r>
            <a:r>
              <a:rPr lang="en-US" sz="1400" dirty="0" err="1"/>
              <a:t>pasar</a:t>
            </a:r>
            <a:r>
              <a:rPr lang="en-US" sz="1400" dirty="0"/>
              <a:t> </a:t>
            </a:r>
            <a:r>
              <a:rPr lang="en-US" sz="1400" dirty="0" err="1"/>
              <a:t>terbentuk</a:t>
            </a:r>
            <a:endParaRPr lang="en-US" sz="1400" dirty="0"/>
          </a:p>
          <a:p>
            <a:pPr marL="285750" indent="-285750">
              <a:buFont typeface="Arial" panose="020B0604020202020204" pitchFamily="34" charset="0"/>
              <a:buChar char="•"/>
            </a:pPr>
            <a:r>
              <a:rPr lang="en-US" sz="1400" dirty="0" err="1"/>
              <a:t>Produk</a:t>
            </a:r>
            <a:r>
              <a:rPr lang="en-US" sz="1400" dirty="0"/>
              <a:t> </a:t>
            </a:r>
            <a:r>
              <a:rPr lang="en-US" sz="1400" dirty="0" err="1"/>
              <a:t>mirip</a:t>
            </a:r>
            <a:r>
              <a:rPr lang="en-US" sz="1400" dirty="0"/>
              <a:t> </a:t>
            </a:r>
            <a:r>
              <a:rPr lang="en-US" sz="1400" dirty="0" err="1"/>
              <a:t>tapi</a:t>
            </a:r>
            <a:r>
              <a:rPr lang="en-US" sz="1400" dirty="0"/>
              <a:t> </a:t>
            </a:r>
            <a:r>
              <a:rPr lang="en-US" sz="1400" dirty="0" err="1"/>
              <a:t>lebih</a:t>
            </a:r>
            <a:r>
              <a:rPr lang="en-US" sz="1400" dirty="0"/>
              <a:t> </a:t>
            </a:r>
            <a:r>
              <a:rPr lang="en-US" sz="1400" dirty="0" err="1"/>
              <a:t>murah</a:t>
            </a:r>
            <a:r>
              <a:rPr lang="en-US" sz="1400" dirty="0"/>
              <a:t> / </a:t>
            </a:r>
            <a:r>
              <a:rPr lang="en-US" sz="1400" dirty="0" err="1"/>
              <a:t>lebih</a:t>
            </a:r>
            <a:r>
              <a:rPr lang="en-US" sz="1400" dirty="0"/>
              <a:t> </a:t>
            </a:r>
            <a:r>
              <a:rPr lang="en-US" sz="1400" dirty="0" err="1"/>
              <a:t>praktis</a:t>
            </a:r>
            <a:endParaRPr lang="en-US" sz="1400" dirty="0"/>
          </a:p>
          <a:p>
            <a:pPr marL="285750" indent="-285750">
              <a:buFont typeface="Arial" panose="020B0604020202020204" pitchFamily="34" charset="0"/>
              <a:buChar char="•"/>
            </a:pPr>
            <a:r>
              <a:rPr lang="en-US" sz="1400" dirty="0" err="1"/>
              <a:t>Belajar</a:t>
            </a:r>
            <a:r>
              <a:rPr lang="en-US" sz="1400" dirty="0"/>
              <a:t> </a:t>
            </a:r>
            <a:r>
              <a:rPr lang="en-US" sz="1400" dirty="0" err="1"/>
              <a:t>dari</a:t>
            </a:r>
            <a:r>
              <a:rPr lang="en-US" sz="1400" dirty="0"/>
              <a:t> </a:t>
            </a:r>
            <a:r>
              <a:rPr lang="en-US" sz="1400" dirty="0" err="1"/>
              <a:t>kesalahan</a:t>
            </a:r>
            <a:r>
              <a:rPr lang="en-US" sz="1400" dirty="0"/>
              <a:t> First Mover</a:t>
            </a:r>
          </a:p>
          <a:p>
            <a:r>
              <a:rPr lang="en-US" sz="1400" b="1" dirty="0" err="1"/>
              <a:t>Keunggulan</a:t>
            </a:r>
            <a:r>
              <a:rPr lang="en-US" sz="1400" b="1" dirty="0"/>
              <a:t>:</a:t>
            </a:r>
            <a:endParaRPr lang="en-US" sz="1400" dirty="0"/>
          </a:p>
          <a:p>
            <a:pPr marL="285750" indent="-285750">
              <a:buFont typeface="Arial" panose="020B0604020202020204" pitchFamily="34" charset="0"/>
              <a:buChar char="•"/>
            </a:pPr>
            <a:r>
              <a:rPr lang="en-US" sz="1400" dirty="0" err="1"/>
              <a:t>Biaya</a:t>
            </a:r>
            <a:r>
              <a:rPr lang="en-US" sz="1400" dirty="0"/>
              <a:t> </a:t>
            </a:r>
            <a:r>
              <a:rPr lang="en-US" sz="1400" dirty="0" err="1"/>
              <a:t>edukasi</a:t>
            </a:r>
            <a:r>
              <a:rPr lang="en-US" sz="1400" dirty="0"/>
              <a:t> </a:t>
            </a:r>
            <a:r>
              <a:rPr lang="en-US" sz="1400" dirty="0" err="1"/>
              <a:t>lebih</a:t>
            </a:r>
            <a:r>
              <a:rPr lang="en-US" sz="1400" dirty="0"/>
              <a:t> </a:t>
            </a:r>
            <a:r>
              <a:rPr lang="en-US" sz="1400" dirty="0" err="1"/>
              <a:t>rendah</a:t>
            </a:r>
            <a:endParaRPr lang="en-US" sz="1400" dirty="0"/>
          </a:p>
          <a:p>
            <a:pPr marL="285750" indent="-285750">
              <a:buFont typeface="Arial" panose="020B0604020202020204" pitchFamily="34" charset="0"/>
              <a:buChar char="•"/>
            </a:pPr>
            <a:r>
              <a:rPr lang="en-US" sz="1400" dirty="0" err="1"/>
              <a:t>Lebih</a:t>
            </a:r>
            <a:r>
              <a:rPr lang="en-US" sz="1400" dirty="0"/>
              <a:t> </a:t>
            </a:r>
            <a:r>
              <a:rPr lang="en-US" sz="1400" dirty="0" err="1"/>
              <a:t>cepat</a:t>
            </a:r>
            <a:r>
              <a:rPr lang="en-US" sz="1400" dirty="0"/>
              <a:t> </a:t>
            </a:r>
            <a:r>
              <a:rPr lang="en-US" sz="1400" dirty="0" err="1"/>
              <a:t>mencapai</a:t>
            </a:r>
            <a:r>
              <a:rPr lang="en-US" sz="1400" dirty="0"/>
              <a:t> profit</a:t>
            </a:r>
          </a:p>
          <a:p>
            <a:pPr marL="285750" indent="-285750">
              <a:buFont typeface="Arial" panose="020B0604020202020204" pitchFamily="34" charset="0"/>
              <a:buChar char="•"/>
            </a:pPr>
            <a:r>
              <a:rPr lang="en-US" sz="1400" dirty="0" err="1"/>
              <a:t>Bisa</a:t>
            </a:r>
            <a:r>
              <a:rPr lang="en-US" sz="1400" dirty="0"/>
              <a:t> </a:t>
            </a:r>
            <a:r>
              <a:rPr lang="en-US" sz="1400" dirty="0" err="1"/>
              <a:t>memanfaatkan</a:t>
            </a:r>
            <a:r>
              <a:rPr lang="en-US" sz="1400" dirty="0"/>
              <a:t> </a:t>
            </a:r>
            <a:r>
              <a:rPr lang="en-US" sz="1400" dirty="0" err="1"/>
              <a:t>distribusi</a:t>
            </a:r>
            <a:r>
              <a:rPr lang="en-US" sz="1400" dirty="0"/>
              <a:t> yang </a:t>
            </a:r>
            <a:r>
              <a:rPr lang="en-US" sz="1400" dirty="0" err="1"/>
              <a:t>ada</a:t>
            </a:r>
            <a:endParaRPr lang="en-US" sz="1400" dirty="0"/>
          </a:p>
          <a:p>
            <a:r>
              <a:rPr lang="en-US" sz="1400" b="1" dirty="0" err="1"/>
              <a:t>Kelemahan</a:t>
            </a:r>
            <a:r>
              <a:rPr lang="en-US" sz="1400" b="1" dirty="0"/>
              <a:t>:</a:t>
            </a:r>
            <a:endParaRPr lang="en-US" sz="1400" dirty="0"/>
          </a:p>
          <a:p>
            <a:pPr marL="285750" indent="-285750">
              <a:buFont typeface="Arial" panose="020B0604020202020204" pitchFamily="34" charset="0"/>
              <a:buChar char="•"/>
            </a:pPr>
            <a:r>
              <a:rPr lang="en-US" sz="1400" dirty="0"/>
              <a:t>Brand </a:t>
            </a:r>
            <a:r>
              <a:rPr lang="en-US" sz="1400" dirty="0" err="1"/>
              <a:t>biasanya</a:t>
            </a:r>
            <a:r>
              <a:rPr lang="en-US" sz="1400" dirty="0"/>
              <a:t> </a:t>
            </a:r>
            <a:r>
              <a:rPr lang="en-US" sz="1400" dirty="0" err="1"/>
              <a:t>lebih</a:t>
            </a:r>
            <a:r>
              <a:rPr lang="en-US" sz="1400" dirty="0"/>
              <a:t> </a:t>
            </a:r>
            <a:r>
              <a:rPr lang="en-US" sz="1400" dirty="0" err="1"/>
              <a:t>lemah</a:t>
            </a:r>
            <a:endParaRPr lang="en-US" sz="1400" dirty="0"/>
          </a:p>
          <a:p>
            <a:pPr marL="285750" indent="-285750">
              <a:buFont typeface="Arial" panose="020B0604020202020204" pitchFamily="34" charset="0"/>
              <a:buChar char="•"/>
            </a:pPr>
            <a:r>
              <a:rPr lang="en-US" sz="1400" dirty="0" err="1"/>
              <a:t>Sulit</a:t>
            </a:r>
            <a:r>
              <a:rPr lang="en-US" sz="1400" dirty="0"/>
              <a:t> </a:t>
            </a:r>
            <a:r>
              <a:rPr lang="en-US" sz="1400" dirty="0" err="1"/>
              <a:t>jadi</a:t>
            </a:r>
            <a:r>
              <a:rPr lang="en-US" sz="1400" dirty="0"/>
              <a:t> market leader</a:t>
            </a:r>
          </a:p>
          <a:p>
            <a:r>
              <a:rPr lang="en-US" sz="1400" b="1" dirty="0" err="1"/>
              <a:t>Contoh</a:t>
            </a:r>
            <a:r>
              <a:rPr lang="en-US" sz="1400" b="1" dirty="0"/>
              <a:t>:</a:t>
            </a:r>
            <a:endParaRPr lang="en-US" sz="1400" dirty="0"/>
          </a:p>
          <a:p>
            <a:r>
              <a:rPr lang="en-US" sz="1400" dirty="0"/>
              <a:t>Le </a:t>
            </a:r>
            <a:r>
              <a:rPr lang="en-US" sz="1400" dirty="0" err="1"/>
              <a:t>Minerale</a:t>
            </a:r>
            <a:r>
              <a:rPr lang="en-US" sz="1400" dirty="0"/>
              <a:t> (</a:t>
            </a:r>
            <a:r>
              <a:rPr lang="en-US" sz="1400" dirty="0" err="1"/>
              <a:t>setelah</a:t>
            </a:r>
            <a:r>
              <a:rPr lang="en-US" sz="1400" dirty="0"/>
              <a:t> Aqua)</a:t>
            </a:r>
          </a:p>
          <a:p>
            <a:r>
              <a:rPr lang="en-US" sz="1400" dirty="0"/>
              <a:t>Mie </a:t>
            </a:r>
            <a:r>
              <a:rPr lang="en-US" sz="1400" dirty="0" err="1"/>
              <a:t>Sedaap</a:t>
            </a:r>
            <a:r>
              <a:rPr lang="en-US" sz="1400" dirty="0"/>
              <a:t> (</a:t>
            </a:r>
            <a:r>
              <a:rPr lang="en-US" sz="1400" dirty="0" err="1"/>
              <a:t>setelah</a:t>
            </a:r>
            <a:r>
              <a:rPr lang="en-US" sz="1400" dirty="0"/>
              <a:t> </a:t>
            </a:r>
            <a:r>
              <a:rPr lang="en-US" sz="1400" dirty="0" err="1"/>
              <a:t>Indomie</a:t>
            </a:r>
            <a:r>
              <a:rPr lang="en-US" sz="1400" dirty="0"/>
              <a:t>)</a:t>
            </a:r>
          </a:p>
          <a:p>
            <a:r>
              <a:rPr lang="en-US" sz="1400" dirty="0"/>
              <a:t>So </a:t>
            </a:r>
            <a:r>
              <a:rPr lang="en-US" sz="1400" dirty="0" err="1"/>
              <a:t>Klin</a:t>
            </a:r>
            <a:r>
              <a:rPr lang="en-US" sz="1400" dirty="0"/>
              <a:t> (</a:t>
            </a:r>
            <a:r>
              <a:rPr lang="en-US" sz="1400" dirty="0" err="1"/>
              <a:t>setelah</a:t>
            </a:r>
            <a:r>
              <a:rPr lang="en-US" sz="1400" dirty="0"/>
              <a:t> </a:t>
            </a:r>
            <a:r>
              <a:rPr lang="en-US" sz="1400" dirty="0" err="1"/>
              <a:t>Rinso</a:t>
            </a:r>
            <a:r>
              <a:rPr lang="en-US" sz="1400" dirty="0"/>
              <a:t>)</a:t>
            </a:r>
          </a:p>
        </p:txBody>
      </p:sp>
      <p:sp>
        <p:nvSpPr>
          <p:cNvPr id="21" name="TextBox 20"/>
          <p:cNvSpPr txBox="1"/>
          <p:nvPr/>
        </p:nvSpPr>
        <p:spPr>
          <a:xfrm>
            <a:off x="6335115" y="952409"/>
            <a:ext cx="3159905" cy="3970318"/>
          </a:xfrm>
          <a:prstGeom prst="rect">
            <a:avLst/>
          </a:prstGeom>
          <a:noFill/>
        </p:spPr>
        <p:txBody>
          <a:bodyPr wrap="square" rtlCol="0">
            <a:spAutoFit/>
          </a:bodyPr>
          <a:lstStyle/>
          <a:p>
            <a:r>
              <a:rPr lang="en-US" sz="1400" b="1" dirty="0"/>
              <a:t>3. Value Challenger</a:t>
            </a:r>
          </a:p>
          <a:p>
            <a:r>
              <a:rPr lang="en-US" sz="1400" b="1" dirty="0" err="1"/>
              <a:t>Peran</a:t>
            </a:r>
            <a:r>
              <a:rPr lang="en-US" sz="1400" b="1" dirty="0"/>
              <a:t>:</a:t>
            </a:r>
            <a:r>
              <a:rPr lang="en-US" sz="1400" dirty="0"/>
              <a:t> </a:t>
            </a:r>
            <a:r>
              <a:rPr lang="en-US" sz="1400" dirty="0" err="1"/>
              <a:t>Penantang</a:t>
            </a:r>
            <a:r>
              <a:rPr lang="en-US" sz="1400" dirty="0"/>
              <a:t> </a:t>
            </a:r>
            <a:r>
              <a:rPr lang="en-US" sz="1400" dirty="0" err="1"/>
              <a:t>berbasis</a:t>
            </a:r>
            <a:r>
              <a:rPr lang="en-US" sz="1400" dirty="0"/>
              <a:t> </a:t>
            </a:r>
            <a:r>
              <a:rPr lang="en-US" sz="1400" dirty="0" err="1"/>
              <a:t>harga</a:t>
            </a:r>
            <a:r>
              <a:rPr lang="en-US" sz="1400" dirty="0"/>
              <a:t> &amp; value</a:t>
            </a:r>
            <a:br>
              <a:rPr lang="en-US" sz="1400" dirty="0"/>
            </a:br>
            <a:r>
              <a:rPr lang="en-US" sz="1400" b="1" dirty="0" err="1"/>
              <a:t>Fokus</a:t>
            </a:r>
            <a:r>
              <a:rPr lang="en-US" sz="1400" b="1" dirty="0"/>
              <a:t>:</a:t>
            </a:r>
            <a:r>
              <a:rPr lang="en-US" sz="1400" dirty="0"/>
              <a:t> Volume &amp; </a:t>
            </a:r>
            <a:r>
              <a:rPr lang="en-US" sz="1400" dirty="0" err="1"/>
              <a:t>sensitivitas</a:t>
            </a:r>
            <a:r>
              <a:rPr lang="en-US" sz="1400" dirty="0"/>
              <a:t> </a:t>
            </a:r>
            <a:r>
              <a:rPr lang="en-US" sz="1400" dirty="0" err="1"/>
              <a:t>harga</a:t>
            </a:r>
            <a:endParaRPr lang="en-US" sz="1400" dirty="0"/>
          </a:p>
          <a:p>
            <a:r>
              <a:rPr lang="en-US" sz="1400" b="1" dirty="0" err="1"/>
              <a:t>Ciri</a:t>
            </a:r>
            <a:r>
              <a:rPr lang="en-US" sz="1400" b="1" dirty="0"/>
              <a:t> </a:t>
            </a:r>
            <a:r>
              <a:rPr lang="en-US" sz="1400" b="1" dirty="0" err="1"/>
              <a:t>utama</a:t>
            </a:r>
            <a:r>
              <a:rPr lang="en-US" sz="1400" b="1" dirty="0"/>
              <a:t>:</a:t>
            </a:r>
            <a:endParaRPr lang="en-US" sz="1400" dirty="0"/>
          </a:p>
          <a:p>
            <a:pPr marL="285750" indent="-285750">
              <a:buFont typeface="Arial" panose="020B0604020202020204" pitchFamily="34" charset="0"/>
              <a:buChar char="•"/>
            </a:pPr>
            <a:r>
              <a:rPr lang="en-US" sz="1400" dirty="0" err="1"/>
              <a:t>Harga</a:t>
            </a:r>
            <a:r>
              <a:rPr lang="en-US" sz="1400" dirty="0"/>
              <a:t> </a:t>
            </a:r>
            <a:r>
              <a:rPr lang="en-US" sz="1400" dirty="0" err="1"/>
              <a:t>lebih</a:t>
            </a:r>
            <a:r>
              <a:rPr lang="en-US" sz="1400" dirty="0"/>
              <a:t> </a:t>
            </a:r>
            <a:r>
              <a:rPr lang="en-US" sz="1400" dirty="0" err="1"/>
              <a:t>murah</a:t>
            </a:r>
            <a:endParaRPr lang="en-US" sz="1400" dirty="0"/>
          </a:p>
          <a:p>
            <a:pPr marL="285750" indent="-285750">
              <a:buFont typeface="Arial" panose="020B0604020202020204" pitchFamily="34" charset="0"/>
              <a:buChar char="•"/>
            </a:pPr>
            <a:r>
              <a:rPr lang="en-US" sz="1400" dirty="0"/>
              <a:t>Margin tipis</a:t>
            </a:r>
          </a:p>
          <a:p>
            <a:pPr marL="285750" indent="-285750">
              <a:buFont typeface="Arial" panose="020B0604020202020204" pitchFamily="34" charset="0"/>
              <a:buChar char="•"/>
            </a:pPr>
            <a:r>
              <a:rPr lang="en-US" sz="1400" dirty="0" err="1"/>
              <a:t>Distribusi</a:t>
            </a:r>
            <a:r>
              <a:rPr lang="en-US" sz="1400" dirty="0"/>
              <a:t> </a:t>
            </a:r>
            <a:r>
              <a:rPr lang="en-US" sz="1400" dirty="0" err="1"/>
              <a:t>agresif</a:t>
            </a:r>
            <a:r>
              <a:rPr lang="en-US" sz="1400" dirty="0"/>
              <a:t> </a:t>
            </a:r>
            <a:r>
              <a:rPr lang="en-US" sz="1400" dirty="0" err="1"/>
              <a:t>ke</a:t>
            </a:r>
            <a:r>
              <a:rPr lang="en-US" sz="1400" dirty="0"/>
              <a:t> </a:t>
            </a:r>
            <a:r>
              <a:rPr lang="en-US" sz="1400" dirty="0" err="1"/>
              <a:t>pasar</a:t>
            </a:r>
            <a:r>
              <a:rPr lang="en-US" sz="1400" dirty="0"/>
              <a:t> </a:t>
            </a:r>
            <a:r>
              <a:rPr lang="en-US" sz="1400" dirty="0" err="1"/>
              <a:t>bawah</a:t>
            </a:r>
            <a:endParaRPr lang="en-US" sz="1400" dirty="0"/>
          </a:p>
          <a:p>
            <a:r>
              <a:rPr lang="en-US" sz="1400" b="1" dirty="0" err="1"/>
              <a:t>Keunggulan</a:t>
            </a:r>
            <a:r>
              <a:rPr lang="en-US" sz="1400" b="1" dirty="0"/>
              <a:t>:</a:t>
            </a:r>
            <a:endParaRPr lang="en-US" sz="1400" dirty="0"/>
          </a:p>
          <a:p>
            <a:pPr marL="285750" indent="-285750">
              <a:buFont typeface="Arial" panose="020B0604020202020204" pitchFamily="34" charset="0"/>
              <a:buChar char="•"/>
            </a:pPr>
            <a:r>
              <a:rPr lang="en-US" sz="1400" dirty="0" err="1"/>
              <a:t>Cepat</a:t>
            </a:r>
            <a:r>
              <a:rPr lang="en-US" sz="1400" dirty="0"/>
              <a:t> </a:t>
            </a:r>
            <a:r>
              <a:rPr lang="en-US" sz="1400" dirty="0" err="1"/>
              <a:t>menguasai</a:t>
            </a:r>
            <a:r>
              <a:rPr lang="en-US" sz="1400" dirty="0"/>
              <a:t> </a:t>
            </a:r>
            <a:r>
              <a:rPr lang="en-US" sz="1400" dirty="0" err="1"/>
              <a:t>pasar</a:t>
            </a:r>
            <a:r>
              <a:rPr lang="en-US" sz="1400" dirty="0"/>
              <a:t> mass</a:t>
            </a:r>
          </a:p>
          <a:p>
            <a:pPr marL="285750" indent="-285750">
              <a:buFont typeface="Arial" panose="020B0604020202020204" pitchFamily="34" charset="0"/>
              <a:buChar char="•"/>
            </a:pPr>
            <a:r>
              <a:rPr lang="en-US" sz="1400" dirty="0" err="1"/>
              <a:t>Cocok</a:t>
            </a:r>
            <a:r>
              <a:rPr lang="en-US" sz="1400" dirty="0"/>
              <a:t> </a:t>
            </a:r>
            <a:r>
              <a:rPr lang="en-US" sz="1400" dirty="0" err="1"/>
              <a:t>untuk</a:t>
            </a:r>
            <a:r>
              <a:rPr lang="en-US" sz="1400" dirty="0"/>
              <a:t> </a:t>
            </a:r>
            <a:r>
              <a:rPr lang="en-US" sz="1400" dirty="0" err="1"/>
              <a:t>konsumen</a:t>
            </a:r>
            <a:r>
              <a:rPr lang="en-US" sz="1400" dirty="0"/>
              <a:t> price-sensitive</a:t>
            </a:r>
          </a:p>
          <a:p>
            <a:r>
              <a:rPr lang="en-US" sz="1400" b="1" dirty="0" err="1"/>
              <a:t>Kelemahan</a:t>
            </a:r>
            <a:r>
              <a:rPr lang="en-US" sz="1400" b="1" dirty="0"/>
              <a:t>:</a:t>
            </a:r>
            <a:endParaRPr lang="en-US" sz="1400" dirty="0"/>
          </a:p>
          <a:p>
            <a:pPr marL="285750" indent="-285750">
              <a:buFont typeface="Arial" panose="020B0604020202020204" pitchFamily="34" charset="0"/>
              <a:buChar char="•"/>
            </a:pPr>
            <a:r>
              <a:rPr lang="en-US" sz="1400" dirty="0" err="1"/>
              <a:t>Mudah</a:t>
            </a:r>
            <a:r>
              <a:rPr lang="en-US" sz="1400" dirty="0"/>
              <a:t> </a:t>
            </a:r>
            <a:r>
              <a:rPr lang="en-US" sz="1400" dirty="0" err="1"/>
              <a:t>terjebak</a:t>
            </a:r>
            <a:r>
              <a:rPr lang="en-US" sz="1400" dirty="0"/>
              <a:t> </a:t>
            </a:r>
            <a:r>
              <a:rPr lang="en-US" sz="1400" dirty="0" err="1"/>
              <a:t>perang</a:t>
            </a:r>
            <a:r>
              <a:rPr lang="en-US" sz="1400" dirty="0"/>
              <a:t> </a:t>
            </a:r>
            <a:r>
              <a:rPr lang="en-US" sz="1400" dirty="0" err="1"/>
              <a:t>harga</a:t>
            </a:r>
            <a:endParaRPr lang="en-US" sz="1400" dirty="0"/>
          </a:p>
          <a:p>
            <a:pPr marL="285750" indent="-285750">
              <a:buFont typeface="Arial" panose="020B0604020202020204" pitchFamily="34" charset="0"/>
              <a:buChar char="•"/>
            </a:pPr>
            <a:r>
              <a:rPr lang="en-US" sz="1400" dirty="0"/>
              <a:t>Brand equity </a:t>
            </a:r>
            <a:r>
              <a:rPr lang="en-US" sz="1400" dirty="0" err="1"/>
              <a:t>rendah</a:t>
            </a:r>
            <a:endParaRPr lang="en-US" sz="1400" dirty="0"/>
          </a:p>
          <a:p>
            <a:r>
              <a:rPr lang="en-US" sz="1400" b="1" dirty="0" err="1"/>
              <a:t>Contoh</a:t>
            </a:r>
            <a:r>
              <a:rPr lang="en-US" sz="1400" b="1" dirty="0"/>
              <a:t>:</a:t>
            </a:r>
            <a:endParaRPr lang="en-US" sz="1400" dirty="0"/>
          </a:p>
          <a:p>
            <a:r>
              <a:rPr lang="en-US" sz="1400" dirty="0"/>
              <a:t>Air mineral </a:t>
            </a:r>
            <a:r>
              <a:rPr lang="en-US" sz="1400" dirty="0" err="1"/>
              <a:t>lokal</a:t>
            </a:r>
            <a:r>
              <a:rPr lang="en-US" sz="1400" dirty="0"/>
              <a:t> </a:t>
            </a:r>
            <a:r>
              <a:rPr lang="en-US" sz="1400" dirty="0" err="1"/>
              <a:t>galon</a:t>
            </a:r>
            <a:endParaRPr lang="en-US" sz="1400" dirty="0"/>
          </a:p>
          <a:p>
            <a:r>
              <a:rPr lang="en-US" sz="1400" dirty="0" err="1"/>
              <a:t>Sabun</a:t>
            </a:r>
            <a:r>
              <a:rPr lang="en-US" sz="1400" dirty="0"/>
              <a:t> </a:t>
            </a:r>
            <a:r>
              <a:rPr lang="en-US" sz="1400" dirty="0" err="1"/>
              <a:t>cuci</a:t>
            </a:r>
            <a:r>
              <a:rPr lang="en-US" sz="1400" dirty="0"/>
              <a:t> </a:t>
            </a:r>
            <a:r>
              <a:rPr lang="en-US" sz="1400" dirty="0" err="1"/>
              <a:t>curah</a:t>
            </a:r>
            <a:endParaRPr lang="en-US" sz="1400" dirty="0"/>
          </a:p>
          <a:p>
            <a:r>
              <a:rPr lang="en-US" sz="1400" dirty="0" err="1"/>
              <a:t>Produk</a:t>
            </a:r>
            <a:r>
              <a:rPr lang="en-US" sz="1400" dirty="0"/>
              <a:t> private label</a:t>
            </a:r>
          </a:p>
        </p:txBody>
      </p:sp>
      <p:sp>
        <p:nvSpPr>
          <p:cNvPr id="22" name="TextBox 21"/>
          <p:cNvSpPr txBox="1"/>
          <p:nvPr/>
        </p:nvSpPr>
        <p:spPr>
          <a:xfrm>
            <a:off x="9501996" y="952409"/>
            <a:ext cx="3159905" cy="4185761"/>
          </a:xfrm>
          <a:prstGeom prst="rect">
            <a:avLst/>
          </a:prstGeom>
          <a:noFill/>
        </p:spPr>
        <p:txBody>
          <a:bodyPr wrap="square" rtlCol="0">
            <a:spAutoFit/>
          </a:bodyPr>
          <a:lstStyle/>
          <a:p>
            <a:r>
              <a:rPr lang="en-US" sz="1400" b="1" dirty="0"/>
              <a:t>4. Differentiated Player (Niche Leader)</a:t>
            </a:r>
          </a:p>
          <a:p>
            <a:r>
              <a:rPr lang="en-US" sz="1400" b="1" dirty="0" err="1"/>
              <a:t>Peran</a:t>
            </a:r>
            <a:r>
              <a:rPr lang="en-US" sz="1400" b="1" dirty="0"/>
              <a:t>:</a:t>
            </a:r>
            <a:r>
              <a:rPr lang="en-US" sz="1400" dirty="0"/>
              <a:t> </a:t>
            </a:r>
            <a:r>
              <a:rPr lang="en-US" sz="1400" dirty="0" err="1"/>
              <a:t>Pemain</a:t>
            </a:r>
            <a:r>
              <a:rPr lang="en-US" sz="1400" dirty="0"/>
              <a:t> </a:t>
            </a:r>
            <a:r>
              <a:rPr lang="en-US" sz="1400" dirty="0" err="1"/>
              <a:t>ceruk</a:t>
            </a:r>
            <a:r>
              <a:rPr lang="en-US" sz="1400" dirty="0"/>
              <a:t> </a:t>
            </a:r>
            <a:r>
              <a:rPr lang="en-US" sz="1400" dirty="0" err="1"/>
              <a:t>pasar</a:t>
            </a:r>
            <a:r>
              <a:rPr lang="en-US" sz="1400" dirty="0"/>
              <a:t/>
            </a:r>
            <a:br>
              <a:rPr lang="en-US" sz="1400" dirty="0"/>
            </a:br>
            <a:r>
              <a:rPr lang="en-US" sz="1400" b="1" dirty="0" err="1"/>
              <a:t>Fokus</a:t>
            </a:r>
            <a:r>
              <a:rPr lang="en-US" sz="1400" b="1" dirty="0"/>
              <a:t>:</a:t>
            </a:r>
            <a:r>
              <a:rPr lang="en-US" sz="1400" dirty="0"/>
              <a:t> </a:t>
            </a:r>
            <a:r>
              <a:rPr lang="en-US" sz="1400" dirty="0" err="1"/>
              <a:t>Diferensiasi</a:t>
            </a:r>
            <a:r>
              <a:rPr lang="en-US" sz="1400" dirty="0"/>
              <a:t> rasa, </a:t>
            </a:r>
            <a:r>
              <a:rPr lang="en-US" sz="1400" dirty="0" err="1"/>
              <a:t>fungsi</a:t>
            </a:r>
            <a:r>
              <a:rPr lang="en-US" sz="1400" dirty="0"/>
              <a:t>, </a:t>
            </a:r>
            <a:r>
              <a:rPr lang="en-US" sz="1400" dirty="0" err="1"/>
              <a:t>atau</a:t>
            </a:r>
            <a:r>
              <a:rPr lang="en-US" sz="1400" dirty="0"/>
              <a:t> </a:t>
            </a:r>
            <a:r>
              <a:rPr lang="en-US" sz="1400" dirty="0" err="1"/>
              <a:t>nilai</a:t>
            </a:r>
            <a:r>
              <a:rPr lang="en-US" sz="1400" dirty="0"/>
              <a:t> </a:t>
            </a:r>
            <a:r>
              <a:rPr lang="en-US" sz="1400" dirty="0" err="1"/>
              <a:t>emosional</a:t>
            </a:r>
            <a:endParaRPr lang="en-US" sz="1400" dirty="0"/>
          </a:p>
          <a:p>
            <a:r>
              <a:rPr lang="en-US" sz="1400" b="1" dirty="0" err="1"/>
              <a:t>Ciri</a:t>
            </a:r>
            <a:r>
              <a:rPr lang="en-US" sz="1400" b="1" dirty="0"/>
              <a:t> </a:t>
            </a:r>
            <a:r>
              <a:rPr lang="en-US" sz="1400" b="1" dirty="0" err="1"/>
              <a:t>utama</a:t>
            </a:r>
            <a:r>
              <a:rPr lang="en-US" sz="1400" b="1" dirty="0"/>
              <a:t>:</a:t>
            </a:r>
            <a:endParaRPr lang="en-US" sz="1400" dirty="0"/>
          </a:p>
          <a:p>
            <a:pPr marL="285750" indent="-285750">
              <a:buFont typeface="Arial" panose="020B0604020202020204" pitchFamily="34" charset="0"/>
              <a:buChar char="•"/>
            </a:pPr>
            <a:r>
              <a:rPr lang="en-US" sz="1400" dirty="0"/>
              <a:t>Target </a:t>
            </a:r>
            <a:r>
              <a:rPr lang="en-US" sz="1400" dirty="0" err="1"/>
              <a:t>segmen</a:t>
            </a:r>
            <a:r>
              <a:rPr lang="en-US" sz="1400" dirty="0"/>
              <a:t> </a:t>
            </a:r>
            <a:r>
              <a:rPr lang="en-US" sz="1400" dirty="0" err="1"/>
              <a:t>spesifik</a:t>
            </a:r>
            <a:endParaRPr lang="en-US" sz="1400" dirty="0"/>
          </a:p>
          <a:p>
            <a:pPr marL="285750" indent="-285750">
              <a:buFont typeface="Arial" panose="020B0604020202020204" pitchFamily="34" charset="0"/>
              <a:buChar char="•"/>
            </a:pPr>
            <a:r>
              <a:rPr lang="en-US" sz="1400" dirty="0" err="1"/>
              <a:t>Harga</a:t>
            </a:r>
            <a:r>
              <a:rPr lang="en-US" sz="1400" dirty="0"/>
              <a:t> </a:t>
            </a:r>
            <a:r>
              <a:rPr lang="en-US" sz="1400" dirty="0" err="1"/>
              <a:t>lebih</a:t>
            </a:r>
            <a:r>
              <a:rPr lang="en-US" sz="1400" dirty="0"/>
              <a:t> </a:t>
            </a:r>
            <a:r>
              <a:rPr lang="en-US" sz="1400" dirty="0" err="1"/>
              <a:t>tinggi</a:t>
            </a:r>
            <a:endParaRPr lang="en-US" sz="1400" dirty="0"/>
          </a:p>
          <a:p>
            <a:pPr marL="285750" indent="-285750">
              <a:buFont typeface="Arial" panose="020B0604020202020204" pitchFamily="34" charset="0"/>
              <a:buChar char="•"/>
            </a:pPr>
            <a:r>
              <a:rPr lang="en-US" sz="1400" dirty="0"/>
              <a:t>Volume </a:t>
            </a:r>
            <a:r>
              <a:rPr lang="en-US" sz="1400" dirty="0" err="1"/>
              <a:t>lebih</a:t>
            </a:r>
            <a:r>
              <a:rPr lang="en-US" sz="1400" dirty="0"/>
              <a:t> </a:t>
            </a:r>
            <a:r>
              <a:rPr lang="en-US" sz="1400" dirty="0" err="1"/>
              <a:t>kecil</a:t>
            </a:r>
            <a:endParaRPr lang="en-US" sz="1400" dirty="0"/>
          </a:p>
          <a:p>
            <a:r>
              <a:rPr lang="en-US" sz="1400" b="1" dirty="0" err="1"/>
              <a:t>Keunggulan</a:t>
            </a:r>
            <a:r>
              <a:rPr lang="en-US" sz="1400" b="1" dirty="0"/>
              <a:t>:</a:t>
            </a:r>
            <a:endParaRPr lang="en-US" sz="1400" dirty="0"/>
          </a:p>
          <a:p>
            <a:pPr marL="285750" indent="-285750">
              <a:buFont typeface="Arial" panose="020B0604020202020204" pitchFamily="34" charset="0"/>
              <a:buChar char="•"/>
            </a:pPr>
            <a:r>
              <a:rPr lang="en-US" sz="1400" dirty="0"/>
              <a:t>Margin </a:t>
            </a:r>
            <a:r>
              <a:rPr lang="en-US" sz="1400" dirty="0" err="1"/>
              <a:t>lebih</a:t>
            </a:r>
            <a:r>
              <a:rPr lang="en-US" sz="1400" dirty="0"/>
              <a:t> </a:t>
            </a:r>
            <a:r>
              <a:rPr lang="en-US" sz="1400" dirty="0" err="1"/>
              <a:t>sehat</a:t>
            </a:r>
            <a:endParaRPr lang="en-US" sz="1400" dirty="0"/>
          </a:p>
          <a:p>
            <a:pPr marL="285750" indent="-285750">
              <a:buFont typeface="Arial" panose="020B0604020202020204" pitchFamily="34" charset="0"/>
              <a:buChar char="•"/>
            </a:pPr>
            <a:r>
              <a:rPr lang="en-US" sz="1400" dirty="0" err="1"/>
              <a:t>Loyalitas</a:t>
            </a:r>
            <a:r>
              <a:rPr lang="en-US" sz="1400" dirty="0"/>
              <a:t> </a:t>
            </a:r>
            <a:r>
              <a:rPr lang="en-US" sz="1400" dirty="0" err="1"/>
              <a:t>tinggi</a:t>
            </a:r>
            <a:endParaRPr lang="en-US" sz="1400" dirty="0"/>
          </a:p>
          <a:p>
            <a:pPr marL="285750" indent="-285750">
              <a:buFont typeface="Arial" panose="020B0604020202020204" pitchFamily="34" charset="0"/>
              <a:buChar char="•"/>
            </a:pPr>
            <a:r>
              <a:rPr lang="en-US" sz="1400" dirty="0" err="1"/>
              <a:t>Tidak</a:t>
            </a:r>
            <a:r>
              <a:rPr lang="en-US" sz="1400" dirty="0"/>
              <a:t> </a:t>
            </a:r>
            <a:r>
              <a:rPr lang="en-US" sz="1400" dirty="0" err="1"/>
              <a:t>terjebak</a:t>
            </a:r>
            <a:r>
              <a:rPr lang="en-US" sz="1400" dirty="0"/>
              <a:t> </a:t>
            </a:r>
            <a:r>
              <a:rPr lang="en-US" sz="1400" dirty="0" err="1"/>
              <a:t>perang</a:t>
            </a:r>
            <a:r>
              <a:rPr lang="en-US" sz="1400" dirty="0"/>
              <a:t> </a:t>
            </a:r>
            <a:r>
              <a:rPr lang="en-US" sz="1400" dirty="0" err="1"/>
              <a:t>harga</a:t>
            </a:r>
            <a:endParaRPr lang="en-US" sz="1400" dirty="0"/>
          </a:p>
          <a:p>
            <a:r>
              <a:rPr lang="en-US" sz="1400" b="1" dirty="0" err="1"/>
              <a:t>Kelemahan</a:t>
            </a:r>
            <a:r>
              <a:rPr lang="en-US" sz="1400" b="1" dirty="0"/>
              <a:t>:</a:t>
            </a:r>
            <a:endParaRPr lang="en-US" sz="1400" dirty="0"/>
          </a:p>
          <a:p>
            <a:pPr marL="285750" indent="-285750">
              <a:buFont typeface="Arial" panose="020B0604020202020204" pitchFamily="34" charset="0"/>
              <a:buChar char="•"/>
            </a:pPr>
            <a:r>
              <a:rPr lang="en-US" sz="1400" dirty="0" err="1"/>
              <a:t>Sulit</a:t>
            </a:r>
            <a:r>
              <a:rPr lang="en-US" sz="1400" dirty="0"/>
              <a:t> scale </a:t>
            </a:r>
            <a:r>
              <a:rPr lang="en-US" sz="1400" dirty="0" err="1"/>
              <a:t>besar</a:t>
            </a:r>
            <a:endParaRPr lang="en-US" sz="1400" dirty="0"/>
          </a:p>
          <a:p>
            <a:pPr marL="285750" indent="-285750">
              <a:buFont typeface="Arial" panose="020B0604020202020204" pitchFamily="34" charset="0"/>
              <a:buChar char="•"/>
            </a:pPr>
            <a:r>
              <a:rPr lang="en-US" sz="1400" dirty="0" err="1"/>
              <a:t>Rentan</a:t>
            </a:r>
            <a:r>
              <a:rPr lang="en-US" sz="1400" dirty="0"/>
              <a:t> </a:t>
            </a:r>
            <a:r>
              <a:rPr lang="en-US" sz="1400" dirty="0" err="1"/>
              <a:t>ditiru</a:t>
            </a:r>
            <a:r>
              <a:rPr lang="en-US" sz="1400" dirty="0"/>
              <a:t> </a:t>
            </a:r>
            <a:r>
              <a:rPr lang="en-US" sz="1400" dirty="0" err="1"/>
              <a:t>pemain</a:t>
            </a:r>
            <a:r>
              <a:rPr lang="en-US" sz="1400" dirty="0"/>
              <a:t> </a:t>
            </a:r>
            <a:r>
              <a:rPr lang="en-US" sz="1400" dirty="0" err="1"/>
              <a:t>besar</a:t>
            </a:r>
            <a:endParaRPr lang="en-US" sz="1400" dirty="0"/>
          </a:p>
          <a:p>
            <a:r>
              <a:rPr lang="en-US" sz="1400" b="1" dirty="0" err="1"/>
              <a:t>Contoh</a:t>
            </a:r>
            <a:r>
              <a:rPr lang="en-US" sz="1400" b="1" dirty="0"/>
              <a:t>:</a:t>
            </a:r>
            <a:endParaRPr lang="en-US" sz="1400" dirty="0"/>
          </a:p>
          <a:p>
            <a:r>
              <a:rPr lang="en-US" sz="1400" dirty="0" err="1"/>
              <a:t>Sariayu</a:t>
            </a:r>
            <a:r>
              <a:rPr lang="en-US" sz="1400" dirty="0"/>
              <a:t> (natural &amp; heritage)</a:t>
            </a:r>
          </a:p>
          <a:p>
            <a:r>
              <a:rPr lang="en-US" sz="1400" dirty="0" err="1"/>
              <a:t>Wardah</a:t>
            </a:r>
            <a:r>
              <a:rPr lang="en-US" sz="1400" dirty="0"/>
              <a:t> (halal positioning)</a:t>
            </a:r>
          </a:p>
          <a:p>
            <a:r>
              <a:rPr lang="en-US" sz="1400" dirty="0"/>
              <a:t>Greenfields (premium dairy)</a:t>
            </a:r>
          </a:p>
        </p:txBody>
      </p:sp>
      <p:sp>
        <p:nvSpPr>
          <p:cNvPr id="23" name="TextBox 22"/>
          <p:cNvSpPr txBox="1"/>
          <p:nvPr/>
        </p:nvSpPr>
        <p:spPr>
          <a:xfrm>
            <a:off x="3161258" y="5569057"/>
            <a:ext cx="3159905" cy="3970318"/>
          </a:xfrm>
          <a:prstGeom prst="rect">
            <a:avLst/>
          </a:prstGeom>
          <a:noFill/>
        </p:spPr>
        <p:txBody>
          <a:bodyPr wrap="square" rtlCol="0">
            <a:spAutoFit/>
          </a:bodyPr>
          <a:lstStyle/>
          <a:p>
            <a:r>
              <a:rPr lang="en-US" sz="1400" b="1" dirty="0"/>
              <a:t>5. Category Expander</a:t>
            </a:r>
          </a:p>
          <a:p>
            <a:r>
              <a:rPr lang="en-US" sz="1400" b="1" dirty="0" err="1"/>
              <a:t>Peran</a:t>
            </a:r>
            <a:r>
              <a:rPr lang="en-US" sz="1400" b="1" dirty="0"/>
              <a:t>:</a:t>
            </a:r>
            <a:r>
              <a:rPr lang="en-US" sz="1400" dirty="0"/>
              <a:t> </a:t>
            </a:r>
            <a:r>
              <a:rPr lang="en-US" sz="1400" dirty="0" err="1"/>
              <a:t>Memperluas</a:t>
            </a:r>
            <a:r>
              <a:rPr lang="en-US" sz="1400" dirty="0"/>
              <a:t> </a:t>
            </a:r>
            <a:r>
              <a:rPr lang="en-US" sz="1400" dirty="0" err="1"/>
              <a:t>penggunaan</a:t>
            </a:r>
            <a:r>
              <a:rPr lang="en-US" sz="1400" dirty="0"/>
              <a:t> </a:t>
            </a:r>
            <a:r>
              <a:rPr lang="en-US" sz="1400" dirty="0" err="1"/>
              <a:t>produk</a:t>
            </a:r>
            <a:r>
              <a:rPr lang="en-US" sz="1400" dirty="0"/>
              <a:t/>
            </a:r>
            <a:br>
              <a:rPr lang="en-US" sz="1400" dirty="0"/>
            </a:br>
            <a:r>
              <a:rPr lang="en-US" sz="1400" b="1" dirty="0" err="1"/>
              <a:t>Fokus</a:t>
            </a:r>
            <a:r>
              <a:rPr lang="en-US" sz="1400" b="1" dirty="0"/>
              <a:t>:</a:t>
            </a:r>
            <a:r>
              <a:rPr lang="en-US" sz="1400" dirty="0"/>
              <a:t> Occasion &amp; lifestyle</a:t>
            </a:r>
          </a:p>
          <a:p>
            <a:r>
              <a:rPr lang="en-US" sz="1400" b="1" dirty="0" err="1"/>
              <a:t>Ciri</a:t>
            </a:r>
            <a:r>
              <a:rPr lang="en-US" sz="1400" b="1" dirty="0"/>
              <a:t> </a:t>
            </a:r>
            <a:r>
              <a:rPr lang="en-US" sz="1400" b="1" dirty="0" err="1"/>
              <a:t>utama</a:t>
            </a:r>
            <a:r>
              <a:rPr lang="en-US" sz="1400" b="1" dirty="0"/>
              <a:t>:</a:t>
            </a:r>
            <a:endParaRPr lang="en-US" sz="1400" dirty="0"/>
          </a:p>
          <a:p>
            <a:pPr marL="285750" indent="-285750">
              <a:buFont typeface="Arial" panose="020B0604020202020204" pitchFamily="34" charset="0"/>
              <a:buChar char="•"/>
            </a:pPr>
            <a:r>
              <a:rPr lang="en-US" sz="1400" dirty="0"/>
              <a:t>Varian </a:t>
            </a:r>
            <a:r>
              <a:rPr lang="en-US" sz="1400" dirty="0" err="1"/>
              <a:t>banyak</a:t>
            </a:r>
            <a:endParaRPr lang="en-US" sz="1400" dirty="0"/>
          </a:p>
          <a:p>
            <a:pPr marL="285750" indent="-285750">
              <a:buFont typeface="Arial" panose="020B0604020202020204" pitchFamily="34" charset="0"/>
              <a:buChar char="•"/>
            </a:pPr>
            <a:r>
              <a:rPr lang="en-US" sz="1400" dirty="0" err="1"/>
              <a:t>Kampanye</a:t>
            </a:r>
            <a:r>
              <a:rPr lang="en-US" sz="1400" dirty="0"/>
              <a:t> </a:t>
            </a:r>
            <a:r>
              <a:rPr lang="en-US" sz="1400" dirty="0" err="1"/>
              <a:t>berbasis</a:t>
            </a:r>
            <a:r>
              <a:rPr lang="en-US" sz="1400" dirty="0"/>
              <a:t> </a:t>
            </a:r>
            <a:r>
              <a:rPr lang="en-US" sz="1400" dirty="0" err="1"/>
              <a:t>gaya</a:t>
            </a:r>
            <a:r>
              <a:rPr lang="en-US" sz="1400" dirty="0"/>
              <a:t> </a:t>
            </a:r>
            <a:r>
              <a:rPr lang="en-US" sz="1400" dirty="0" err="1"/>
              <a:t>hidup</a:t>
            </a:r>
            <a:endParaRPr lang="en-US" sz="1400" dirty="0"/>
          </a:p>
          <a:p>
            <a:pPr marL="285750" indent="-285750">
              <a:buFont typeface="Arial" panose="020B0604020202020204" pitchFamily="34" charset="0"/>
              <a:buChar char="•"/>
            </a:pPr>
            <a:r>
              <a:rPr lang="en-US" sz="1400" dirty="0" err="1"/>
              <a:t>Inovasi</a:t>
            </a:r>
            <a:r>
              <a:rPr lang="en-US" sz="1400" dirty="0"/>
              <a:t> </a:t>
            </a:r>
            <a:r>
              <a:rPr lang="en-US" sz="1400" dirty="0" err="1"/>
              <a:t>kemasan</a:t>
            </a:r>
            <a:r>
              <a:rPr lang="en-US" sz="1400" dirty="0"/>
              <a:t> &amp; format</a:t>
            </a:r>
          </a:p>
          <a:p>
            <a:r>
              <a:rPr lang="en-US" sz="1400" b="1" dirty="0" err="1"/>
              <a:t>Keunggulan</a:t>
            </a:r>
            <a:r>
              <a:rPr lang="en-US" sz="1400" b="1" dirty="0"/>
              <a:t>:</a:t>
            </a:r>
            <a:endParaRPr lang="en-US" sz="1400" dirty="0"/>
          </a:p>
          <a:p>
            <a:pPr marL="285750" indent="-285750">
              <a:buFont typeface="Arial" panose="020B0604020202020204" pitchFamily="34" charset="0"/>
              <a:buChar char="•"/>
            </a:pPr>
            <a:r>
              <a:rPr lang="en-US" sz="1400" dirty="0" err="1"/>
              <a:t>Meningkatkan</a:t>
            </a:r>
            <a:r>
              <a:rPr lang="en-US" sz="1400" dirty="0"/>
              <a:t> </a:t>
            </a:r>
            <a:r>
              <a:rPr lang="en-US" sz="1400" dirty="0" err="1"/>
              <a:t>konsumsi</a:t>
            </a:r>
            <a:r>
              <a:rPr lang="en-US" sz="1400" dirty="0"/>
              <a:t> per </a:t>
            </a:r>
            <a:r>
              <a:rPr lang="en-US" sz="1400" dirty="0" err="1"/>
              <a:t>kapita</a:t>
            </a:r>
            <a:endParaRPr lang="en-US" sz="1400" dirty="0"/>
          </a:p>
          <a:p>
            <a:pPr marL="285750" indent="-285750">
              <a:buFont typeface="Arial" panose="020B0604020202020204" pitchFamily="34" charset="0"/>
              <a:buChar char="•"/>
            </a:pPr>
            <a:r>
              <a:rPr lang="en-US" sz="1400" dirty="0" err="1"/>
              <a:t>Mengunci</a:t>
            </a:r>
            <a:r>
              <a:rPr lang="en-US" sz="1400" dirty="0"/>
              <a:t> shelf space</a:t>
            </a:r>
          </a:p>
          <a:p>
            <a:r>
              <a:rPr lang="en-US" sz="1400" b="1" dirty="0" err="1"/>
              <a:t>Kelemahan</a:t>
            </a:r>
            <a:r>
              <a:rPr lang="en-US" sz="1400" b="1" dirty="0"/>
              <a:t>:</a:t>
            </a:r>
            <a:endParaRPr lang="en-US" sz="1400" dirty="0"/>
          </a:p>
          <a:p>
            <a:pPr marL="285750" indent="-285750">
              <a:buFont typeface="Arial" panose="020B0604020202020204" pitchFamily="34" charset="0"/>
              <a:buChar char="•"/>
            </a:pPr>
            <a:r>
              <a:rPr lang="en-US" sz="1400" dirty="0" err="1"/>
              <a:t>Biaya</a:t>
            </a:r>
            <a:r>
              <a:rPr lang="en-US" sz="1400" dirty="0"/>
              <a:t> R&amp;D &amp; SKU </a:t>
            </a:r>
            <a:r>
              <a:rPr lang="en-US" sz="1400" dirty="0" err="1"/>
              <a:t>tinggi</a:t>
            </a:r>
            <a:endParaRPr lang="en-US" sz="1400" dirty="0"/>
          </a:p>
          <a:p>
            <a:pPr marL="285750" indent="-285750">
              <a:buFont typeface="Arial" panose="020B0604020202020204" pitchFamily="34" charset="0"/>
              <a:buChar char="•"/>
            </a:pPr>
            <a:r>
              <a:rPr lang="en-US" sz="1400" dirty="0" err="1"/>
              <a:t>Kompleksitas</a:t>
            </a:r>
            <a:r>
              <a:rPr lang="en-US" sz="1400" dirty="0"/>
              <a:t> </a:t>
            </a:r>
            <a:r>
              <a:rPr lang="en-US" sz="1400" dirty="0" err="1"/>
              <a:t>operasional</a:t>
            </a:r>
            <a:endParaRPr lang="en-US" sz="1400" dirty="0"/>
          </a:p>
          <a:p>
            <a:r>
              <a:rPr lang="en-US" sz="1400" b="1" dirty="0" err="1"/>
              <a:t>Contoh</a:t>
            </a:r>
            <a:r>
              <a:rPr lang="en-US" sz="1400" b="1" dirty="0"/>
              <a:t>:</a:t>
            </a:r>
            <a:endParaRPr lang="en-US" sz="1400" dirty="0"/>
          </a:p>
          <a:p>
            <a:r>
              <a:rPr lang="en-US" sz="1400" dirty="0" err="1"/>
              <a:t>Indomie</a:t>
            </a:r>
            <a:r>
              <a:rPr lang="en-US" sz="1400" dirty="0"/>
              <a:t> (</a:t>
            </a:r>
            <a:r>
              <a:rPr lang="en-US" sz="1400" dirty="0" err="1"/>
              <a:t>varian</a:t>
            </a:r>
            <a:r>
              <a:rPr lang="en-US" sz="1400" dirty="0"/>
              <a:t> rasa &amp; format)</a:t>
            </a:r>
          </a:p>
          <a:p>
            <a:r>
              <a:rPr lang="en-US" sz="1400" dirty="0"/>
              <a:t>Ultra Milk (UHT, low fat, kids)</a:t>
            </a:r>
          </a:p>
          <a:p>
            <a:r>
              <a:rPr lang="en-US" sz="1400" dirty="0"/>
              <a:t>P&amp;G (</a:t>
            </a:r>
            <a:r>
              <a:rPr lang="en-US" sz="1400" dirty="0" err="1"/>
              <a:t>varian</a:t>
            </a:r>
            <a:r>
              <a:rPr lang="en-US" sz="1400" dirty="0"/>
              <a:t> </a:t>
            </a:r>
            <a:r>
              <a:rPr lang="en-US" sz="1400" dirty="0" err="1"/>
              <a:t>produk</a:t>
            </a:r>
            <a:r>
              <a:rPr lang="en-US" sz="1400" dirty="0"/>
              <a:t> </a:t>
            </a:r>
            <a:r>
              <a:rPr lang="en-US" sz="1400" dirty="0" err="1"/>
              <a:t>kebersihan</a:t>
            </a:r>
            <a:r>
              <a:rPr lang="en-US" sz="1400" dirty="0"/>
              <a:t>)</a:t>
            </a:r>
          </a:p>
          <a:p>
            <a:r>
              <a:rPr lang="en-US" sz="1400" dirty="0" smtClean="0"/>
              <a:t>Greenfields </a:t>
            </a:r>
            <a:r>
              <a:rPr lang="en-US" sz="1400" dirty="0"/>
              <a:t>(premium dairy)</a:t>
            </a:r>
          </a:p>
        </p:txBody>
      </p:sp>
      <p:sp>
        <p:nvSpPr>
          <p:cNvPr id="24" name="TextBox 23"/>
          <p:cNvSpPr txBox="1"/>
          <p:nvPr/>
        </p:nvSpPr>
        <p:spPr>
          <a:xfrm>
            <a:off x="6321163" y="5569057"/>
            <a:ext cx="3159905" cy="3970318"/>
          </a:xfrm>
          <a:prstGeom prst="rect">
            <a:avLst/>
          </a:prstGeom>
          <a:noFill/>
        </p:spPr>
        <p:txBody>
          <a:bodyPr wrap="square" rtlCol="0">
            <a:spAutoFit/>
          </a:bodyPr>
          <a:lstStyle/>
          <a:p>
            <a:r>
              <a:rPr lang="en-US" sz="1400" b="1" dirty="0"/>
              <a:t>6. Local Strong Player</a:t>
            </a:r>
          </a:p>
          <a:p>
            <a:r>
              <a:rPr lang="en-US" sz="1400" b="1" dirty="0" err="1"/>
              <a:t>Peran</a:t>
            </a:r>
            <a:r>
              <a:rPr lang="en-US" sz="1400" b="1" dirty="0"/>
              <a:t>:</a:t>
            </a:r>
            <a:r>
              <a:rPr lang="en-US" sz="1400" dirty="0"/>
              <a:t> Raja </a:t>
            </a:r>
            <a:r>
              <a:rPr lang="en-US" sz="1400" dirty="0" err="1"/>
              <a:t>wilayah</a:t>
            </a:r>
            <a:r>
              <a:rPr lang="en-US" sz="1400" dirty="0"/>
              <a:t> </a:t>
            </a:r>
            <a:r>
              <a:rPr lang="en-US" sz="1400" dirty="0" err="1"/>
              <a:t>tertentu</a:t>
            </a:r>
            <a:r>
              <a:rPr lang="en-US" sz="1400" dirty="0"/>
              <a:t/>
            </a:r>
            <a:br>
              <a:rPr lang="en-US" sz="1400" dirty="0"/>
            </a:br>
            <a:r>
              <a:rPr lang="en-US" sz="1400" b="1" dirty="0" err="1"/>
              <a:t>Fokus</a:t>
            </a:r>
            <a:r>
              <a:rPr lang="en-US" sz="1400" b="1" dirty="0"/>
              <a:t>:</a:t>
            </a:r>
            <a:r>
              <a:rPr lang="en-US" sz="1400" dirty="0"/>
              <a:t> </a:t>
            </a:r>
            <a:r>
              <a:rPr lang="en-US" sz="1400" dirty="0" err="1"/>
              <a:t>Kedekatan</a:t>
            </a:r>
            <a:r>
              <a:rPr lang="en-US" sz="1400" dirty="0"/>
              <a:t> </a:t>
            </a:r>
            <a:r>
              <a:rPr lang="en-US" sz="1400" dirty="0" err="1"/>
              <a:t>distribusi</a:t>
            </a:r>
            <a:r>
              <a:rPr lang="en-US" sz="1400" dirty="0"/>
              <a:t> &amp; </a:t>
            </a:r>
            <a:r>
              <a:rPr lang="en-US" sz="1400" dirty="0" err="1"/>
              <a:t>budaya</a:t>
            </a:r>
            <a:r>
              <a:rPr lang="en-US" sz="1400" dirty="0"/>
              <a:t> </a:t>
            </a:r>
            <a:r>
              <a:rPr lang="en-US" sz="1400" dirty="0" err="1"/>
              <a:t>lokal</a:t>
            </a:r>
            <a:endParaRPr lang="en-US" sz="1400" dirty="0"/>
          </a:p>
          <a:p>
            <a:r>
              <a:rPr lang="en-US" sz="1400" b="1" dirty="0" err="1"/>
              <a:t>Ciri</a:t>
            </a:r>
            <a:r>
              <a:rPr lang="en-US" sz="1400" b="1" dirty="0"/>
              <a:t> </a:t>
            </a:r>
            <a:r>
              <a:rPr lang="en-US" sz="1400" b="1" dirty="0" err="1"/>
              <a:t>utama</a:t>
            </a:r>
            <a:r>
              <a:rPr lang="en-US" sz="1400" b="1" dirty="0"/>
              <a:t>:</a:t>
            </a:r>
            <a:endParaRPr lang="en-US" sz="1400" dirty="0"/>
          </a:p>
          <a:p>
            <a:pPr marL="285750" indent="-285750">
              <a:buFont typeface="Arial" panose="020B0604020202020204" pitchFamily="34" charset="0"/>
              <a:buChar char="•"/>
            </a:pPr>
            <a:r>
              <a:rPr lang="en-US" sz="1400" dirty="0" err="1"/>
              <a:t>Kuat</a:t>
            </a:r>
            <a:r>
              <a:rPr lang="en-US" sz="1400" dirty="0"/>
              <a:t> di </a:t>
            </a:r>
            <a:r>
              <a:rPr lang="en-US" sz="1400" dirty="0" err="1"/>
              <a:t>daerah</a:t>
            </a:r>
            <a:r>
              <a:rPr lang="en-US" sz="1400" dirty="0"/>
              <a:t> </a:t>
            </a:r>
            <a:r>
              <a:rPr lang="en-US" sz="1400" dirty="0" err="1"/>
              <a:t>tertentu</a:t>
            </a:r>
            <a:endParaRPr lang="en-US" sz="1400" dirty="0"/>
          </a:p>
          <a:p>
            <a:pPr marL="285750" indent="-285750">
              <a:buFont typeface="Arial" panose="020B0604020202020204" pitchFamily="34" charset="0"/>
              <a:buChar char="•"/>
            </a:pPr>
            <a:r>
              <a:rPr lang="en-US" sz="1400" dirty="0" err="1"/>
              <a:t>Harga</a:t>
            </a:r>
            <a:r>
              <a:rPr lang="en-US" sz="1400" dirty="0"/>
              <a:t> </a:t>
            </a:r>
            <a:r>
              <a:rPr lang="en-US" sz="1400" dirty="0" err="1"/>
              <a:t>kompetitif</a:t>
            </a:r>
            <a:endParaRPr lang="en-US" sz="1400" dirty="0"/>
          </a:p>
          <a:p>
            <a:pPr marL="285750" indent="-285750">
              <a:buFont typeface="Arial" panose="020B0604020202020204" pitchFamily="34" charset="0"/>
              <a:buChar char="•"/>
            </a:pPr>
            <a:r>
              <a:rPr lang="en-US" sz="1400" dirty="0" err="1"/>
              <a:t>Distribusi</a:t>
            </a:r>
            <a:r>
              <a:rPr lang="en-US" sz="1400" dirty="0"/>
              <a:t> </a:t>
            </a:r>
            <a:r>
              <a:rPr lang="en-US" sz="1400" dirty="0" err="1"/>
              <a:t>tradisional</a:t>
            </a:r>
            <a:r>
              <a:rPr lang="en-US" sz="1400" dirty="0"/>
              <a:t> </a:t>
            </a:r>
            <a:r>
              <a:rPr lang="en-US" sz="1400" dirty="0" err="1"/>
              <a:t>kuat</a:t>
            </a:r>
            <a:endParaRPr lang="en-US" sz="1400" dirty="0"/>
          </a:p>
          <a:p>
            <a:r>
              <a:rPr lang="en-US" sz="1400" b="1" dirty="0" err="1"/>
              <a:t>Keunggulan</a:t>
            </a:r>
            <a:r>
              <a:rPr lang="en-US" sz="1400" b="1" dirty="0"/>
              <a:t>:</a:t>
            </a:r>
            <a:endParaRPr lang="en-US" sz="1400" dirty="0"/>
          </a:p>
          <a:p>
            <a:pPr marL="285750" indent="-285750">
              <a:buFont typeface="Arial" panose="020B0604020202020204" pitchFamily="34" charset="0"/>
              <a:buChar char="•"/>
            </a:pPr>
            <a:r>
              <a:rPr lang="en-US" sz="1400" dirty="0" err="1"/>
              <a:t>Biaya</a:t>
            </a:r>
            <a:r>
              <a:rPr lang="en-US" sz="1400" dirty="0"/>
              <a:t> </a:t>
            </a:r>
            <a:r>
              <a:rPr lang="en-US" sz="1400" dirty="0" err="1"/>
              <a:t>distribusi</a:t>
            </a:r>
            <a:r>
              <a:rPr lang="en-US" sz="1400" dirty="0"/>
              <a:t> </a:t>
            </a:r>
            <a:r>
              <a:rPr lang="en-US" sz="1400" dirty="0" err="1"/>
              <a:t>rendah</a:t>
            </a:r>
            <a:endParaRPr lang="en-US" sz="1400" dirty="0"/>
          </a:p>
          <a:p>
            <a:pPr marL="285750" indent="-285750">
              <a:buFont typeface="Arial" panose="020B0604020202020204" pitchFamily="34" charset="0"/>
              <a:buChar char="•"/>
            </a:pPr>
            <a:r>
              <a:rPr lang="en-US" sz="1400" dirty="0" err="1"/>
              <a:t>Loyalitas</a:t>
            </a:r>
            <a:r>
              <a:rPr lang="en-US" sz="1400" dirty="0"/>
              <a:t> </a:t>
            </a:r>
            <a:r>
              <a:rPr lang="en-US" sz="1400" dirty="0" err="1"/>
              <a:t>lokal</a:t>
            </a:r>
            <a:r>
              <a:rPr lang="en-US" sz="1400" dirty="0"/>
              <a:t> </a:t>
            </a:r>
            <a:r>
              <a:rPr lang="en-US" sz="1400" dirty="0" err="1"/>
              <a:t>tinggi</a:t>
            </a:r>
            <a:endParaRPr lang="en-US" sz="1400" dirty="0"/>
          </a:p>
          <a:p>
            <a:r>
              <a:rPr lang="en-US" sz="1400" b="1" dirty="0" err="1"/>
              <a:t>Kelemahan</a:t>
            </a:r>
            <a:r>
              <a:rPr lang="en-US" sz="1400" b="1" dirty="0"/>
              <a:t>:</a:t>
            </a:r>
            <a:endParaRPr lang="en-US" sz="1400" dirty="0"/>
          </a:p>
          <a:p>
            <a:pPr marL="285750" indent="-285750">
              <a:buFont typeface="Arial" panose="020B0604020202020204" pitchFamily="34" charset="0"/>
              <a:buChar char="•"/>
            </a:pPr>
            <a:r>
              <a:rPr lang="en-US" sz="1400" dirty="0" err="1"/>
              <a:t>Sulit</a:t>
            </a:r>
            <a:r>
              <a:rPr lang="en-US" sz="1400" dirty="0"/>
              <a:t> </a:t>
            </a:r>
            <a:r>
              <a:rPr lang="en-US" sz="1400" dirty="0" err="1"/>
              <a:t>ekspansi</a:t>
            </a:r>
            <a:r>
              <a:rPr lang="en-US" sz="1400" dirty="0"/>
              <a:t> </a:t>
            </a:r>
            <a:r>
              <a:rPr lang="en-US" sz="1400" dirty="0" err="1"/>
              <a:t>nasional</a:t>
            </a:r>
            <a:endParaRPr lang="en-US" sz="1400" dirty="0"/>
          </a:p>
          <a:p>
            <a:pPr marL="285750" indent="-285750">
              <a:buFont typeface="Arial" panose="020B0604020202020204" pitchFamily="34" charset="0"/>
              <a:buChar char="•"/>
            </a:pPr>
            <a:r>
              <a:rPr lang="en-US" sz="1400" dirty="0" err="1"/>
              <a:t>Rentan</a:t>
            </a:r>
            <a:r>
              <a:rPr lang="en-US" sz="1400" dirty="0"/>
              <a:t> </a:t>
            </a:r>
            <a:r>
              <a:rPr lang="en-US" sz="1400" dirty="0" err="1"/>
              <a:t>diakuisisi</a:t>
            </a:r>
            <a:endParaRPr lang="en-US" sz="1400" dirty="0"/>
          </a:p>
          <a:p>
            <a:r>
              <a:rPr lang="en-US" sz="1400" b="1" dirty="0" err="1"/>
              <a:t>Contoh</a:t>
            </a:r>
            <a:r>
              <a:rPr lang="en-US" sz="1400" b="1" dirty="0"/>
              <a:t>:</a:t>
            </a:r>
            <a:endParaRPr lang="en-US" sz="1400" dirty="0"/>
          </a:p>
          <a:p>
            <a:r>
              <a:rPr lang="en-US" sz="1400" dirty="0" err="1"/>
              <a:t>Merek</a:t>
            </a:r>
            <a:r>
              <a:rPr lang="en-US" sz="1400" dirty="0"/>
              <a:t> air </a:t>
            </a:r>
            <a:r>
              <a:rPr lang="en-US" sz="1400" dirty="0" err="1"/>
              <a:t>minum</a:t>
            </a:r>
            <a:r>
              <a:rPr lang="en-US" sz="1400" dirty="0"/>
              <a:t> </a:t>
            </a:r>
            <a:r>
              <a:rPr lang="en-US" sz="1400" dirty="0" err="1"/>
              <a:t>lokal</a:t>
            </a:r>
            <a:endParaRPr lang="en-US" sz="1400" dirty="0"/>
          </a:p>
          <a:p>
            <a:r>
              <a:rPr lang="en-US" sz="1400" dirty="0" err="1"/>
              <a:t>Bumbu</a:t>
            </a:r>
            <a:r>
              <a:rPr lang="en-US" sz="1400" dirty="0"/>
              <a:t> </a:t>
            </a:r>
            <a:r>
              <a:rPr lang="en-US" sz="1400" dirty="0" err="1"/>
              <a:t>daerah</a:t>
            </a:r>
            <a:endParaRPr lang="en-US" sz="1400" dirty="0"/>
          </a:p>
          <a:p>
            <a:r>
              <a:rPr lang="en-US" sz="1400" dirty="0"/>
              <a:t>Snack </a:t>
            </a:r>
            <a:r>
              <a:rPr lang="en-US" sz="1400" dirty="0" err="1"/>
              <a:t>tradisional</a:t>
            </a:r>
            <a:endParaRPr lang="en-US" sz="1400" dirty="0"/>
          </a:p>
        </p:txBody>
      </p:sp>
      <p:sp>
        <p:nvSpPr>
          <p:cNvPr id="25" name="TextBox 24"/>
          <p:cNvSpPr txBox="1"/>
          <p:nvPr/>
        </p:nvSpPr>
        <p:spPr>
          <a:xfrm>
            <a:off x="9495020" y="5190206"/>
            <a:ext cx="3159905" cy="3970318"/>
          </a:xfrm>
          <a:prstGeom prst="rect">
            <a:avLst/>
          </a:prstGeom>
          <a:noFill/>
        </p:spPr>
        <p:txBody>
          <a:bodyPr wrap="square" rtlCol="0">
            <a:spAutoFit/>
          </a:bodyPr>
          <a:lstStyle/>
          <a:p>
            <a:r>
              <a:rPr lang="en-US" sz="1400" b="1" dirty="0"/>
              <a:t>7. Private Label / OEM Player</a:t>
            </a:r>
          </a:p>
          <a:p>
            <a:r>
              <a:rPr lang="en-US" sz="1400" b="1" dirty="0" err="1"/>
              <a:t>Peran</a:t>
            </a:r>
            <a:r>
              <a:rPr lang="en-US" sz="1400" b="1" dirty="0"/>
              <a:t>:</a:t>
            </a:r>
            <a:r>
              <a:rPr lang="en-US" sz="1400" dirty="0"/>
              <a:t> </a:t>
            </a:r>
            <a:r>
              <a:rPr lang="en-US" sz="1400" dirty="0" err="1"/>
              <a:t>Pemasok</a:t>
            </a:r>
            <a:r>
              <a:rPr lang="en-US" sz="1400" dirty="0"/>
              <a:t> </a:t>
            </a:r>
            <a:r>
              <a:rPr lang="en-US" sz="1400" dirty="0" err="1"/>
              <a:t>tanpa</a:t>
            </a:r>
            <a:r>
              <a:rPr lang="en-US" sz="1400" dirty="0"/>
              <a:t> brand</a:t>
            </a:r>
            <a:br>
              <a:rPr lang="en-US" sz="1400" dirty="0"/>
            </a:br>
            <a:r>
              <a:rPr lang="en-US" sz="1400" b="1" dirty="0" err="1"/>
              <a:t>Fokus</a:t>
            </a:r>
            <a:r>
              <a:rPr lang="en-US" sz="1400" b="1" dirty="0"/>
              <a:t>:</a:t>
            </a:r>
            <a:r>
              <a:rPr lang="en-US" sz="1400" dirty="0"/>
              <a:t> </a:t>
            </a:r>
            <a:r>
              <a:rPr lang="en-US" sz="1400" dirty="0" err="1"/>
              <a:t>Efisiensi</a:t>
            </a:r>
            <a:r>
              <a:rPr lang="en-US" sz="1400" dirty="0"/>
              <a:t> </a:t>
            </a:r>
            <a:r>
              <a:rPr lang="en-US" sz="1400" dirty="0" err="1"/>
              <a:t>produksi</a:t>
            </a:r>
            <a:endParaRPr lang="en-US" sz="1400" dirty="0"/>
          </a:p>
          <a:p>
            <a:r>
              <a:rPr lang="en-US" sz="1400" b="1" dirty="0" err="1"/>
              <a:t>Ciri</a:t>
            </a:r>
            <a:r>
              <a:rPr lang="en-US" sz="1400" b="1" dirty="0"/>
              <a:t> </a:t>
            </a:r>
            <a:r>
              <a:rPr lang="en-US" sz="1400" b="1" dirty="0" err="1"/>
              <a:t>utama</a:t>
            </a:r>
            <a:r>
              <a:rPr lang="en-US" sz="1400" b="1" dirty="0"/>
              <a:t>:</a:t>
            </a:r>
            <a:endParaRPr lang="en-US" sz="1400" dirty="0"/>
          </a:p>
          <a:p>
            <a:pPr marL="285750" indent="-285750">
              <a:buFont typeface="Arial" panose="020B0604020202020204" pitchFamily="34" charset="0"/>
              <a:buChar char="•"/>
            </a:pPr>
            <a:r>
              <a:rPr lang="en-US" sz="1400" dirty="0" err="1"/>
              <a:t>Produksi</a:t>
            </a:r>
            <a:r>
              <a:rPr lang="en-US" sz="1400" dirty="0"/>
              <a:t> </a:t>
            </a:r>
            <a:r>
              <a:rPr lang="en-US" sz="1400" dirty="0" err="1"/>
              <a:t>untuk</a:t>
            </a:r>
            <a:r>
              <a:rPr lang="en-US" sz="1400" dirty="0"/>
              <a:t> </a:t>
            </a:r>
            <a:r>
              <a:rPr lang="en-US" sz="1400" dirty="0" err="1"/>
              <a:t>ritel</a:t>
            </a:r>
            <a:r>
              <a:rPr lang="en-US" sz="1400" dirty="0"/>
              <a:t> modern</a:t>
            </a:r>
          </a:p>
          <a:p>
            <a:pPr marL="285750" indent="-285750">
              <a:buFont typeface="Arial" panose="020B0604020202020204" pitchFamily="34" charset="0"/>
              <a:buChar char="•"/>
            </a:pPr>
            <a:r>
              <a:rPr lang="en-US" sz="1400" dirty="0" err="1"/>
              <a:t>Harga</a:t>
            </a:r>
            <a:r>
              <a:rPr lang="en-US" sz="1400" dirty="0"/>
              <a:t> paling </a:t>
            </a:r>
            <a:r>
              <a:rPr lang="en-US" sz="1400" dirty="0" err="1"/>
              <a:t>murah</a:t>
            </a:r>
            <a:endParaRPr lang="en-US" sz="1400" dirty="0"/>
          </a:p>
          <a:p>
            <a:pPr marL="285750" indent="-285750">
              <a:buFont typeface="Arial" panose="020B0604020202020204" pitchFamily="34" charset="0"/>
              <a:buChar char="•"/>
            </a:pPr>
            <a:r>
              <a:rPr lang="en-US" sz="1400" dirty="0"/>
              <a:t>Minim marketing</a:t>
            </a:r>
          </a:p>
          <a:p>
            <a:r>
              <a:rPr lang="en-US" sz="1400" b="1" dirty="0" err="1"/>
              <a:t>Keunggulan</a:t>
            </a:r>
            <a:r>
              <a:rPr lang="en-US" sz="1400" b="1" dirty="0"/>
              <a:t>:</a:t>
            </a:r>
            <a:endParaRPr lang="en-US" sz="1400" dirty="0"/>
          </a:p>
          <a:p>
            <a:pPr marL="285750" indent="-285750">
              <a:buFont typeface="Arial" panose="020B0604020202020204" pitchFamily="34" charset="0"/>
              <a:buChar char="•"/>
            </a:pPr>
            <a:r>
              <a:rPr lang="en-US" sz="1400" dirty="0" err="1"/>
              <a:t>Cashflow</a:t>
            </a:r>
            <a:r>
              <a:rPr lang="en-US" sz="1400" dirty="0"/>
              <a:t> </a:t>
            </a:r>
            <a:r>
              <a:rPr lang="en-US" sz="1400" dirty="0" err="1"/>
              <a:t>stabil</a:t>
            </a:r>
            <a:endParaRPr lang="en-US" sz="1400" dirty="0"/>
          </a:p>
          <a:p>
            <a:pPr marL="285750" indent="-285750">
              <a:buFont typeface="Arial" panose="020B0604020202020204" pitchFamily="34" charset="0"/>
              <a:buChar char="•"/>
            </a:pPr>
            <a:r>
              <a:rPr lang="en-US" sz="1400" dirty="0" err="1"/>
              <a:t>Risiko</a:t>
            </a:r>
            <a:r>
              <a:rPr lang="en-US" sz="1400" dirty="0"/>
              <a:t> brand </a:t>
            </a:r>
            <a:r>
              <a:rPr lang="en-US" sz="1400" dirty="0" err="1"/>
              <a:t>rendah</a:t>
            </a:r>
            <a:endParaRPr lang="en-US" sz="1400" dirty="0"/>
          </a:p>
          <a:p>
            <a:r>
              <a:rPr lang="en-US" sz="1400" b="1" dirty="0" err="1"/>
              <a:t>Kelemahan</a:t>
            </a:r>
            <a:r>
              <a:rPr lang="en-US" sz="1400" b="1" dirty="0"/>
              <a:t>:</a:t>
            </a:r>
            <a:endParaRPr lang="en-US" sz="1400" dirty="0"/>
          </a:p>
          <a:p>
            <a:pPr marL="285750" indent="-285750">
              <a:buFont typeface="Arial" panose="020B0604020202020204" pitchFamily="34" charset="0"/>
              <a:buChar char="•"/>
            </a:pPr>
            <a:r>
              <a:rPr lang="en-US" sz="1400" dirty="0" err="1"/>
              <a:t>Daya</a:t>
            </a:r>
            <a:r>
              <a:rPr lang="en-US" sz="1400" dirty="0"/>
              <a:t> </a:t>
            </a:r>
            <a:r>
              <a:rPr lang="en-US" sz="1400" dirty="0" err="1"/>
              <a:t>tawar</a:t>
            </a:r>
            <a:r>
              <a:rPr lang="en-US" sz="1400" dirty="0"/>
              <a:t> </a:t>
            </a:r>
            <a:r>
              <a:rPr lang="en-US" sz="1400" dirty="0" err="1"/>
              <a:t>lemah</a:t>
            </a:r>
            <a:endParaRPr lang="en-US" sz="1400" dirty="0"/>
          </a:p>
          <a:p>
            <a:pPr marL="285750" indent="-285750">
              <a:buFont typeface="Arial" panose="020B0604020202020204" pitchFamily="34" charset="0"/>
              <a:buChar char="•"/>
            </a:pPr>
            <a:r>
              <a:rPr lang="en-US" sz="1400" dirty="0"/>
              <a:t>Margin </a:t>
            </a:r>
            <a:r>
              <a:rPr lang="en-US" sz="1400" dirty="0" err="1"/>
              <a:t>kecil</a:t>
            </a:r>
            <a:endParaRPr lang="en-US" sz="1400" dirty="0"/>
          </a:p>
          <a:p>
            <a:r>
              <a:rPr lang="en-US" sz="1400" b="1" dirty="0" err="1"/>
              <a:t>Contoh</a:t>
            </a:r>
            <a:r>
              <a:rPr lang="en-US" sz="1400" b="1" dirty="0"/>
              <a:t>:</a:t>
            </a:r>
            <a:endParaRPr lang="en-US" sz="1400" dirty="0"/>
          </a:p>
          <a:p>
            <a:r>
              <a:rPr lang="en-US" sz="1400" dirty="0"/>
              <a:t>Private label </a:t>
            </a:r>
            <a:r>
              <a:rPr lang="en-US" sz="1400" dirty="0" err="1"/>
              <a:t>Indomaret</a:t>
            </a:r>
            <a:r>
              <a:rPr lang="en-US" sz="1400" dirty="0"/>
              <a:t> </a:t>
            </a:r>
            <a:endParaRPr lang="en-US" sz="1400" dirty="0" smtClean="0"/>
          </a:p>
          <a:p>
            <a:r>
              <a:rPr lang="en-US" sz="1400" dirty="0" smtClean="0"/>
              <a:t>/ </a:t>
            </a:r>
            <a:r>
              <a:rPr lang="en-US" sz="1400" dirty="0" err="1"/>
              <a:t>Alfamart</a:t>
            </a:r>
            <a:endParaRPr lang="en-US" sz="1400" dirty="0"/>
          </a:p>
          <a:p>
            <a:r>
              <a:rPr lang="en-US" sz="1400" dirty="0" err="1"/>
              <a:t>Pabrik</a:t>
            </a:r>
            <a:r>
              <a:rPr lang="en-US" sz="1400" dirty="0"/>
              <a:t> OEM </a:t>
            </a:r>
            <a:r>
              <a:rPr lang="en-US" sz="1400" dirty="0" err="1"/>
              <a:t>minuman</a:t>
            </a:r>
            <a:r>
              <a:rPr lang="en-US" sz="1400" dirty="0"/>
              <a:t> </a:t>
            </a:r>
            <a:endParaRPr lang="en-US" sz="1400" dirty="0" smtClean="0"/>
          </a:p>
          <a:p>
            <a:r>
              <a:rPr lang="en-US" sz="1400" dirty="0" smtClean="0"/>
              <a:t>&amp; </a:t>
            </a:r>
            <a:r>
              <a:rPr lang="en-US" sz="1400" dirty="0"/>
              <a:t>snack</a:t>
            </a:r>
          </a:p>
        </p:txBody>
      </p:sp>
      <p:sp>
        <p:nvSpPr>
          <p:cNvPr id="26" name="TextBox 25"/>
          <p:cNvSpPr txBox="1"/>
          <p:nvPr/>
        </p:nvSpPr>
        <p:spPr>
          <a:xfrm>
            <a:off x="11243392" y="8619112"/>
            <a:ext cx="840295" cy="418128"/>
          </a:xfrm>
          <a:prstGeom prst="rect">
            <a:avLst/>
          </a:prstGeom>
          <a:noFill/>
        </p:spPr>
        <p:txBody>
          <a:bodyPr wrap="none" rtlCol="0">
            <a:spAutoFit/>
          </a:bodyPr>
          <a:lstStyle/>
          <a:p>
            <a:r>
              <a:rPr lang="en-US" b="1" dirty="0" smtClean="0"/>
              <a:t>VISIT!</a:t>
            </a:r>
            <a:endParaRPr lang="en-US" b="1" dirty="0"/>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30744411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5" name="TextBox 34"/>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39" name="TextBox 38"/>
          <p:cNvSpPr txBox="1"/>
          <p:nvPr/>
        </p:nvSpPr>
        <p:spPr>
          <a:xfrm>
            <a:off x="3237279" y="309256"/>
            <a:ext cx="6516849" cy="646331"/>
          </a:xfrm>
          <a:prstGeom prst="rect">
            <a:avLst/>
          </a:prstGeom>
          <a:noFill/>
        </p:spPr>
        <p:txBody>
          <a:bodyPr wrap="none" rtlCol="0">
            <a:spAutoFit/>
          </a:bodyPr>
          <a:lstStyle/>
          <a:p>
            <a:pPr algn="ctr"/>
            <a:r>
              <a:rPr lang="en-US" sz="1800" b="1" dirty="0"/>
              <a:t>KOPERASI </a:t>
            </a:r>
            <a:r>
              <a:rPr lang="en-US" sz="1800" b="1" dirty="0" smtClean="0"/>
              <a:t>(Cooperative)</a:t>
            </a:r>
          </a:p>
          <a:p>
            <a:pPr algn="ctr"/>
            <a:r>
              <a:rPr lang="en-US" sz="1800" dirty="0" smtClean="0"/>
              <a:t>Exploration On The Model And Function Of KOPERASI (Cooperative)</a:t>
            </a:r>
            <a:endParaRPr lang="en-US" sz="1800" b="1" dirty="0"/>
          </a:p>
        </p:txBody>
      </p:sp>
      <p:sp>
        <p:nvSpPr>
          <p:cNvPr id="40" name="Rounded Rectangle 39"/>
          <p:cNvSpPr/>
          <p:nvPr/>
        </p:nvSpPr>
        <p:spPr>
          <a:xfrm>
            <a:off x="5170230" y="1567964"/>
            <a:ext cx="2110086" cy="125306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t>Koperasi</a:t>
            </a:r>
            <a:endParaRPr lang="en-US" sz="1800" dirty="0"/>
          </a:p>
          <a:p>
            <a:pPr algn="ctr"/>
            <a:r>
              <a:rPr lang="en-US" sz="1800" dirty="0" smtClean="0"/>
              <a:t>(Cooperative)</a:t>
            </a:r>
            <a:endParaRPr lang="en-US" sz="1800" dirty="0"/>
          </a:p>
        </p:txBody>
      </p:sp>
      <p:sp>
        <p:nvSpPr>
          <p:cNvPr id="41" name="Rounded Rectangle 40"/>
          <p:cNvSpPr/>
          <p:nvPr/>
        </p:nvSpPr>
        <p:spPr>
          <a:xfrm>
            <a:off x="8296077" y="1370693"/>
            <a:ext cx="2296566" cy="164760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
            </a:pPr>
            <a:r>
              <a:rPr lang="en-US" sz="1800" dirty="0" smtClean="0"/>
              <a:t>Big Enterprise</a:t>
            </a:r>
          </a:p>
          <a:p>
            <a:pPr marL="571500" indent="-571500">
              <a:buFont typeface="Wingdings" panose="05000000000000000000" pitchFamily="2" charset="2"/>
              <a:buChar char="§"/>
            </a:pPr>
            <a:r>
              <a:rPr lang="en-US" sz="1800" dirty="0" smtClean="0"/>
              <a:t>State Own Enterprise</a:t>
            </a:r>
          </a:p>
          <a:p>
            <a:pPr marL="571500" indent="-571500">
              <a:buFont typeface="Wingdings" panose="05000000000000000000" pitchFamily="2" charset="2"/>
              <a:buChar char="§"/>
            </a:pPr>
            <a:r>
              <a:rPr lang="en-US" sz="1800" dirty="0" smtClean="0"/>
              <a:t>Government</a:t>
            </a:r>
          </a:p>
          <a:p>
            <a:pPr marL="571500" indent="-571500">
              <a:buFont typeface="Wingdings" panose="05000000000000000000" pitchFamily="2" charset="2"/>
              <a:buChar char="§"/>
            </a:pPr>
            <a:r>
              <a:rPr lang="en-US" sz="1800" dirty="0" smtClean="0"/>
              <a:t>Global</a:t>
            </a:r>
            <a:endParaRPr lang="en-US" sz="1800" dirty="0"/>
          </a:p>
        </p:txBody>
      </p:sp>
      <p:sp>
        <p:nvSpPr>
          <p:cNvPr id="42" name="Rounded Rectangle 41"/>
          <p:cNvSpPr/>
          <p:nvPr/>
        </p:nvSpPr>
        <p:spPr>
          <a:xfrm>
            <a:off x="2653835" y="1567964"/>
            <a:ext cx="1500633" cy="125306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Micro, Small, Medium Enterprises</a:t>
            </a:r>
            <a:endParaRPr lang="en-US" sz="1800" dirty="0"/>
          </a:p>
        </p:txBody>
      </p:sp>
      <p:sp>
        <p:nvSpPr>
          <p:cNvPr id="45" name="TextBox 44"/>
          <p:cNvSpPr txBox="1"/>
          <p:nvPr/>
        </p:nvSpPr>
        <p:spPr>
          <a:xfrm>
            <a:off x="5113758" y="2821031"/>
            <a:ext cx="2223029" cy="646331"/>
          </a:xfrm>
          <a:prstGeom prst="rect">
            <a:avLst/>
          </a:prstGeom>
          <a:noFill/>
        </p:spPr>
        <p:txBody>
          <a:bodyPr wrap="square" rtlCol="0">
            <a:spAutoFit/>
          </a:bodyPr>
          <a:lstStyle/>
          <a:p>
            <a:pPr algn="ctr"/>
            <a:r>
              <a:rPr lang="en-US" sz="1800" dirty="0" smtClean="0"/>
              <a:t>Connector and</a:t>
            </a:r>
          </a:p>
          <a:p>
            <a:pPr algn="ctr"/>
            <a:r>
              <a:rPr lang="en-US" sz="1800" dirty="0" smtClean="0"/>
              <a:t>Strengthener Role</a:t>
            </a:r>
            <a:endParaRPr lang="en-US" sz="1800" dirty="0"/>
          </a:p>
        </p:txBody>
      </p:sp>
      <p:cxnSp>
        <p:nvCxnSpPr>
          <p:cNvPr id="4" name="Straight Arrow Connector 3"/>
          <p:cNvCxnSpPr/>
          <p:nvPr/>
        </p:nvCxnSpPr>
        <p:spPr>
          <a:xfrm flipV="1">
            <a:off x="4313272" y="2017036"/>
            <a:ext cx="609768"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313272" y="2350883"/>
            <a:ext cx="6097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483312" y="2017035"/>
            <a:ext cx="609768"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7483312" y="2350882"/>
            <a:ext cx="6097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292636" y="1173668"/>
            <a:ext cx="2223029" cy="369332"/>
          </a:xfrm>
          <a:prstGeom prst="rect">
            <a:avLst/>
          </a:prstGeom>
          <a:noFill/>
        </p:spPr>
        <p:txBody>
          <a:bodyPr wrap="square" rtlCol="0">
            <a:spAutoFit/>
          </a:bodyPr>
          <a:lstStyle/>
          <a:p>
            <a:pPr algn="ctr"/>
            <a:r>
              <a:rPr lang="en-US" sz="1800" dirty="0" smtClean="0"/>
              <a:t>Supply Side</a:t>
            </a:r>
            <a:endParaRPr lang="en-US" sz="1800" dirty="0"/>
          </a:p>
        </p:txBody>
      </p:sp>
      <p:sp>
        <p:nvSpPr>
          <p:cNvPr id="52" name="TextBox 51"/>
          <p:cNvSpPr txBox="1"/>
          <p:nvPr/>
        </p:nvSpPr>
        <p:spPr>
          <a:xfrm>
            <a:off x="8332845" y="973598"/>
            <a:ext cx="2223029" cy="369332"/>
          </a:xfrm>
          <a:prstGeom prst="rect">
            <a:avLst/>
          </a:prstGeom>
          <a:noFill/>
        </p:spPr>
        <p:txBody>
          <a:bodyPr wrap="square" rtlCol="0">
            <a:spAutoFit/>
          </a:bodyPr>
          <a:lstStyle/>
          <a:p>
            <a:pPr algn="ctr"/>
            <a:r>
              <a:rPr lang="en-US" sz="1800" dirty="0" smtClean="0"/>
              <a:t>Demand Side</a:t>
            </a:r>
            <a:endParaRPr lang="en-US" sz="1800" dirty="0"/>
          </a:p>
        </p:txBody>
      </p:sp>
      <p:sp>
        <p:nvSpPr>
          <p:cNvPr id="53" name="TextBox 52"/>
          <p:cNvSpPr txBox="1"/>
          <p:nvPr/>
        </p:nvSpPr>
        <p:spPr>
          <a:xfrm>
            <a:off x="627892" y="3458181"/>
            <a:ext cx="3607605" cy="5262979"/>
          </a:xfrm>
          <a:prstGeom prst="rect">
            <a:avLst/>
          </a:prstGeom>
          <a:noFill/>
        </p:spPr>
        <p:txBody>
          <a:bodyPr wrap="square" rtlCol="0">
            <a:spAutoFit/>
          </a:bodyPr>
          <a:lstStyle/>
          <a:p>
            <a:r>
              <a:rPr lang="en-US" sz="1400" b="1" dirty="0"/>
              <a:t>A. PERAN KOPERASI TERHADAP UMKM</a:t>
            </a:r>
          </a:p>
          <a:p>
            <a:r>
              <a:rPr lang="en-US" sz="1400" i="1" dirty="0"/>
              <a:t>(Micro, Small, Medium Enterprises → </a:t>
            </a:r>
            <a:r>
              <a:rPr lang="en-US" sz="1400" i="1" dirty="0" err="1"/>
              <a:t>Koperasi</a:t>
            </a:r>
            <a:r>
              <a:rPr lang="en-US" sz="1400" i="1" dirty="0"/>
              <a:t>)</a:t>
            </a:r>
            <a:endParaRPr lang="en-US" sz="1400" dirty="0"/>
          </a:p>
          <a:p>
            <a:r>
              <a:rPr lang="en-US" sz="1400" b="1" dirty="0"/>
              <a:t>1. </a:t>
            </a:r>
            <a:r>
              <a:rPr lang="en-US" sz="1400" b="1" dirty="0" err="1"/>
              <a:t>Agregator</a:t>
            </a:r>
            <a:r>
              <a:rPr lang="en-US" sz="1400" b="1" dirty="0"/>
              <a:t> </a:t>
            </a:r>
            <a:r>
              <a:rPr lang="en-US" sz="1400" b="1" dirty="0" err="1"/>
              <a:t>Kapasitas</a:t>
            </a:r>
            <a:endParaRPr lang="en-US" sz="1400" b="1" dirty="0"/>
          </a:p>
          <a:p>
            <a:r>
              <a:rPr lang="en-US" sz="1400" dirty="0" err="1"/>
              <a:t>Menggabungkan</a:t>
            </a:r>
            <a:r>
              <a:rPr lang="en-US" sz="1400" dirty="0"/>
              <a:t>:</a:t>
            </a:r>
          </a:p>
          <a:p>
            <a:pPr marL="823417" lvl="1" indent="-285750">
              <a:buFont typeface="Arial" panose="020B0604020202020204" pitchFamily="34" charset="0"/>
              <a:buChar char="•"/>
            </a:pPr>
            <a:r>
              <a:rPr lang="en-US" sz="1400" dirty="0"/>
              <a:t>volume </a:t>
            </a:r>
            <a:r>
              <a:rPr lang="en-US" sz="1400" dirty="0" err="1"/>
              <a:t>produksi</a:t>
            </a:r>
            <a:endParaRPr lang="en-US" sz="1400" dirty="0"/>
          </a:p>
          <a:p>
            <a:pPr marL="823417" lvl="1" indent="-285750">
              <a:buFont typeface="Arial" panose="020B0604020202020204" pitchFamily="34" charset="0"/>
              <a:buChar char="•"/>
            </a:pPr>
            <a:r>
              <a:rPr lang="en-US" sz="1400" dirty="0" err="1"/>
              <a:t>tenaga</a:t>
            </a:r>
            <a:r>
              <a:rPr lang="en-US" sz="1400" dirty="0"/>
              <a:t> </a:t>
            </a:r>
            <a:r>
              <a:rPr lang="en-US" sz="1400" dirty="0" err="1"/>
              <a:t>kerja</a:t>
            </a:r>
            <a:endParaRPr lang="en-US" sz="1400" dirty="0"/>
          </a:p>
          <a:p>
            <a:pPr marL="823417" lvl="1" indent="-285750">
              <a:buFont typeface="Arial" panose="020B0604020202020204" pitchFamily="34" charset="0"/>
              <a:buChar char="•"/>
            </a:pPr>
            <a:r>
              <a:rPr lang="en-US" sz="1400" dirty="0" err="1"/>
              <a:t>aset</a:t>
            </a:r>
            <a:endParaRPr lang="en-US" sz="1400" dirty="0"/>
          </a:p>
          <a:p>
            <a:pPr marL="823417" lvl="1" indent="-285750">
              <a:buFont typeface="Arial" panose="020B0604020202020204" pitchFamily="34" charset="0"/>
              <a:buChar char="•"/>
            </a:pPr>
            <a:r>
              <a:rPr lang="en-US" sz="1400" dirty="0" err="1"/>
              <a:t>permintaan</a:t>
            </a:r>
            <a:r>
              <a:rPr lang="en-US" sz="1400" dirty="0"/>
              <a:t> </a:t>
            </a:r>
            <a:r>
              <a:rPr lang="en-US" sz="1400" dirty="0" err="1"/>
              <a:t>bahan</a:t>
            </a:r>
            <a:r>
              <a:rPr lang="en-US" sz="1400" dirty="0"/>
              <a:t> </a:t>
            </a:r>
            <a:r>
              <a:rPr lang="en-US" sz="1400" dirty="0" err="1"/>
              <a:t>baku</a:t>
            </a:r>
            <a:endParaRPr lang="en-US" sz="1400" dirty="0"/>
          </a:p>
          <a:p>
            <a:r>
              <a:rPr lang="en-US" sz="1400" dirty="0"/>
              <a:t>UMKM </a:t>
            </a:r>
            <a:r>
              <a:rPr lang="en-US" sz="1400" b="1" dirty="0" err="1"/>
              <a:t>sendiri</a:t>
            </a:r>
            <a:r>
              <a:rPr lang="en-US" sz="1400" b="1" dirty="0"/>
              <a:t> </a:t>
            </a:r>
            <a:r>
              <a:rPr lang="en-US" sz="1400" b="1" dirty="0" err="1"/>
              <a:t>tidak</a:t>
            </a:r>
            <a:r>
              <a:rPr lang="en-US" sz="1400" b="1" dirty="0"/>
              <a:t> </a:t>
            </a:r>
            <a:r>
              <a:rPr lang="en-US" sz="1400" b="1" dirty="0" err="1"/>
              <a:t>signifikan</a:t>
            </a:r>
            <a:r>
              <a:rPr lang="en-US" sz="1400" dirty="0"/>
              <a:t>, </a:t>
            </a:r>
            <a:r>
              <a:rPr lang="en-US" sz="1400" dirty="0" err="1"/>
              <a:t>bersama</a:t>
            </a:r>
            <a:r>
              <a:rPr lang="en-US" sz="1400" dirty="0"/>
              <a:t> </a:t>
            </a:r>
            <a:r>
              <a:rPr lang="en-US" sz="1400" dirty="0" err="1"/>
              <a:t>jadi</a:t>
            </a:r>
            <a:r>
              <a:rPr lang="en-US" sz="1400" dirty="0"/>
              <a:t> </a:t>
            </a:r>
            <a:r>
              <a:rPr lang="en-US" sz="1400" dirty="0" err="1"/>
              <a:t>relevan</a:t>
            </a:r>
            <a:endParaRPr lang="en-US" sz="1400" dirty="0"/>
          </a:p>
          <a:p>
            <a:r>
              <a:rPr lang="en-US" sz="1400" dirty="0"/>
              <a:t>📌 </a:t>
            </a:r>
            <a:r>
              <a:rPr lang="en-US" sz="1400" dirty="0" err="1"/>
              <a:t>Contoh</a:t>
            </a:r>
            <a:r>
              <a:rPr lang="en-US" sz="1400" dirty="0"/>
              <a:t>:</a:t>
            </a:r>
          </a:p>
          <a:p>
            <a:r>
              <a:rPr lang="en-US" sz="1400" dirty="0"/>
              <a:t>100 </a:t>
            </a:r>
            <a:r>
              <a:rPr lang="en-US" sz="1400" dirty="0" err="1"/>
              <a:t>petani</a:t>
            </a:r>
            <a:r>
              <a:rPr lang="en-US" sz="1400" dirty="0"/>
              <a:t> </a:t>
            </a:r>
            <a:r>
              <a:rPr lang="en-US" sz="1400" dirty="0" err="1"/>
              <a:t>kecil</a:t>
            </a:r>
            <a:r>
              <a:rPr lang="en-US" sz="1400" dirty="0"/>
              <a:t> → 1 </a:t>
            </a:r>
            <a:r>
              <a:rPr lang="en-US" sz="1400" dirty="0" err="1"/>
              <a:t>koperasi</a:t>
            </a:r>
            <a:r>
              <a:rPr lang="en-US" sz="1400" dirty="0"/>
              <a:t> → </a:t>
            </a:r>
            <a:r>
              <a:rPr lang="en-US" sz="1400" dirty="0" err="1"/>
              <a:t>layak</a:t>
            </a:r>
            <a:r>
              <a:rPr lang="en-US" sz="1400" dirty="0"/>
              <a:t> </a:t>
            </a:r>
            <a:r>
              <a:rPr lang="en-US" sz="1400" dirty="0" err="1"/>
              <a:t>kontrak</a:t>
            </a:r>
            <a:r>
              <a:rPr lang="en-US" sz="1400" dirty="0"/>
              <a:t> </a:t>
            </a:r>
            <a:r>
              <a:rPr lang="en-US" sz="1400" dirty="0" err="1"/>
              <a:t>dengan</a:t>
            </a:r>
            <a:r>
              <a:rPr lang="en-US" sz="1400" dirty="0"/>
              <a:t> </a:t>
            </a:r>
            <a:r>
              <a:rPr lang="en-US" sz="1400" dirty="0" smtClean="0"/>
              <a:t>BUMN</a:t>
            </a:r>
          </a:p>
          <a:p>
            <a:endParaRPr lang="en-US" sz="1400" dirty="0"/>
          </a:p>
          <a:p>
            <a:r>
              <a:rPr lang="en-US" sz="1400" b="1" dirty="0"/>
              <a:t>2. Standardizer &amp; Quality Controller</a:t>
            </a:r>
          </a:p>
          <a:p>
            <a:r>
              <a:rPr lang="en-US" sz="1400" dirty="0" err="1"/>
              <a:t>Menyetarakan</a:t>
            </a:r>
            <a:r>
              <a:rPr lang="en-US" sz="1400" dirty="0"/>
              <a:t>:</a:t>
            </a:r>
          </a:p>
          <a:p>
            <a:pPr marL="823417" lvl="1" indent="-285750">
              <a:buFont typeface="Arial" panose="020B0604020202020204" pitchFamily="34" charset="0"/>
              <a:buChar char="•"/>
            </a:pPr>
            <a:r>
              <a:rPr lang="en-US" sz="1400" dirty="0" err="1"/>
              <a:t>kualitas</a:t>
            </a:r>
            <a:r>
              <a:rPr lang="en-US" sz="1400" dirty="0"/>
              <a:t> </a:t>
            </a:r>
            <a:r>
              <a:rPr lang="en-US" sz="1400" dirty="0" err="1"/>
              <a:t>produk</a:t>
            </a:r>
            <a:endParaRPr lang="en-US" sz="1400" dirty="0"/>
          </a:p>
          <a:p>
            <a:pPr marL="823417" lvl="1" indent="-285750">
              <a:buFont typeface="Arial" panose="020B0604020202020204" pitchFamily="34" charset="0"/>
              <a:buChar char="•"/>
            </a:pPr>
            <a:r>
              <a:rPr lang="en-US" sz="1400" dirty="0" err="1"/>
              <a:t>kemasan</a:t>
            </a:r>
            <a:endParaRPr lang="en-US" sz="1400" dirty="0"/>
          </a:p>
          <a:p>
            <a:pPr marL="823417" lvl="1" indent="-285750">
              <a:buFont typeface="Arial" panose="020B0604020202020204" pitchFamily="34" charset="0"/>
              <a:buChar char="•"/>
            </a:pPr>
            <a:r>
              <a:rPr lang="en-US" sz="1400" dirty="0"/>
              <a:t>SOP</a:t>
            </a:r>
          </a:p>
          <a:p>
            <a:pPr marL="823417" lvl="1" indent="-285750">
              <a:buFont typeface="Arial" panose="020B0604020202020204" pitchFamily="34" charset="0"/>
              <a:buChar char="•"/>
            </a:pPr>
            <a:r>
              <a:rPr lang="en-US" sz="1400" dirty="0" err="1"/>
              <a:t>harga</a:t>
            </a:r>
            <a:r>
              <a:rPr lang="en-US" sz="1400" dirty="0"/>
              <a:t> </a:t>
            </a:r>
            <a:r>
              <a:rPr lang="en-US" sz="1400" dirty="0" err="1"/>
              <a:t>dasar</a:t>
            </a:r>
            <a:endParaRPr lang="en-US" sz="1400" dirty="0"/>
          </a:p>
          <a:p>
            <a:r>
              <a:rPr lang="en-US" sz="1400" dirty="0"/>
              <a:t>UMKM </a:t>
            </a:r>
            <a:r>
              <a:rPr lang="en-US" sz="1400" dirty="0" err="1"/>
              <a:t>sering</a:t>
            </a:r>
            <a:r>
              <a:rPr lang="en-US" sz="1400" dirty="0"/>
              <a:t> </a:t>
            </a:r>
            <a:r>
              <a:rPr lang="en-US" sz="1400" dirty="0" err="1"/>
              <a:t>gagal</a:t>
            </a:r>
            <a:r>
              <a:rPr lang="en-US" sz="1400" dirty="0"/>
              <a:t> </a:t>
            </a:r>
            <a:r>
              <a:rPr lang="en-US" sz="1400" dirty="0" err="1"/>
              <a:t>masuk</a:t>
            </a:r>
            <a:r>
              <a:rPr lang="en-US" sz="1400" dirty="0"/>
              <a:t> </a:t>
            </a:r>
            <a:r>
              <a:rPr lang="en-US" sz="1400" dirty="0" err="1"/>
              <a:t>pasar</a:t>
            </a:r>
            <a:r>
              <a:rPr lang="en-US" sz="1400" dirty="0"/>
              <a:t> </a:t>
            </a:r>
            <a:r>
              <a:rPr lang="en-US" sz="1400" dirty="0" err="1"/>
              <a:t>besar</a:t>
            </a:r>
            <a:r>
              <a:rPr lang="en-US" sz="1400" dirty="0"/>
              <a:t> </a:t>
            </a:r>
            <a:r>
              <a:rPr lang="en-US" sz="1400" b="1" dirty="0" err="1"/>
              <a:t>bukan</a:t>
            </a:r>
            <a:r>
              <a:rPr lang="en-US" sz="1400" b="1" dirty="0"/>
              <a:t> </a:t>
            </a:r>
            <a:r>
              <a:rPr lang="en-US" sz="1400" b="1" dirty="0" err="1"/>
              <a:t>karena</a:t>
            </a:r>
            <a:r>
              <a:rPr lang="en-US" sz="1400" b="1" dirty="0"/>
              <a:t> </a:t>
            </a:r>
            <a:r>
              <a:rPr lang="en-US" sz="1400" b="1" dirty="0" err="1"/>
              <a:t>jelek</a:t>
            </a:r>
            <a:r>
              <a:rPr lang="en-US" sz="1400" dirty="0"/>
              <a:t>, </a:t>
            </a:r>
            <a:r>
              <a:rPr lang="en-US" sz="1400" dirty="0" err="1"/>
              <a:t>tapi</a:t>
            </a:r>
            <a:r>
              <a:rPr lang="en-US" sz="1400" dirty="0"/>
              <a:t> </a:t>
            </a:r>
            <a:r>
              <a:rPr lang="en-US" sz="1400" b="1" dirty="0" err="1"/>
              <a:t>tidak</a:t>
            </a:r>
            <a:r>
              <a:rPr lang="en-US" sz="1400" b="1" dirty="0"/>
              <a:t> </a:t>
            </a:r>
            <a:r>
              <a:rPr lang="en-US" sz="1400" b="1" dirty="0" err="1"/>
              <a:t>standar</a:t>
            </a:r>
            <a:endParaRPr lang="en-US" sz="1400" dirty="0"/>
          </a:p>
          <a:p>
            <a:r>
              <a:rPr lang="en-US" sz="1400" dirty="0"/>
              <a:t>📌 </a:t>
            </a:r>
            <a:r>
              <a:rPr lang="en-US" sz="1400" dirty="0" err="1"/>
              <a:t>Koperasi</a:t>
            </a:r>
            <a:r>
              <a:rPr lang="en-US" sz="1400" dirty="0"/>
              <a:t> = “quality gate”</a:t>
            </a:r>
          </a:p>
          <a:p>
            <a:endParaRPr lang="en-US" sz="1400" dirty="0"/>
          </a:p>
        </p:txBody>
      </p:sp>
      <p:sp>
        <p:nvSpPr>
          <p:cNvPr id="54" name="TextBox 53"/>
          <p:cNvSpPr txBox="1"/>
          <p:nvPr/>
        </p:nvSpPr>
        <p:spPr>
          <a:xfrm>
            <a:off x="4154468" y="3458180"/>
            <a:ext cx="3607605" cy="5693866"/>
          </a:xfrm>
          <a:prstGeom prst="rect">
            <a:avLst/>
          </a:prstGeom>
          <a:noFill/>
        </p:spPr>
        <p:txBody>
          <a:bodyPr wrap="square" rtlCol="0">
            <a:spAutoFit/>
          </a:bodyPr>
          <a:lstStyle/>
          <a:p>
            <a:r>
              <a:rPr lang="en-US" sz="1400" b="1" dirty="0"/>
              <a:t>3. Market Access Enabler</a:t>
            </a:r>
          </a:p>
          <a:p>
            <a:r>
              <a:rPr lang="en-US" sz="1400" dirty="0" err="1"/>
              <a:t>Membuka</a:t>
            </a:r>
            <a:r>
              <a:rPr lang="en-US" sz="1400" dirty="0"/>
              <a:t> </a:t>
            </a:r>
            <a:r>
              <a:rPr lang="en-US" sz="1400" dirty="0" err="1"/>
              <a:t>akses</a:t>
            </a:r>
            <a:r>
              <a:rPr lang="en-US" sz="1400" dirty="0"/>
              <a:t>:</a:t>
            </a:r>
          </a:p>
          <a:p>
            <a:pPr marL="880567" lvl="1" indent="-342900">
              <a:buFont typeface="Arial" panose="020B0604020202020204" pitchFamily="34" charset="0"/>
              <a:buChar char="•"/>
            </a:pPr>
            <a:r>
              <a:rPr lang="en-US" sz="1400" dirty="0"/>
              <a:t>tender </a:t>
            </a:r>
            <a:r>
              <a:rPr lang="en-US" sz="1400" dirty="0" err="1"/>
              <a:t>pemerintah</a:t>
            </a:r>
            <a:endParaRPr lang="en-US" sz="1400" dirty="0"/>
          </a:p>
          <a:p>
            <a:pPr marL="880567" lvl="1" indent="-342900">
              <a:buFont typeface="Arial" panose="020B0604020202020204" pitchFamily="34" charset="0"/>
              <a:buChar char="•"/>
            </a:pPr>
            <a:r>
              <a:rPr lang="en-US" sz="1400" dirty="0"/>
              <a:t>supply chain </a:t>
            </a:r>
            <a:r>
              <a:rPr lang="en-US" sz="1400" dirty="0" err="1"/>
              <a:t>korporasi</a:t>
            </a:r>
            <a:endParaRPr lang="en-US" sz="1400" dirty="0"/>
          </a:p>
          <a:p>
            <a:pPr marL="880567" lvl="1" indent="-342900">
              <a:buFont typeface="Arial" panose="020B0604020202020204" pitchFamily="34" charset="0"/>
              <a:buChar char="•"/>
            </a:pPr>
            <a:r>
              <a:rPr lang="en-US" sz="1400" dirty="0" err="1"/>
              <a:t>ekspor</a:t>
            </a:r>
            <a:endParaRPr lang="en-US" sz="1400" dirty="0"/>
          </a:p>
          <a:p>
            <a:r>
              <a:rPr lang="en-US" sz="1400" dirty="0"/>
              <a:t>UMKM </a:t>
            </a:r>
            <a:r>
              <a:rPr lang="en-US" sz="1400" b="1" dirty="0" err="1"/>
              <a:t>tidak</a:t>
            </a:r>
            <a:r>
              <a:rPr lang="en-US" sz="1400" b="1" dirty="0"/>
              <a:t> </a:t>
            </a:r>
            <a:r>
              <a:rPr lang="en-US" sz="1400" b="1" dirty="0" err="1"/>
              <a:t>berhadapan</a:t>
            </a:r>
            <a:r>
              <a:rPr lang="en-US" sz="1400" b="1" dirty="0"/>
              <a:t> </a:t>
            </a:r>
            <a:r>
              <a:rPr lang="en-US" sz="1400" b="1" dirty="0" err="1"/>
              <a:t>langsung</a:t>
            </a:r>
            <a:r>
              <a:rPr lang="en-US" sz="1400" b="1" dirty="0"/>
              <a:t> </a:t>
            </a:r>
            <a:r>
              <a:rPr lang="en-US" sz="1400" b="1" dirty="0" err="1"/>
              <a:t>dengan</a:t>
            </a:r>
            <a:r>
              <a:rPr lang="en-US" sz="1400" b="1" dirty="0"/>
              <a:t> </a:t>
            </a:r>
            <a:r>
              <a:rPr lang="en-US" sz="1400" b="1" dirty="0" err="1"/>
              <a:t>sistem</a:t>
            </a:r>
            <a:r>
              <a:rPr lang="en-US" sz="1400" b="1" dirty="0"/>
              <a:t> </a:t>
            </a:r>
            <a:r>
              <a:rPr lang="en-US" sz="1400" b="1" dirty="0" err="1"/>
              <a:t>besar</a:t>
            </a:r>
            <a:endParaRPr lang="en-US" sz="1400" dirty="0"/>
          </a:p>
          <a:p>
            <a:r>
              <a:rPr lang="en-US" sz="1400" dirty="0"/>
              <a:t>📌 </a:t>
            </a:r>
            <a:r>
              <a:rPr lang="en-US" sz="1400" dirty="0" err="1"/>
              <a:t>Koperasi</a:t>
            </a:r>
            <a:r>
              <a:rPr lang="en-US" sz="1400" dirty="0"/>
              <a:t> yang </a:t>
            </a:r>
            <a:r>
              <a:rPr lang="en-US" sz="1400" dirty="0" err="1"/>
              <a:t>berhadapan</a:t>
            </a:r>
            <a:r>
              <a:rPr lang="en-US" sz="1400" dirty="0"/>
              <a:t>, </a:t>
            </a:r>
            <a:r>
              <a:rPr lang="en-US" sz="1400" dirty="0" err="1"/>
              <a:t>bukan</a:t>
            </a:r>
            <a:r>
              <a:rPr lang="en-US" sz="1400" dirty="0"/>
              <a:t> </a:t>
            </a:r>
            <a:r>
              <a:rPr lang="en-US" sz="1400" dirty="0" err="1"/>
              <a:t>individu</a:t>
            </a:r>
            <a:endParaRPr lang="en-US" sz="1400" dirty="0"/>
          </a:p>
          <a:p>
            <a:endParaRPr lang="en-US" sz="1400" dirty="0"/>
          </a:p>
          <a:p>
            <a:r>
              <a:rPr lang="en-US" sz="1400" b="1" dirty="0"/>
              <a:t>4. Risk Absorber</a:t>
            </a:r>
          </a:p>
          <a:p>
            <a:r>
              <a:rPr lang="en-US" sz="1400" dirty="0" err="1"/>
              <a:t>Menyerap</a:t>
            </a:r>
            <a:r>
              <a:rPr lang="en-US" sz="1400" dirty="0"/>
              <a:t> </a:t>
            </a:r>
            <a:r>
              <a:rPr lang="en-US" sz="1400" dirty="0" err="1"/>
              <a:t>risiko</a:t>
            </a:r>
            <a:r>
              <a:rPr lang="en-US" sz="1400" dirty="0"/>
              <a:t>:</a:t>
            </a:r>
          </a:p>
          <a:p>
            <a:pPr marL="880567" lvl="1" indent="-342900">
              <a:buFont typeface="Arial" panose="020B0604020202020204" pitchFamily="34" charset="0"/>
              <a:buChar char="•"/>
            </a:pPr>
            <a:r>
              <a:rPr lang="en-US" sz="1400" dirty="0" err="1"/>
              <a:t>fluktuasi</a:t>
            </a:r>
            <a:r>
              <a:rPr lang="en-US" sz="1400" dirty="0"/>
              <a:t> </a:t>
            </a:r>
            <a:r>
              <a:rPr lang="en-US" sz="1400" dirty="0" err="1"/>
              <a:t>harga</a:t>
            </a:r>
            <a:endParaRPr lang="en-US" sz="1400" dirty="0"/>
          </a:p>
          <a:p>
            <a:pPr marL="880567" lvl="1" indent="-342900">
              <a:buFont typeface="Arial" panose="020B0604020202020204" pitchFamily="34" charset="0"/>
              <a:buChar char="•"/>
            </a:pPr>
            <a:r>
              <a:rPr lang="en-US" sz="1400" dirty="0" err="1"/>
              <a:t>gagal</a:t>
            </a:r>
            <a:r>
              <a:rPr lang="en-US" sz="1400" dirty="0"/>
              <a:t> </a:t>
            </a:r>
            <a:r>
              <a:rPr lang="en-US" sz="1400" dirty="0" err="1"/>
              <a:t>bayar</a:t>
            </a:r>
            <a:endParaRPr lang="en-US" sz="1400" dirty="0"/>
          </a:p>
          <a:p>
            <a:pPr marL="880567" lvl="1" indent="-342900">
              <a:buFont typeface="Arial" panose="020B0604020202020204" pitchFamily="34" charset="0"/>
              <a:buChar char="•"/>
            </a:pPr>
            <a:r>
              <a:rPr lang="en-US" sz="1400" dirty="0" err="1"/>
              <a:t>perubahan</a:t>
            </a:r>
            <a:r>
              <a:rPr lang="en-US" sz="1400" dirty="0"/>
              <a:t> </a:t>
            </a:r>
            <a:r>
              <a:rPr lang="en-US" sz="1400" dirty="0" err="1"/>
              <a:t>regulasi</a:t>
            </a:r>
            <a:endParaRPr lang="en-US" sz="1400" dirty="0"/>
          </a:p>
          <a:p>
            <a:r>
              <a:rPr lang="en-US" sz="1400" dirty="0"/>
              <a:t>UMKM </a:t>
            </a:r>
            <a:r>
              <a:rPr lang="en-US" sz="1400" dirty="0" err="1"/>
              <a:t>jadi</a:t>
            </a:r>
            <a:r>
              <a:rPr lang="en-US" sz="1400" dirty="0"/>
              <a:t> </a:t>
            </a:r>
            <a:r>
              <a:rPr lang="en-US" sz="1400" b="1" dirty="0" err="1"/>
              <a:t>lebih</a:t>
            </a:r>
            <a:r>
              <a:rPr lang="en-US" sz="1400" b="1" dirty="0"/>
              <a:t> </a:t>
            </a:r>
            <a:r>
              <a:rPr lang="en-US" sz="1400" b="1" dirty="0" err="1"/>
              <a:t>stabil</a:t>
            </a:r>
            <a:r>
              <a:rPr lang="en-US" sz="1400" b="1" dirty="0"/>
              <a:t> </a:t>
            </a:r>
            <a:r>
              <a:rPr lang="en-US" sz="1400" b="1" dirty="0" err="1"/>
              <a:t>secara</a:t>
            </a:r>
            <a:r>
              <a:rPr lang="en-US" sz="1400" b="1" dirty="0"/>
              <a:t> </a:t>
            </a:r>
            <a:r>
              <a:rPr lang="en-US" sz="1400" b="1" dirty="0" err="1" smtClean="0"/>
              <a:t>ekonomi</a:t>
            </a:r>
            <a:endParaRPr lang="en-US" sz="1400" b="1" dirty="0" smtClean="0"/>
          </a:p>
          <a:p>
            <a:endParaRPr lang="en-US" sz="1400" b="1" dirty="0"/>
          </a:p>
          <a:p>
            <a:r>
              <a:rPr lang="en-US" sz="1400" b="1" dirty="0"/>
              <a:t>5. Knowledge &amp; Capability </a:t>
            </a:r>
            <a:r>
              <a:rPr lang="en-US" sz="1400" b="1" dirty="0" err="1"/>
              <a:t>Uplifter</a:t>
            </a:r>
            <a:endParaRPr lang="en-US" sz="1400" b="1" dirty="0"/>
          </a:p>
          <a:p>
            <a:r>
              <a:rPr lang="en-US" sz="1400" dirty="0" err="1"/>
              <a:t>Pelatihan</a:t>
            </a:r>
            <a:r>
              <a:rPr lang="en-US" sz="1400" dirty="0"/>
              <a:t>:</a:t>
            </a:r>
          </a:p>
          <a:p>
            <a:pPr marL="823417" lvl="1" indent="-285750">
              <a:buFont typeface="Arial" panose="020B0604020202020204" pitchFamily="34" charset="0"/>
              <a:buChar char="•"/>
            </a:pPr>
            <a:r>
              <a:rPr lang="en-US" sz="1400" dirty="0" err="1"/>
              <a:t>manajemen</a:t>
            </a:r>
            <a:endParaRPr lang="en-US" sz="1400" dirty="0"/>
          </a:p>
          <a:p>
            <a:pPr marL="823417" lvl="1" indent="-285750">
              <a:buFont typeface="Arial" panose="020B0604020202020204" pitchFamily="34" charset="0"/>
              <a:buChar char="•"/>
            </a:pPr>
            <a:r>
              <a:rPr lang="en-US" sz="1400" dirty="0" err="1"/>
              <a:t>keuangan</a:t>
            </a:r>
            <a:endParaRPr lang="en-US" sz="1400" dirty="0"/>
          </a:p>
          <a:p>
            <a:pPr marL="823417" lvl="1" indent="-285750">
              <a:buFont typeface="Arial" panose="020B0604020202020204" pitchFamily="34" charset="0"/>
              <a:buChar char="•"/>
            </a:pPr>
            <a:r>
              <a:rPr lang="en-US" sz="1400" dirty="0" err="1"/>
              <a:t>teknologi</a:t>
            </a:r>
            <a:endParaRPr lang="en-US" sz="1400" dirty="0"/>
          </a:p>
          <a:p>
            <a:r>
              <a:rPr lang="en-US" sz="1400" dirty="0"/>
              <a:t>Transfer </a:t>
            </a:r>
            <a:r>
              <a:rPr lang="en-US" sz="1400" dirty="0" err="1"/>
              <a:t>pengetahuan</a:t>
            </a:r>
            <a:r>
              <a:rPr lang="en-US" sz="1400" dirty="0"/>
              <a:t> </a:t>
            </a:r>
            <a:r>
              <a:rPr lang="en-US" sz="1400" dirty="0" err="1"/>
              <a:t>kolektif</a:t>
            </a:r>
            <a:endParaRPr lang="en-US" sz="1400" dirty="0"/>
          </a:p>
          <a:p>
            <a:r>
              <a:rPr lang="en-US" sz="1400" dirty="0"/>
              <a:t>📌 UMKM </a:t>
            </a:r>
            <a:r>
              <a:rPr lang="en-US" sz="1400" dirty="0" err="1"/>
              <a:t>naik</a:t>
            </a:r>
            <a:r>
              <a:rPr lang="en-US" sz="1400" dirty="0"/>
              <a:t> </a:t>
            </a:r>
            <a:r>
              <a:rPr lang="en-US" sz="1400" dirty="0" err="1"/>
              <a:t>kelas</a:t>
            </a:r>
            <a:r>
              <a:rPr lang="en-US" sz="1400" dirty="0"/>
              <a:t> </a:t>
            </a:r>
            <a:r>
              <a:rPr lang="en-US" sz="1400" b="1" dirty="0" err="1"/>
              <a:t>bersama</a:t>
            </a:r>
            <a:r>
              <a:rPr lang="en-US" sz="1400" dirty="0"/>
              <a:t>, </a:t>
            </a:r>
            <a:r>
              <a:rPr lang="en-US" sz="1400" dirty="0" err="1"/>
              <a:t>bukan</a:t>
            </a:r>
            <a:r>
              <a:rPr lang="en-US" sz="1400" dirty="0"/>
              <a:t> </a:t>
            </a:r>
            <a:r>
              <a:rPr lang="en-US" sz="1400" dirty="0" err="1"/>
              <a:t>sendiri-sendiri</a:t>
            </a:r>
            <a:endParaRPr lang="en-US" sz="1400" dirty="0"/>
          </a:p>
          <a:p>
            <a:endParaRPr lang="en-US" sz="1400" dirty="0"/>
          </a:p>
          <a:p>
            <a:endParaRPr lang="en-US" sz="1400" dirty="0"/>
          </a:p>
        </p:txBody>
      </p:sp>
      <p:sp>
        <p:nvSpPr>
          <p:cNvPr id="28" name="TextBox 27"/>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3041232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493628" y="2256"/>
            <a:ext cx="1891223" cy="369332"/>
          </a:xfrm>
          <a:prstGeom prst="rect">
            <a:avLst/>
          </a:prstGeom>
          <a:noFill/>
        </p:spPr>
        <p:txBody>
          <a:bodyPr wrap="none" rtlCol="0">
            <a:spAutoFit/>
          </a:bodyPr>
          <a:lstStyle/>
          <a:p>
            <a:pPr algn="ctr"/>
            <a:r>
              <a:rPr lang="en-US" sz="1800" b="1" dirty="0" smtClean="0">
                <a:solidFill>
                  <a:prstClr val="black"/>
                </a:solidFill>
              </a:rPr>
              <a:t>X. BUSINESS CASE</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35" name="TextBox 34"/>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39" name="TextBox 38"/>
          <p:cNvSpPr txBox="1"/>
          <p:nvPr/>
        </p:nvSpPr>
        <p:spPr>
          <a:xfrm>
            <a:off x="496210" y="309256"/>
            <a:ext cx="11998990" cy="923330"/>
          </a:xfrm>
          <a:prstGeom prst="rect">
            <a:avLst/>
          </a:prstGeom>
          <a:noFill/>
        </p:spPr>
        <p:txBody>
          <a:bodyPr wrap="none" rtlCol="0">
            <a:spAutoFit/>
          </a:bodyPr>
          <a:lstStyle/>
          <a:p>
            <a:pPr algn="ctr"/>
            <a:r>
              <a:rPr lang="en-US" sz="1800" b="1" dirty="0" smtClean="0"/>
              <a:t>RETAIL SECTOR</a:t>
            </a:r>
          </a:p>
          <a:p>
            <a:pPr algn="ctr"/>
            <a:r>
              <a:rPr lang="en-US" sz="1800" dirty="0" smtClean="0"/>
              <a:t>Exploration On The Model Of Retail Sector</a:t>
            </a:r>
          </a:p>
          <a:p>
            <a:pPr algn="ctr"/>
            <a:r>
              <a:rPr lang="en-US" sz="1800" dirty="0" smtClean="0"/>
              <a:t>MACRO </a:t>
            </a:r>
            <a:r>
              <a:rPr lang="en-US" sz="1800" dirty="0"/>
              <a:t>LEVEL — RETAIL INDUSTRY </a:t>
            </a:r>
            <a:r>
              <a:rPr lang="en-US" sz="1800" dirty="0" smtClean="0"/>
              <a:t>STRUCTURE. This </a:t>
            </a:r>
            <a:r>
              <a:rPr lang="en-US" sz="1800" dirty="0"/>
              <a:t>is a broad framework for understanding the retail industry as a whole.</a:t>
            </a:r>
          </a:p>
        </p:txBody>
      </p:sp>
      <p:sp>
        <p:nvSpPr>
          <p:cNvPr id="53" name="TextBox 52"/>
          <p:cNvSpPr txBox="1"/>
          <p:nvPr/>
        </p:nvSpPr>
        <p:spPr>
          <a:xfrm>
            <a:off x="627892" y="1453536"/>
            <a:ext cx="3607605" cy="4031873"/>
          </a:xfrm>
          <a:prstGeom prst="rect">
            <a:avLst/>
          </a:prstGeom>
          <a:noFill/>
        </p:spPr>
        <p:txBody>
          <a:bodyPr wrap="square" rtlCol="0">
            <a:spAutoFit/>
          </a:bodyPr>
          <a:lstStyle/>
          <a:p>
            <a:r>
              <a:rPr lang="en-US" sz="1600" b="1" dirty="0"/>
              <a:t>1. </a:t>
            </a:r>
            <a:r>
              <a:rPr lang="en-US" sz="1600" b="1" dirty="0" err="1"/>
              <a:t>Berdasarkan</a:t>
            </a:r>
            <a:r>
              <a:rPr lang="en-US" sz="1600" b="1" dirty="0"/>
              <a:t> </a:t>
            </a:r>
            <a:r>
              <a:rPr lang="en-US" sz="1600" b="1" dirty="0" err="1"/>
              <a:t>Kepemilikan</a:t>
            </a:r>
            <a:r>
              <a:rPr lang="en-US" sz="1600" b="1" dirty="0"/>
              <a:t> &amp; </a:t>
            </a:r>
            <a:r>
              <a:rPr lang="en-US" sz="1600" b="1" dirty="0" err="1"/>
              <a:t>Kontrol</a:t>
            </a:r>
            <a:endParaRPr lang="en-US" sz="1600" b="1" dirty="0"/>
          </a:p>
          <a:p>
            <a:r>
              <a:rPr lang="en-US" sz="1600" dirty="0" err="1"/>
              <a:t>Menjawab</a:t>
            </a:r>
            <a:r>
              <a:rPr lang="en-US" sz="1600" dirty="0"/>
              <a:t>: </a:t>
            </a:r>
            <a:r>
              <a:rPr lang="en-US" sz="1600" i="1" dirty="0" err="1"/>
              <a:t>siapa</a:t>
            </a:r>
            <a:r>
              <a:rPr lang="en-US" sz="1600" i="1" dirty="0"/>
              <a:t> yang </a:t>
            </a:r>
            <a:r>
              <a:rPr lang="en-US" sz="1600" i="1" dirty="0" err="1"/>
              <a:t>menguasai</a:t>
            </a:r>
            <a:r>
              <a:rPr lang="en-US" sz="1600" i="1" dirty="0"/>
              <a:t> </a:t>
            </a:r>
            <a:r>
              <a:rPr lang="en-US" sz="1600" i="1" dirty="0" err="1"/>
              <a:t>toko</a:t>
            </a:r>
            <a:r>
              <a:rPr lang="en-US" sz="1600" i="1" dirty="0"/>
              <a:t>?</a:t>
            </a:r>
            <a:endParaRPr lang="en-US" sz="1600" dirty="0"/>
          </a:p>
          <a:p>
            <a:pPr marL="285750" indent="-285750">
              <a:buFont typeface="Arial" panose="020B0604020202020204" pitchFamily="34" charset="0"/>
              <a:buChar char="•"/>
            </a:pPr>
            <a:r>
              <a:rPr lang="en-US" sz="1600" dirty="0"/>
              <a:t>Independent Retail</a:t>
            </a:r>
          </a:p>
          <a:p>
            <a:pPr marL="285750" indent="-285750">
              <a:buFont typeface="Arial" panose="020B0604020202020204" pitchFamily="34" charset="0"/>
              <a:buChar char="•"/>
            </a:pPr>
            <a:r>
              <a:rPr lang="en-US" sz="1600" dirty="0"/>
              <a:t>Chain Store</a:t>
            </a:r>
          </a:p>
          <a:p>
            <a:pPr marL="285750" indent="-285750">
              <a:buFont typeface="Arial" panose="020B0604020202020204" pitchFamily="34" charset="0"/>
              <a:buChar char="•"/>
            </a:pPr>
            <a:r>
              <a:rPr lang="en-US" sz="1600" dirty="0"/>
              <a:t>Franchise Retail</a:t>
            </a:r>
          </a:p>
          <a:p>
            <a:pPr marL="285750" indent="-285750">
              <a:buFont typeface="Arial" panose="020B0604020202020204" pitchFamily="34" charset="0"/>
              <a:buChar char="•"/>
            </a:pPr>
            <a:r>
              <a:rPr lang="en-US" sz="1600" dirty="0"/>
              <a:t>Cooperative Retail</a:t>
            </a:r>
          </a:p>
          <a:p>
            <a:pPr marL="285750" indent="-285750">
              <a:buFont typeface="Arial" panose="020B0604020202020204" pitchFamily="34" charset="0"/>
              <a:buChar char="•"/>
            </a:pPr>
            <a:r>
              <a:rPr lang="en-US" sz="1600" dirty="0"/>
              <a:t>State-Owned / Institutional </a:t>
            </a:r>
            <a:r>
              <a:rPr lang="en-US" sz="1600" dirty="0" smtClean="0"/>
              <a:t>Retail</a:t>
            </a:r>
          </a:p>
          <a:p>
            <a:pPr marL="285750" indent="-285750">
              <a:buFont typeface="Arial" panose="020B0604020202020204" pitchFamily="34" charset="0"/>
              <a:buChar char="•"/>
            </a:pPr>
            <a:endParaRPr lang="en-US" sz="1600" dirty="0"/>
          </a:p>
          <a:p>
            <a:r>
              <a:rPr lang="en-US" sz="1600" b="1" dirty="0"/>
              <a:t>2. </a:t>
            </a:r>
            <a:r>
              <a:rPr lang="en-US" sz="1600" b="1" dirty="0" err="1"/>
              <a:t>Berdasarkan</a:t>
            </a:r>
            <a:r>
              <a:rPr lang="en-US" sz="1600" b="1" dirty="0"/>
              <a:t> </a:t>
            </a:r>
            <a:r>
              <a:rPr lang="en-US" sz="1600" b="1" dirty="0" err="1"/>
              <a:t>Skala</a:t>
            </a:r>
            <a:r>
              <a:rPr lang="en-US" sz="1600" b="1" dirty="0"/>
              <a:t> </a:t>
            </a:r>
            <a:r>
              <a:rPr lang="en-US" sz="1600" b="1" dirty="0" err="1"/>
              <a:t>Operasi</a:t>
            </a:r>
            <a:endParaRPr lang="en-US" sz="1600" b="1" dirty="0"/>
          </a:p>
          <a:p>
            <a:r>
              <a:rPr lang="en-US" sz="1600" dirty="0" err="1"/>
              <a:t>Menjawab</a:t>
            </a:r>
            <a:r>
              <a:rPr lang="en-US" sz="1600" dirty="0"/>
              <a:t>: </a:t>
            </a:r>
            <a:r>
              <a:rPr lang="en-US" sz="1600" i="1" dirty="0" err="1"/>
              <a:t>seberapa</a:t>
            </a:r>
            <a:r>
              <a:rPr lang="en-US" sz="1600" i="1" dirty="0"/>
              <a:t> </a:t>
            </a:r>
            <a:r>
              <a:rPr lang="en-US" sz="1600" i="1" dirty="0" err="1"/>
              <a:t>besar</a:t>
            </a:r>
            <a:r>
              <a:rPr lang="en-US" sz="1600" i="1" dirty="0"/>
              <a:t> </a:t>
            </a:r>
            <a:r>
              <a:rPr lang="en-US" sz="1600" i="1" dirty="0" err="1"/>
              <a:t>jangkauan</a:t>
            </a:r>
            <a:r>
              <a:rPr lang="en-US" sz="1600" i="1" dirty="0"/>
              <a:t> &amp; </a:t>
            </a:r>
            <a:r>
              <a:rPr lang="en-US" sz="1600" i="1" dirty="0" err="1"/>
              <a:t>kompleksitasnya</a:t>
            </a:r>
            <a:r>
              <a:rPr lang="en-US" sz="1600" i="1" dirty="0"/>
              <a:t>?</a:t>
            </a:r>
            <a:endParaRPr lang="en-US" sz="1600" dirty="0"/>
          </a:p>
          <a:p>
            <a:pPr marL="285750" indent="-285750">
              <a:buFont typeface="Arial" panose="020B0604020202020204" pitchFamily="34" charset="0"/>
              <a:buChar char="•"/>
            </a:pPr>
            <a:r>
              <a:rPr lang="en-US" sz="1600" dirty="0"/>
              <a:t>Micro Retail</a:t>
            </a:r>
          </a:p>
          <a:p>
            <a:pPr marL="285750" indent="-285750">
              <a:buFont typeface="Arial" panose="020B0604020202020204" pitchFamily="34" charset="0"/>
              <a:buChar char="•"/>
            </a:pPr>
            <a:r>
              <a:rPr lang="en-US" sz="1600" dirty="0"/>
              <a:t>Small Retail</a:t>
            </a:r>
          </a:p>
          <a:p>
            <a:pPr marL="285750" indent="-285750">
              <a:buFont typeface="Arial" panose="020B0604020202020204" pitchFamily="34" charset="0"/>
              <a:buChar char="•"/>
            </a:pPr>
            <a:r>
              <a:rPr lang="en-US" sz="1600" dirty="0"/>
              <a:t>Medium Retail</a:t>
            </a:r>
          </a:p>
          <a:p>
            <a:pPr marL="285750" indent="-285750">
              <a:buFont typeface="Arial" panose="020B0604020202020204" pitchFamily="34" charset="0"/>
              <a:buChar char="•"/>
            </a:pPr>
            <a:r>
              <a:rPr lang="en-US" sz="1600" dirty="0"/>
              <a:t>Large Retail</a:t>
            </a:r>
          </a:p>
          <a:p>
            <a:pPr marL="285750" indent="-285750">
              <a:buFont typeface="Arial" panose="020B0604020202020204" pitchFamily="34" charset="0"/>
              <a:buChar char="•"/>
            </a:pPr>
            <a:r>
              <a:rPr lang="en-US" sz="1600" dirty="0"/>
              <a:t>Global </a:t>
            </a:r>
            <a:r>
              <a:rPr lang="en-US" sz="1600" dirty="0" smtClean="0"/>
              <a:t>Retail</a:t>
            </a:r>
            <a:endParaRPr lang="en-US" sz="1600" dirty="0"/>
          </a:p>
        </p:txBody>
      </p:sp>
      <p:sp>
        <p:nvSpPr>
          <p:cNvPr id="28" name="TextBox 27"/>
          <p:cNvSpPr txBox="1"/>
          <p:nvPr/>
        </p:nvSpPr>
        <p:spPr>
          <a:xfrm>
            <a:off x="4235497" y="1453535"/>
            <a:ext cx="3607605" cy="4191019"/>
          </a:xfrm>
          <a:prstGeom prst="rect">
            <a:avLst/>
          </a:prstGeom>
          <a:noFill/>
        </p:spPr>
        <p:txBody>
          <a:bodyPr wrap="square" rtlCol="0">
            <a:spAutoFit/>
          </a:bodyPr>
          <a:lstStyle/>
          <a:p>
            <a:r>
              <a:rPr lang="en-US" sz="1600" b="1" dirty="0"/>
              <a:t>3. </a:t>
            </a:r>
            <a:r>
              <a:rPr lang="en-US" sz="1600" b="1" dirty="0" err="1"/>
              <a:t>Berdasarkan</a:t>
            </a:r>
            <a:r>
              <a:rPr lang="en-US" sz="1600" b="1" dirty="0"/>
              <a:t> </a:t>
            </a:r>
            <a:r>
              <a:rPr lang="en-US" sz="1600" b="1" dirty="0" err="1"/>
              <a:t>Peran</a:t>
            </a:r>
            <a:r>
              <a:rPr lang="en-US" sz="1600" b="1" dirty="0"/>
              <a:t> </a:t>
            </a:r>
            <a:r>
              <a:rPr lang="en-US" sz="1600" b="1" dirty="0" err="1"/>
              <a:t>dalam</a:t>
            </a:r>
            <a:r>
              <a:rPr lang="en-US" sz="1600" b="1" dirty="0"/>
              <a:t> </a:t>
            </a:r>
            <a:r>
              <a:rPr lang="en-US" sz="1600" b="1" dirty="0" err="1"/>
              <a:t>Sistem</a:t>
            </a:r>
            <a:r>
              <a:rPr lang="en-US" sz="1600" b="1" dirty="0"/>
              <a:t> </a:t>
            </a:r>
            <a:r>
              <a:rPr lang="en-US" sz="1600" b="1" dirty="0" err="1"/>
              <a:t>Ekonomi</a:t>
            </a:r>
            <a:endParaRPr lang="en-US" sz="1600" b="1" dirty="0"/>
          </a:p>
          <a:p>
            <a:r>
              <a:rPr lang="en-US" sz="1600" dirty="0" err="1"/>
              <a:t>Menjawab</a:t>
            </a:r>
            <a:r>
              <a:rPr lang="en-US" sz="1600" dirty="0"/>
              <a:t>: </a:t>
            </a:r>
            <a:r>
              <a:rPr lang="en-US" sz="1600" i="1" dirty="0" err="1"/>
              <a:t>fungsi</a:t>
            </a:r>
            <a:r>
              <a:rPr lang="en-US" sz="1600" i="1" dirty="0"/>
              <a:t> </a:t>
            </a:r>
            <a:r>
              <a:rPr lang="en-US" sz="1600" i="1" dirty="0" err="1"/>
              <a:t>ritel</a:t>
            </a:r>
            <a:r>
              <a:rPr lang="en-US" sz="1600" i="1" dirty="0"/>
              <a:t> </a:t>
            </a:r>
            <a:r>
              <a:rPr lang="en-US" sz="1600" i="1" dirty="0" err="1"/>
              <a:t>dalam</a:t>
            </a:r>
            <a:r>
              <a:rPr lang="en-US" sz="1600" i="1" dirty="0"/>
              <a:t> </a:t>
            </a:r>
            <a:r>
              <a:rPr lang="en-US" sz="1600" i="1" dirty="0" err="1"/>
              <a:t>kehidupan</a:t>
            </a:r>
            <a:r>
              <a:rPr lang="en-US" sz="1600" i="1" dirty="0"/>
              <a:t> </a:t>
            </a:r>
            <a:r>
              <a:rPr lang="en-US" sz="1600" i="1" dirty="0" err="1"/>
              <a:t>masyarakat</a:t>
            </a:r>
            <a:endParaRPr lang="en-US" sz="1600" dirty="0"/>
          </a:p>
          <a:p>
            <a:pPr marL="285750" indent="-285750">
              <a:buFont typeface="Arial" panose="020B0604020202020204" pitchFamily="34" charset="0"/>
              <a:buChar char="•"/>
            </a:pPr>
            <a:r>
              <a:rPr lang="en-US" sz="1600" dirty="0"/>
              <a:t>Primary Retail (</a:t>
            </a:r>
            <a:r>
              <a:rPr lang="en-US" sz="1600" dirty="0" err="1"/>
              <a:t>kebutuhan</a:t>
            </a:r>
            <a:r>
              <a:rPr lang="en-US" sz="1600" dirty="0"/>
              <a:t> </a:t>
            </a:r>
            <a:r>
              <a:rPr lang="en-US" sz="1600" dirty="0" err="1"/>
              <a:t>dasar</a:t>
            </a:r>
            <a:r>
              <a:rPr lang="en-US" sz="1600" dirty="0"/>
              <a:t>)</a:t>
            </a:r>
          </a:p>
          <a:p>
            <a:pPr marL="285750" indent="-285750">
              <a:buFont typeface="Arial" panose="020B0604020202020204" pitchFamily="34" charset="0"/>
              <a:buChar char="•"/>
            </a:pPr>
            <a:r>
              <a:rPr lang="en-US" sz="1600" dirty="0"/>
              <a:t>Secondary Retail (</a:t>
            </a:r>
            <a:r>
              <a:rPr lang="en-US" sz="1600" dirty="0" err="1"/>
              <a:t>penunjang</a:t>
            </a:r>
            <a:r>
              <a:rPr lang="en-US" sz="1600" dirty="0"/>
              <a:t> </a:t>
            </a:r>
            <a:r>
              <a:rPr lang="en-US" sz="1600" dirty="0" err="1"/>
              <a:t>hidup</a:t>
            </a:r>
            <a:r>
              <a:rPr lang="en-US" sz="1600" dirty="0"/>
              <a:t>)</a:t>
            </a:r>
          </a:p>
          <a:p>
            <a:pPr marL="285750" indent="-285750">
              <a:buFont typeface="Arial" panose="020B0604020202020204" pitchFamily="34" charset="0"/>
              <a:buChar char="•"/>
            </a:pPr>
            <a:r>
              <a:rPr lang="en-US" sz="1600" dirty="0"/>
              <a:t>Tertiary Retail (</a:t>
            </a:r>
            <a:r>
              <a:rPr lang="en-US" sz="1600" dirty="0" err="1"/>
              <a:t>gaya</a:t>
            </a:r>
            <a:r>
              <a:rPr lang="en-US" sz="1600" dirty="0"/>
              <a:t> </a:t>
            </a:r>
            <a:r>
              <a:rPr lang="en-US" sz="1600" dirty="0" err="1"/>
              <a:t>hidup</a:t>
            </a:r>
            <a:r>
              <a:rPr lang="en-US" sz="1600" dirty="0"/>
              <a:t> &amp; </a:t>
            </a:r>
            <a:r>
              <a:rPr lang="en-US" sz="1600" dirty="0" err="1"/>
              <a:t>simbolik</a:t>
            </a:r>
            <a:r>
              <a:rPr lang="en-US" sz="1600" dirty="0"/>
              <a:t>)</a:t>
            </a:r>
          </a:p>
          <a:p>
            <a:pPr marL="285750" indent="-285750">
              <a:buFont typeface="Arial" panose="020B0604020202020204" pitchFamily="34" charset="0"/>
              <a:buChar char="•"/>
            </a:pPr>
            <a:endParaRPr lang="en-US" sz="1600" dirty="0"/>
          </a:p>
          <a:p>
            <a:r>
              <a:rPr lang="en-US" sz="1600" b="1" dirty="0"/>
              <a:t>4. </a:t>
            </a:r>
            <a:r>
              <a:rPr lang="en-US" sz="1600" b="1" dirty="0" err="1"/>
              <a:t>Berdasarkan</a:t>
            </a:r>
            <a:r>
              <a:rPr lang="en-US" sz="1600" b="1" dirty="0"/>
              <a:t> </a:t>
            </a:r>
            <a:r>
              <a:rPr lang="en-US" sz="1600" b="1" dirty="0" err="1"/>
              <a:t>Struktur</a:t>
            </a:r>
            <a:r>
              <a:rPr lang="en-US" sz="1600" b="1" dirty="0"/>
              <a:t> </a:t>
            </a:r>
            <a:r>
              <a:rPr lang="en-US" sz="1600" b="1" dirty="0" err="1"/>
              <a:t>Nilai</a:t>
            </a:r>
            <a:r>
              <a:rPr lang="en-US" sz="1600" b="1" dirty="0"/>
              <a:t> (Value Logic)</a:t>
            </a:r>
          </a:p>
          <a:p>
            <a:r>
              <a:rPr lang="en-US" sz="1600" dirty="0" err="1"/>
              <a:t>Menjawab</a:t>
            </a:r>
            <a:r>
              <a:rPr lang="en-US" sz="1600" dirty="0"/>
              <a:t>: </a:t>
            </a:r>
            <a:r>
              <a:rPr lang="en-US" sz="1600" i="1" dirty="0" err="1"/>
              <a:t>mengapa</a:t>
            </a:r>
            <a:r>
              <a:rPr lang="en-US" sz="1600" i="1" dirty="0"/>
              <a:t> </a:t>
            </a:r>
            <a:r>
              <a:rPr lang="en-US" sz="1600" i="1" dirty="0" err="1"/>
              <a:t>konsumen</a:t>
            </a:r>
            <a:r>
              <a:rPr lang="en-US" sz="1600" i="1" dirty="0"/>
              <a:t> </a:t>
            </a:r>
            <a:r>
              <a:rPr lang="en-US" sz="1600" i="1" dirty="0" err="1"/>
              <a:t>datang</a:t>
            </a:r>
            <a:r>
              <a:rPr lang="en-US" sz="1600" i="1" dirty="0"/>
              <a:t>?</a:t>
            </a:r>
            <a:endParaRPr lang="en-US" sz="1600" dirty="0"/>
          </a:p>
          <a:p>
            <a:pPr marL="285750" indent="-285750">
              <a:buFont typeface="Arial" panose="020B0604020202020204" pitchFamily="34" charset="0"/>
              <a:buChar char="•"/>
            </a:pPr>
            <a:r>
              <a:rPr lang="en-US" sz="1600" dirty="0"/>
              <a:t>Price-driven Retail</a:t>
            </a:r>
          </a:p>
          <a:p>
            <a:pPr marL="285750" indent="-285750">
              <a:buFont typeface="Arial" panose="020B0604020202020204" pitchFamily="34" charset="0"/>
              <a:buChar char="•"/>
            </a:pPr>
            <a:r>
              <a:rPr lang="en-US" sz="1600" dirty="0"/>
              <a:t>Convenience-driven Retail</a:t>
            </a:r>
          </a:p>
          <a:p>
            <a:pPr marL="285750" indent="-285750">
              <a:buFont typeface="Arial" panose="020B0604020202020204" pitchFamily="34" charset="0"/>
              <a:buChar char="•"/>
            </a:pPr>
            <a:r>
              <a:rPr lang="en-US" sz="1600" dirty="0"/>
              <a:t>Assortment-driven Retail</a:t>
            </a:r>
          </a:p>
          <a:p>
            <a:pPr marL="285750" indent="-285750">
              <a:buFont typeface="Arial" panose="020B0604020202020204" pitchFamily="34" charset="0"/>
              <a:buChar char="•"/>
            </a:pPr>
            <a:r>
              <a:rPr lang="en-US" sz="1600" dirty="0"/>
              <a:t>Experience-driven Retail</a:t>
            </a:r>
          </a:p>
          <a:p>
            <a:pPr marL="285750" indent="-285750">
              <a:buFont typeface="Arial" panose="020B0604020202020204" pitchFamily="34" charset="0"/>
              <a:buChar char="•"/>
            </a:pPr>
            <a:r>
              <a:rPr lang="en-US" sz="1600" dirty="0"/>
              <a:t>Brand-driven Retail</a:t>
            </a:r>
          </a:p>
        </p:txBody>
      </p:sp>
      <p:sp>
        <p:nvSpPr>
          <p:cNvPr id="30" name="TextBox 29"/>
          <p:cNvSpPr txBox="1"/>
          <p:nvPr/>
        </p:nvSpPr>
        <p:spPr>
          <a:xfrm>
            <a:off x="7843102" y="1448955"/>
            <a:ext cx="3607605" cy="1569660"/>
          </a:xfrm>
          <a:prstGeom prst="rect">
            <a:avLst/>
          </a:prstGeom>
          <a:noFill/>
        </p:spPr>
        <p:txBody>
          <a:bodyPr wrap="square" rtlCol="0">
            <a:spAutoFit/>
          </a:bodyPr>
          <a:lstStyle/>
          <a:p>
            <a:r>
              <a:rPr lang="en-US" sz="1600" b="1" dirty="0"/>
              <a:t>5. </a:t>
            </a:r>
            <a:r>
              <a:rPr lang="en-US" sz="1600" b="1" dirty="0" err="1"/>
              <a:t>Berdasarkan</a:t>
            </a:r>
            <a:r>
              <a:rPr lang="en-US" sz="1600" b="1" dirty="0"/>
              <a:t> </a:t>
            </a:r>
            <a:r>
              <a:rPr lang="en-US" sz="1600" b="1" dirty="0" err="1"/>
              <a:t>Kanal</a:t>
            </a:r>
            <a:r>
              <a:rPr lang="en-US" sz="1600" b="1" dirty="0"/>
              <a:t> </a:t>
            </a:r>
            <a:r>
              <a:rPr lang="en-US" sz="1600" b="1" dirty="0" err="1"/>
              <a:t>Distribusi</a:t>
            </a:r>
            <a:endParaRPr lang="en-US" sz="1600" b="1" dirty="0"/>
          </a:p>
          <a:p>
            <a:r>
              <a:rPr lang="en-US" sz="1600" dirty="0" err="1"/>
              <a:t>Menjawab</a:t>
            </a:r>
            <a:r>
              <a:rPr lang="en-US" sz="1600" dirty="0"/>
              <a:t>: </a:t>
            </a:r>
            <a:r>
              <a:rPr lang="en-US" sz="1600" i="1" dirty="0" err="1"/>
              <a:t>bagaimana</a:t>
            </a:r>
            <a:r>
              <a:rPr lang="en-US" sz="1600" i="1" dirty="0"/>
              <a:t> </a:t>
            </a:r>
            <a:r>
              <a:rPr lang="en-US" sz="1600" i="1" dirty="0" err="1"/>
              <a:t>transaksi</a:t>
            </a:r>
            <a:r>
              <a:rPr lang="en-US" sz="1600" i="1" dirty="0"/>
              <a:t> </a:t>
            </a:r>
            <a:r>
              <a:rPr lang="en-US" sz="1600" i="1" dirty="0" err="1"/>
              <a:t>terjadi</a:t>
            </a:r>
            <a:r>
              <a:rPr lang="en-US" sz="1600" i="1" dirty="0"/>
              <a:t>?</a:t>
            </a:r>
            <a:endParaRPr lang="en-US" sz="1600" dirty="0"/>
          </a:p>
          <a:p>
            <a:pPr marL="285750" indent="-285750">
              <a:buFont typeface="Arial" panose="020B0604020202020204" pitchFamily="34" charset="0"/>
              <a:buChar char="•"/>
            </a:pPr>
            <a:r>
              <a:rPr lang="en-US" sz="1600" dirty="0"/>
              <a:t>Offline Retail</a:t>
            </a:r>
          </a:p>
          <a:p>
            <a:pPr marL="285750" indent="-285750">
              <a:buFont typeface="Arial" panose="020B0604020202020204" pitchFamily="34" charset="0"/>
              <a:buChar char="•"/>
            </a:pPr>
            <a:r>
              <a:rPr lang="en-US" sz="1600" dirty="0"/>
              <a:t>Online Retail</a:t>
            </a:r>
          </a:p>
          <a:p>
            <a:pPr marL="285750" indent="-285750">
              <a:buFont typeface="Arial" panose="020B0604020202020204" pitchFamily="34" charset="0"/>
              <a:buChar char="•"/>
            </a:pPr>
            <a:r>
              <a:rPr lang="en-US" sz="1600" dirty="0" err="1"/>
              <a:t>Omnichannel</a:t>
            </a:r>
            <a:r>
              <a:rPr lang="en-US" sz="1600" dirty="0"/>
              <a:t> Retail</a:t>
            </a:r>
          </a:p>
          <a:p>
            <a:pPr marL="285750" indent="-285750">
              <a:buFont typeface="Arial" panose="020B0604020202020204" pitchFamily="34" charset="0"/>
              <a:buChar char="•"/>
            </a:pPr>
            <a:r>
              <a:rPr lang="en-US" sz="1600" dirty="0"/>
              <a:t>On-demand / Delivery-based Retail</a:t>
            </a:r>
          </a:p>
        </p:txBody>
      </p:sp>
      <p:sp>
        <p:nvSpPr>
          <p:cNvPr id="17" name="TextBox 16"/>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336060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8862" y="3042138"/>
            <a:ext cx="3223959" cy="923330"/>
          </a:xfrm>
          <a:prstGeom prst="rect">
            <a:avLst/>
          </a:prstGeom>
          <a:noFill/>
        </p:spPr>
        <p:txBody>
          <a:bodyPr wrap="none" rtlCol="0">
            <a:spAutoFit/>
          </a:bodyPr>
          <a:lstStyle/>
          <a:p>
            <a:r>
              <a:rPr lang="en-US" sz="5400" b="1" dirty="0" smtClean="0">
                <a:latin typeface="Roboto"/>
              </a:rPr>
              <a:t>THE END</a:t>
            </a:r>
            <a:endParaRPr lang="en-US" sz="5400" b="1" dirty="0">
              <a:latin typeface="Roboto"/>
            </a:endParaRPr>
          </a:p>
        </p:txBody>
      </p:sp>
    </p:spTree>
    <p:extLst>
      <p:ext uri="{BB962C8B-B14F-4D97-AF65-F5344CB8AC3E}">
        <p14:creationId xmlns:p14="http://schemas.microsoft.com/office/powerpoint/2010/main" val="1143464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084428" y="311617"/>
            <a:ext cx="2621808" cy="369332"/>
          </a:xfrm>
          <a:prstGeom prst="rect">
            <a:avLst/>
          </a:prstGeom>
          <a:noFill/>
        </p:spPr>
        <p:txBody>
          <a:bodyPr wrap="none" rtlCol="0">
            <a:spAutoFit/>
          </a:bodyPr>
          <a:lstStyle/>
          <a:p>
            <a:pPr algn="ctr"/>
            <a:r>
              <a:rPr lang="en-US" sz="1800" b="1" dirty="0" smtClean="0">
                <a:solidFill>
                  <a:prstClr val="black"/>
                </a:solidFill>
              </a:rPr>
              <a:t>INNOVATION TAXONOMY</a:t>
            </a:r>
          </a:p>
        </p:txBody>
      </p:sp>
      <p:sp>
        <p:nvSpPr>
          <p:cNvPr id="2" name="Rectangle 1"/>
          <p:cNvSpPr/>
          <p:nvPr/>
        </p:nvSpPr>
        <p:spPr>
          <a:xfrm>
            <a:off x="896815" y="0"/>
            <a:ext cx="439616" cy="617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19" name="TextBox 18"/>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3" name="Rounded Rectangle 2"/>
          <p:cNvSpPr/>
          <p:nvPr/>
        </p:nvSpPr>
        <p:spPr>
          <a:xfrm>
            <a:off x="5495636" y="1992276"/>
            <a:ext cx="2111392" cy="84406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Primary Need</a:t>
            </a:r>
            <a:endParaRPr lang="en-US" sz="1800" dirty="0"/>
          </a:p>
        </p:txBody>
      </p:sp>
      <p:sp>
        <p:nvSpPr>
          <p:cNvPr id="14" name="Rounded Rectangle 13"/>
          <p:cNvSpPr/>
          <p:nvPr/>
        </p:nvSpPr>
        <p:spPr>
          <a:xfrm>
            <a:off x="3415975" y="3531344"/>
            <a:ext cx="2111392" cy="844061"/>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Secondary Need</a:t>
            </a:r>
            <a:endParaRPr lang="en-US" sz="1800" dirty="0"/>
          </a:p>
        </p:txBody>
      </p:sp>
      <p:sp>
        <p:nvSpPr>
          <p:cNvPr id="24" name="Rounded Rectangle 23"/>
          <p:cNvSpPr/>
          <p:nvPr/>
        </p:nvSpPr>
        <p:spPr>
          <a:xfrm>
            <a:off x="7607028" y="3531345"/>
            <a:ext cx="2111392" cy="844061"/>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Secondary Need</a:t>
            </a:r>
            <a:endParaRPr lang="en-US" sz="1800" dirty="0"/>
          </a:p>
        </p:txBody>
      </p:sp>
      <p:sp>
        <p:nvSpPr>
          <p:cNvPr id="25" name="Rounded Rectangle 24"/>
          <p:cNvSpPr/>
          <p:nvPr/>
        </p:nvSpPr>
        <p:spPr>
          <a:xfrm>
            <a:off x="2159472" y="5070412"/>
            <a:ext cx="2111392" cy="84406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 Tertiary Need</a:t>
            </a:r>
            <a:endParaRPr lang="en-US" sz="1800" dirty="0"/>
          </a:p>
        </p:txBody>
      </p:sp>
      <p:sp>
        <p:nvSpPr>
          <p:cNvPr id="26" name="Rounded Rectangle 25"/>
          <p:cNvSpPr/>
          <p:nvPr/>
        </p:nvSpPr>
        <p:spPr>
          <a:xfrm>
            <a:off x="6656962" y="5034930"/>
            <a:ext cx="2111392" cy="84406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Tertiary Need</a:t>
            </a:r>
            <a:endParaRPr lang="en-US" sz="1800" dirty="0"/>
          </a:p>
        </p:txBody>
      </p:sp>
      <p:sp>
        <p:nvSpPr>
          <p:cNvPr id="29" name="Rounded Rectangle 28"/>
          <p:cNvSpPr/>
          <p:nvPr/>
        </p:nvSpPr>
        <p:spPr>
          <a:xfrm>
            <a:off x="4366042" y="5046757"/>
            <a:ext cx="2111392" cy="84406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Tertiary Need</a:t>
            </a:r>
            <a:endParaRPr lang="en-US" sz="1800" dirty="0"/>
          </a:p>
        </p:txBody>
      </p:sp>
      <p:sp>
        <p:nvSpPr>
          <p:cNvPr id="30" name="Rounded Rectangle 29"/>
          <p:cNvSpPr/>
          <p:nvPr/>
        </p:nvSpPr>
        <p:spPr>
          <a:xfrm>
            <a:off x="8842252" y="5034929"/>
            <a:ext cx="2111392" cy="84406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Tertiary Need</a:t>
            </a:r>
            <a:endParaRPr lang="en-US" sz="1800" dirty="0"/>
          </a:p>
        </p:txBody>
      </p:sp>
      <p:cxnSp>
        <p:nvCxnSpPr>
          <p:cNvPr id="5" name="Elbow Connector 4"/>
          <p:cNvCxnSpPr>
            <a:stCxn id="3" idx="2"/>
            <a:endCxn id="14" idx="0"/>
          </p:cNvCxnSpPr>
          <p:nvPr/>
        </p:nvCxnSpPr>
        <p:spPr>
          <a:xfrm rot="5400000">
            <a:off x="5163999" y="2144010"/>
            <a:ext cx="695007" cy="2079661"/>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3" idx="2"/>
            <a:endCxn id="24" idx="0"/>
          </p:cNvCxnSpPr>
          <p:nvPr/>
        </p:nvCxnSpPr>
        <p:spPr>
          <a:xfrm rot="16200000" flipH="1">
            <a:off x="7259524" y="2128145"/>
            <a:ext cx="695008" cy="2111392"/>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14" idx="2"/>
            <a:endCxn id="25" idx="0"/>
          </p:cNvCxnSpPr>
          <p:nvPr/>
        </p:nvCxnSpPr>
        <p:spPr>
          <a:xfrm rot="5400000">
            <a:off x="3495917" y="4094657"/>
            <a:ext cx="695007" cy="1256503"/>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14" idx="2"/>
            <a:endCxn id="29" idx="0"/>
          </p:cNvCxnSpPr>
          <p:nvPr/>
        </p:nvCxnSpPr>
        <p:spPr>
          <a:xfrm rot="16200000" flipH="1">
            <a:off x="4611028" y="4236047"/>
            <a:ext cx="671352" cy="95006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4" idx="2"/>
            <a:endCxn id="26" idx="0"/>
          </p:cNvCxnSpPr>
          <p:nvPr/>
        </p:nvCxnSpPr>
        <p:spPr>
          <a:xfrm rot="5400000">
            <a:off x="7857929" y="4230135"/>
            <a:ext cx="659524" cy="95006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4" idx="2"/>
            <a:endCxn id="30" idx="0"/>
          </p:cNvCxnSpPr>
          <p:nvPr/>
        </p:nvCxnSpPr>
        <p:spPr>
          <a:xfrm rot="16200000" flipH="1">
            <a:off x="8950575" y="4087555"/>
            <a:ext cx="659523" cy="1235224"/>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Down Arrow 33"/>
          <p:cNvSpPr/>
          <p:nvPr/>
        </p:nvSpPr>
        <p:spPr>
          <a:xfrm>
            <a:off x="1319302" y="1992276"/>
            <a:ext cx="799692" cy="39221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23127" y="1988220"/>
            <a:ext cx="1302026" cy="646331"/>
          </a:xfrm>
          <a:prstGeom prst="rect">
            <a:avLst/>
          </a:prstGeom>
          <a:noFill/>
        </p:spPr>
        <p:txBody>
          <a:bodyPr wrap="square" rtlCol="0">
            <a:spAutoFit/>
          </a:bodyPr>
          <a:lstStyle/>
          <a:p>
            <a:r>
              <a:rPr lang="en-US" sz="1800" dirty="0" smtClean="0"/>
              <a:t>Less Segmented</a:t>
            </a:r>
            <a:endParaRPr lang="en-US" sz="1800" dirty="0"/>
          </a:p>
        </p:txBody>
      </p:sp>
      <p:sp>
        <p:nvSpPr>
          <p:cNvPr id="52" name="TextBox 51"/>
          <p:cNvSpPr txBox="1"/>
          <p:nvPr/>
        </p:nvSpPr>
        <p:spPr>
          <a:xfrm>
            <a:off x="216418" y="4818060"/>
            <a:ext cx="1302026" cy="646331"/>
          </a:xfrm>
          <a:prstGeom prst="rect">
            <a:avLst/>
          </a:prstGeom>
          <a:noFill/>
        </p:spPr>
        <p:txBody>
          <a:bodyPr wrap="square" rtlCol="0">
            <a:spAutoFit/>
          </a:bodyPr>
          <a:lstStyle/>
          <a:p>
            <a:r>
              <a:rPr lang="en-US" sz="1800" dirty="0" smtClean="0"/>
              <a:t>More Segmented</a:t>
            </a:r>
            <a:endParaRPr lang="en-US" sz="1800" dirty="0"/>
          </a:p>
        </p:txBody>
      </p:sp>
      <p:sp>
        <p:nvSpPr>
          <p:cNvPr id="53" name="TextBox 52"/>
          <p:cNvSpPr txBox="1"/>
          <p:nvPr/>
        </p:nvSpPr>
        <p:spPr>
          <a:xfrm>
            <a:off x="1336431" y="675267"/>
            <a:ext cx="10146324" cy="646331"/>
          </a:xfrm>
          <a:prstGeom prst="rect">
            <a:avLst/>
          </a:prstGeom>
          <a:noFill/>
        </p:spPr>
        <p:txBody>
          <a:bodyPr wrap="square" rtlCol="0">
            <a:spAutoFit/>
          </a:bodyPr>
          <a:lstStyle/>
          <a:p>
            <a:r>
              <a:rPr lang="en-US" sz="1800" dirty="0" smtClean="0"/>
              <a:t>Innovation Taxonomy Is The Classification Of Innovation Orientation In The Perspective Of Customer To Understand The Structure Of Innovation And The Impact</a:t>
            </a:r>
            <a:endParaRPr lang="en-US" sz="1800" dirty="0" smtClean="0">
              <a:solidFill>
                <a:prstClr val="black"/>
              </a:solidFill>
            </a:endParaRPr>
          </a:p>
        </p:txBody>
      </p:sp>
      <p:sp>
        <p:nvSpPr>
          <p:cNvPr id="54" name="TextBox 53"/>
          <p:cNvSpPr txBox="1"/>
          <p:nvPr/>
        </p:nvSpPr>
        <p:spPr>
          <a:xfrm>
            <a:off x="5489536" y="1524632"/>
            <a:ext cx="2123594" cy="369332"/>
          </a:xfrm>
          <a:prstGeom prst="rect">
            <a:avLst/>
          </a:prstGeom>
          <a:noFill/>
        </p:spPr>
        <p:txBody>
          <a:bodyPr wrap="none" rtlCol="0">
            <a:spAutoFit/>
          </a:bodyPr>
          <a:lstStyle/>
          <a:p>
            <a:pPr algn="ctr"/>
            <a:r>
              <a:rPr lang="en-US" sz="1800" b="1" dirty="0" smtClean="0">
                <a:solidFill>
                  <a:prstClr val="black"/>
                </a:solidFill>
              </a:rPr>
              <a:t>INNOVATION FOCUS</a:t>
            </a:r>
          </a:p>
        </p:txBody>
      </p:sp>
      <p:sp>
        <p:nvSpPr>
          <p:cNvPr id="32" name="TextBox 31"/>
          <p:cNvSpPr txBox="1"/>
          <p:nvPr/>
        </p:nvSpPr>
        <p:spPr>
          <a:xfrm>
            <a:off x="5045678" y="-2694"/>
            <a:ext cx="2701766" cy="369332"/>
          </a:xfrm>
          <a:prstGeom prst="rect">
            <a:avLst/>
          </a:prstGeom>
          <a:noFill/>
        </p:spPr>
        <p:txBody>
          <a:bodyPr wrap="none" rtlCol="0">
            <a:spAutoFit/>
          </a:bodyPr>
          <a:lstStyle/>
          <a:p>
            <a:pPr algn="ctr"/>
            <a:r>
              <a:rPr lang="en-US" sz="1800" b="1" dirty="0" smtClean="0">
                <a:solidFill>
                  <a:prstClr val="black"/>
                </a:solidFill>
              </a:rPr>
              <a:t>I. CHANGE MANAGEMENT</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41" name="TextBox 40"/>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195832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523" y="1371600"/>
            <a:ext cx="10058400" cy="5016758"/>
          </a:xfrm>
          <a:prstGeom prst="rect">
            <a:avLst/>
          </a:prstGeom>
          <a:noFill/>
        </p:spPr>
        <p:txBody>
          <a:bodyPr wrap="square" rtlCol="0">
            <a:spAutoFit/>
          </a:bodyPr>
          <a:lstStyle/>
          <a:p>
            <a:r>
              <a:rPr lang="en-US" sz="4000" b="1" dirty="0"/>
              <a:t>Business Analysis: </a:t>
            </a:r>
            <a:r>
              <a:rPr lang="en-US" sz="4000" b="1" dirty="0">
                <a:solidFill>
                  <a:srgbClr val="FF0000"/>
                </a:solidFill>
              </a:rPr>
              <a:t>CHANGE DRIVER</a:t>
            </a:r>
          </a:p>
          <a:p>
            <a:pPr marL="285750" indent="-285750">
              <a:buFont typeface="Arial" panose="020B0604020202020204" pitchFamily="34" charset="0"/>
              <a:buChar char="•"/>
            </a:pPr>
            <a:r>
              <a:rPr lang="en-US" sz="4000" dirty="0"/>
              <a:t>Stakeholder Perspective Analysis: Nature, Government, Industry, Society</a:t>
            </a:r>
            <a:endParaRPr lang="en-US" sz="4000" i="1" dirty="0"/>
          </a:p>
          <a:p>
            <a:pPr marL="285750" indent="-285750">
              <a:buFont typeface="Arial" panose="020B0604020202020204" pitchFamily="34" charset="0"/>
              <a:buChar char="•"/>
            </a:pPr>
            <a:r>
              <a:rPr lang="en-US" sz="4000" dirty="0"/>
              <a:t>New Business Landscape Analysis: Nature, Company, Customer, Competitor</a:t>
            </a:r>
            <a:endParaRPr lang="en-US" sz="4000" i="1" dirty="0"/>
          </a:p>
          <a:p>
            <a:pPr marL="285750" indent="-285750">
              <a:buFont typeface="Arial" panose="020B0604020202020204" pitchFamily="34" charset="0"/>
              <a:buChar char="•"/>
            </a:pPr>
            <a:r>
              <a:rPr lang="en-US" sz="4000" dirty="0"/>
              <a:t>Product Life Cycle Actor Analysis: Creator, Enabler, Impactor</a:t>
            </a:r>
          </a:p>
          <a:p>
            <a:pPr marL="285750" indent="-285750">
              <a:buFont typeface="Arial" panose="020B0604020202020204" pitchFamily="34" charset="0"/>
              <a:buChar char="•"/>
            </a:pPr>
            <a:r>
              <a:rPr lang="en-US" sz="4000" dirty="0"/>
              <a:t>PESTEL Plus: Science &amp; Technology + </a:t>
            </a:r>
            <a:r>
              <a:rPr lang="en-US" sz="4000" dirty="0" smtClean="0"/>
              <a:t>PESTEL</a:t>
            </a:r>
            <a:endParaRPr lang="en-US" sz="4000" dirty="0"/>
          </a:p>
        </p:txBody>
      </p:sp>
      <p:sp>
        <p:nvSpPr>
          <p:cNvPr id="3" name="TextBox 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1443879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797014" y="603739"/>
            <a:ext cx="9505230" cy="369332"/>
          </a:xfrm>
          <a:prstGeom prst="rect">
            <a:avLst/>
          </a:prstGeom>
          <a:noFill/>
        </p:spPr>
        <p:txBody>
          <a:bodyPr wrap="none" rtlCol="0">
            <a:spAutoFit/>
          </a:bodyPr>
          <a:lstStyle/>
          <a:p>
            <a:pPr algn="ctr"/>
            <a:r>
              <a:rPr lang="en-US" sz="1800" dirty="0" smtClean="0">
                <a:solidFill>
                  <a:prstClr val="black"/>
                </a:solidFill>
              </a:rPr>
              <a:t>Comprehensive Business Analysis: Using The Combination of External Analysis And Internal Analysis</a:t>
            </a:r>
          </a:p>
        </p:txBody>
      </p:sp>
      <p:sp>
        <p:nvSpPr>
          <p:cNvPr id="3" name="Rounded Rectangle 2"/>
          <p:cNvSpPr/>
          <p:nvPr/>
        </p:nvSpPr>
        <p:spPr>
          <a:xfrm>
            <a:off x="104626" y="1696016"/>
            <a:ext cx="2881222" cy="34160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06550" y="2394116"/>
            <a:ext cx="2277374" cy="2019859"/>
            <a:chOff x="1104968" y="2663888"/>
            <a:chExt cx="2277374" cy="2019859"/>
          </a:xfrm>
        </p:grpSpPr>
        <p:sp>
          <p:nvSpPr>
            <p:cNvPr id="4" name="Rounded Rectangle 3"/>
            <p:cNvSpPr/>
            <p:nvPr/>
          </p:nvSpPr>
          <p:spPr>
            <a:xfrm>
              <a:off x="1104968" y="2663888"/>
              <a:ext cx="2277374" cy="9144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Opportunities</a:t>
              </a:r>
              <a:endParaRPr lang="en-US" sz="2400" dirty="0"/>
            </a:p>
          </p:txBody>
        </p:sp>
        <p:sp>
          <p:nvSpPr>
            <p:cNvPr id="27" name="Rounded Rectangle 26"/>
            <p:cNvSpPr/>
            <p:nvPr/>
          </p:nvSpPr>
          <p:spPr>
            <a:xfrm>
              <a:off x="1104968" y="3769347"/>
              <a:ext cx="2277374" cy="9144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Challenges</a:t>
              </a:r>
            </a:p>
          </p:txBody>
        </p:sp>
      </p:grpSp>
      <p:sp>
        <p:nvSpPr>
          <p:cNvPr id="5" name="Right Arrow 4"/>
          <p:cNvSpPr/>
          <p:nvPr/>
        </p:nvSpPr>
        <p:spPr>
          <a:xfrm>
            <a:off x="3065286" y="2560937"/>
            <a:ext cx="1697524" cy="1686217"/>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Success Factor</a:t>
            </a:r>
            <a:endParaRPr lang="en-US" dirty="0"/>
          </a:p>
        </p:txBody>
      </p:sp>
      <p:sp>
        <p:nvSpPr>
          <p:cNvPr id="30" name="Rounded Rectangle 29"/>
          <p:cNvSpPr/>
          <p:nvPr/>
        </p:nvSpPr>
        <p:spPr>
          <a:xfrm>
            <a:off x="4877530" y="1696016"/>
            <a:ext cx="2881222" cy="341606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156995" y="1924484"/>
            <a:ext cx="2297792" cy="2959120"/>
            <a:chOff x="8851200" y="2303529"/>
            <a:chExt cx="2297792" cy="2959120"/>
          </a:xfrm>
        </p:grpSpPr>
        <p:sp>
          <p:nvSpPr>
            <p:cNvPr id="31" name="Rounded Rectangle 30"/>
            <p:cNvSpPr/>
            <p:nvPr/>
          </p:nvSpPr>
          <p:spPr>
            <a:xfrm>
              <a:off x="8871618" y="2303529"/>
              <a:ext cx="2277374" cy="68532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Resources</a:t>
              </a:r>
              <a:endParaRPr lang="en-US" sz="1800" dirty="0"/>
            </a:p>
          </p:txBody>
        </p:sp>
        <p:sp>
          <p:nvSpPr>
            <p:cNvPr id="36" name="Rounded Rectangle 35"/>
            <p:cNvSpPr/>
            <p:nvPr/>
          </p:nvSpPr>
          <p:spPr>
            <a:xfrm>
              <a:off x="8871618" y="3077096"/>
              <a:ext cx="2277374" cy="676377"/>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Capabilities</a:t>
              </a:r>
              <a:endParaRPr lang="en-US" sz="1800" dirty="0"/>
            </a:p>
          </p:txBody>
        </p:sp>
        <p:sp>
          <p:nvSpPr>
            <p:cNvPr id="37" name="Rounded Rectangle 36"/>
            <p:cNvSpPr/>
            <p:nvPr/>
          </p:nvSpPr>
          <p:spPr>
            <a:xfrm>
              <a:off x="8851200" y="3838312"/>
              <a:ext cx="2277374" cy="66248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Competency</a:t>
              </a:r>
              <a:endParaRPr lang="en-US" sz="1800" dirty="0"/>
            </a:p>
          </p:txBody>
        </p:sp>
        <p:sp>
          <p:nvSpPr>
            <p:cNvPr id="38" name="Rounded Rectangle 37"/>
            <p:cNvSpPr/>
            <p:nvPr/>
          </p:nvSpPr>
          <p:spPr>
            <a:xfrm>
              <a:off x="8871618" y="4585637"/>
              <a:ext cx="2277374" cy="6770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Competitive</a:t>
              </a:r>
            </a:p>
            <a:p>
              <a:pPr algn="ctr"/>
              <a:r>
                <a:rPr lang="en-US" sz="1800" dirty="0" smtClean="0"/>
                <a:t>Advantage</a:t>
              </a:r>
              <a:endParaRPr lang="en-US" sz="1800" dirty="0"/>
            </a:p>
          </p:txBody>
        </p:sp>
      </p:grpSp>
      <p:sp>
        <p:nvSpPr>
          <p:cNvPr id="42" name="Right Arrow 41"/>
          <p:cNvSpPr/>
          <p:nvPr/>
        </p:nvSpPr>
        <p:spPr>
          <a:xfrm>
            <a:off x="7820615" y="2560936"/>
            <a:ext cx="1679758" cy="1686217"/>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Business Objective</a:t>
            </a:r>
            <a:endParaRPr lang="en-US" dirty="0"/>
          </a:p>
        </p:txBody>
      </p:sp>
      <p:sp>
        <p:nvSpPr>
          <p:cNvPr id="43" name="TextBox 42"/>
          <p:cNvSpPr txBox="1"/>
          <p:nvPr/>
        </p:nvSpPr>
        <p:spPr>
          <a:xfrm>
            <a:off x="482093" y="1231155"/>
            <a:ext cx="2126288" cy="369332"/>
          </a:xfrm>
          <a:prstGeom prst="rect">
            <a:avLst/>
          </a:prstGeom>
          <a:noFill/>
        </p:spPr>
        <p:txBody>
          <a:bodyPr wrap="none" rtlCol="0">
            <a:spAutoFit/>
          </a:bodyPr>
          <a:lstStyle/>
          <a:p>
            <a:pPr algn="ctr"/>
            <a:r>
              <a:rPr lang="en-US" sz="1800" b="1" dirty="0" smtClean="0">
                <a:solidFill>
                  <a:prstClr val="black"/>
                </a:solidFill>
              </a:rPr>
              <a:t>EXTERNAL ANALYSIS</a:t>
            </a:r>
          </a:p>
        </p:txBody>
      </p:sp>
      <p:sp>
        <p:nvSpPr>
          <p:cNvPr id="44" name="TextBox 43"/>
          <p:cNvSpPr txBox="1"/>
          <p:nvPr/>
        </p:nvSpPr>
        <p:spPr>
          <a:xfrm>
            <a:off x="3186573" y="1231155"/>
            <a:ext cx="1454950" cy="369332"/>
          </a:xfrm>
          <a:prstGeom prst="rect">
            <a:avLst/>
          </a:prstGeom>
          <a:noFill/>
        </p:spPr>
        <p:txBody>
          <a:bodyPr wrap="none" rtlCol="0">
            <a:spAutoFit/>
          </a:bodyPr>
          <a:lstStyle/>
          <a:p>
            <a:pPr algn="ctr"/>
            <a:r>
              <a:rPr lang="en-US" sz="1800" b="1" dirty="0" smtClean="0">
                <a:solidFill>
                  <a:prstClr val="black"/>
                </a:solidFill>
              </a:rPr>
              <a:t>CONCLUSION</a:t>
            </a:r>
          </a:p>
        </p:txBody>
      </p:sp>
      <p:sp>
        <p:nvSpPr>
          <p:cNvPr id="45" name="TextBox 44"/>
          <p:cNvSpPr txBox="1"/>
          <p:nvPr/>
        </p:nvSpPr>
        <p:spPr>
          <a:xfrm>
            <a:off x="5270214" y="1231155"/>
            <a:ext cx="2100640" cy="369332"/>
          </a:xfrm>
          <a:prstGeom prst="rect">
            <a:avLst/>
          </a:prstGeom>
          <a:noFill/>
        </p:spPr>
        <p:txBody>
          <a:bodyPr wrap="none" rtlCol="0">
            <a:spAutoFit/>
          </a:bodyPr>
          <a:lstStyle/>
          <a:p>
            <a:pPr algn="ctr"/>
            <a:r>
              <a:rPr lang="en-US" sz="1800" b="1" dirty="0" smtClean="0">
                <a:solidFill>
                  <a:prstClr val="black"/>
                </a:solidFill>
              </a:rPr>
              <a:t>INTERNAL ANALYSIS</a:t>
            </a:r>
          </a:p>
        </p:txBody>
      </p:sp>
      <p:sp>
        <p:nvSpPr>
          <p:cNvPr id="46" name="TextBox 45"/>
          <p:cNvSpPr txBox="1"/>
          <p:nvPr/>
        </p:nvSpPr>
        <p:spPr>
          <a:xfrm>
            <a:off x="8476783" y="1231155"/>
            <a:ext cx="3087127" cy="369332"/>
          </a:xfrm>
          <a:prstGeom prst="rect">
            <a:avLst/>
          </a:prstGeom>
          <a:noFill/>
        </p:spPr>
        <p:txBody>
          <a:bodyPr wrap="none" rtlCol="0">
            <a:spAutoFit/>
          </a:bodyPr>
          <a:lstStyle/>
          <a:p>
            <a:pPr algn="ctr"/>
            <a:r>
              <a:rPr lang="en-US" sz="1800" b="1" dirty="0" smtClean="0">
                <a:solidFill>
                  <a:prstClr val="black"/>
                </a:solidFill>
              </a:rPr>
              <a:t>DIRECTION AND ACTION PLAN</a:t>
            </a:r>
          </a:p>
        </p:txBody>
      </p:sp>
      <p:sp>
        <p:nvSpPr>
          <p:cNvPr id="23" name="Rounded Rectangle 22"/>
          <p:cNvSpPr/>
          <p:nvPr/>
        </p:nvSpPr>
        <p:spPr>
          <a:xfrm>
            <a:off x="9566169" y="1696016"/>
            <a:ext cx="2881222" cy="341606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9866052" y="2698213"/>
            <a:ext cx="2277374" cy="68532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Business Abstract Or Dimensions</a:t>
            </a:r>
            <a:endParaRPr lang="en-US" sz="1800" dirty="0"/>
          </a:p>
        </p:txBody>
      </p:sp>
      <p:sp>
        <p:nvSpPr>
          <p:cNvPr id="28" name="Rounded Rectangle 27"/>
          <p:cNvSpPr/>
          <p:nvPr/>
        </p:nvSpPr>
        <p:spPr>
          <a:xfrm>
            <a:off x="9866052" y="3471780"/>
            <a:ext cx="2277374" cy="6763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Business Model And Positioning</a:t>
            </a:r>
            <a:endParaRPr lang="en-US" sz="1800" dirty="0"/>
          </a:p>
        </p:txBody>
      </p:sp>
      <p:sp>
        <p:nvSpPr>
          <p:cNvPr id="29" name="Rounded Rectangle 28"/>
          <p:cNvSpPr/>
          <p:nvPr/>
        </p:nvSpPr>
        <p:spPr>
          <a:xfrm>
            <a:off x="9845634" y="4232996"/>
            <a:ext cx="2277374" cy="66248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Business Strategy</a:t>
            </a:r>
            <a:endParaRPr lang="en-US" sz="1800" dirty="0"/>
          </a:p>
        </p:txBody>
      </p:sp>
      <p:sp>
        <p:nvSpPr>
          <p:cNvPr id="33" name="TextBox 32"/>
          <p:cNvSpPr txBox="1"/>
          <p:nvPr/>
        </p:nvSpPr>
        <p:spPr>
          <a:xfrm>
            <a:off x="104626" y="5303135"/>
            <a:ext cx="4537126" cy="2031325"/>
          </a:xfrm>
          <a:prstGeom prst="rect">
            <a:avLst/>
          </a:prstGeom>
          <a:noFill/>
        </p:spPr>
        <p:txBody>
          <a:bodyPr wrap="square" rtlCol="0">
            <a:spAutoFit/>
          </a:bodyPr>
          <a:lstStyle/>
          <a:p>
            <a:r>
              <a:rPr lang="en-US" sz="1800" b="1" dirty="0" smtClean="0"/>
              <a:t>External Analysis:</a:t>
            </a:r>
          </a:p>
          <a:p>
            <a:pPr marL="285750" indent="-285750">
              <a:buFont typeface="Arial" panose="020B0604020202020204" pitchFamily="34" charset="0"/>
              <a:buChar char="•"/>
            </a:pPr>
            <a:r>
              <a:rPr lang="en-US" sz="1800" dirty="0" smtClean="0"/>
              <a:t>Macro-Stakeholder </a:t>
            </a:r>
            <a:r>
              <a:rPr lang="en-US" sz="1800" dirty="0"/>
              <a:t>Perspective Analysis: Nature, Government, Industry, </a:t>
            </a:r>
            <a:r>
              <a:rPr lang="en-US" sz="1800" dirty="0" smtClean="0"/>
              <a:t>Society</a:t>
            </a:r>
            <a:endParaRPr lang="en-US" sz="1800" i="1" dirty="0"/>
          </a:p>
          <a:p>
            <a:pPr marL="285750" indent="-285750">
              <a:buFont typeface="Arial" panose="020B0604020202020204" pitchFamily="34" charset="0"/>
              <a:buChar char="•"/>
            </a:pPr>
            <a:r>
              <a:rPr lang="en-US" sz="1800" dirty="0"/>
              <a:t>New Business Landscape Analysis: Nature, Company, Customer, </a:t>
            </a:r>
            <a:r>
              <a:rPr lang="en-US" sz="1800" dirty="0" smtClean="0"/>
              <a:t>Competitor</a:t>
            </a:r>
            <a:endParaRPr lang="en-US" sz="1800" i="1" dirty="0"/>
          </a:p>
          <a:p>
            <a:pPr marL="285750" indent="-285750">
              <a:buFont typeface="Arial" panose="020B0604020202020204" pitchFamily="34" charset="0"/>
              <a:buChar char="•"/>
            </a:pPr>
            <a:r>
              <a:rPr lang="en-US" sz="1800" dirty="0"/>
              <a:t>Product Life Cycle Actor Analysis: Creator, Enabler, </a:t>
            </a:r>
            <a:r>
              <a:rPr lang="en-US" sz="1800" dirty="0" smtClean="0"/>
              <a:t>Impactor</a:t>
            </a:r>
            <a:endParaRPr lang="en-US" sz="1800" i="1" dirty="0"/>
          </a:p>
        </p:txBody>
      </p:sp>
      <p:sp>
        <p:nvSpPr>
          <p:cNvPr id="32" name="TextBox 31"/>
          <p:cNvSpPr txBox="1"/>
          <p:nvPr/>
        </p:nvSpPr>
        <p:spPr>
          <a:xfrm>
            <a:off x="5644741" y="5112076"/>
            <a:ext cx="1690943" cy="369332"/>
          </a:xfrm>
          <a:prstGeom prst="rect">
            <a:avLst/>
          </a:prstGeom>
          <a:noFill/>
        </p:spPr>
        <p:txBody>
          <a:bodyPr wrap="square" rtlCol="0">
            <a:spAutoFit/>
          </a:bodyPr>
          <a:lstStyle/>
          <a:p>
            <a:r>
              <a:rPr lang="en-US" sz="1800" b="1" dirty="0" smtClean="0"/>
              <a:t>GAP Analysis</a:t>
            </a:r>
          </a:p>
        </p:txBody>
      </p:sp>
      <p:sp>
        <p:nvSpPr>
          <p:cNvPr id="34" name="Rounded Rectangle 33"/>
          <p:cNvSpPr/>
          <p:nvPr/>
        </p:nvSpPr>
        <p:spPr>
          <a:xfrm>
            <a:off x="9845634" y="1919169"/>
            <a:ext cx="2277374" cy="68532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Business Objective</a:t>
            </a:r>
            <a:endParaRPr lang="en-US" sz="1800" dirty="0"/>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 y="9055006"/>
            <a:ext cx="2650961" cy="543787"/>
          </a:xfrm>
          <a:prstGeom prst="rect">
            <a:avLst/>
          </a:prstGeom>
        </p:spPr>
      </p:pic>
      <p:sp>
        <p:nvSpPr>
          <p:cNvPr id="48" name="TextBox 47"/>
          <p:cNvSpPr txBox="1"/>
          <p:nvPr/>
        </p:nvSpPr>
        <p:spPr>
          <a:xfrm>
            <a:off x="51" y="8721160"/>
            <a:ext cx="1018227" cy="338554"/>
          </a:xfrm>
          <a:prstGeom prst="rect">
            <a:avLst/>
          </a:prstGeom>
          <a:noFill/>
        </p:spPr>
        <p:txBody>
          <a:bodyPr wrap="none" rtlCol="0">
            <a:spAutoFit/>
          </a:bodyPr>
          <a:lstStyle/>
          <a:p>
            <a:r>
              <a:rPr lang="en-US" sz="1600" dirty="0" smtClean="0">
                <a:latin typeface="Bahnschrift Condensed" panose="020B0502040204020203" pitchFamily="34" charset="0"/>
              </a:rPr>
              <a:t>Powered By:</a:t>
            </a:r>
            <a:endParaRPr lang="en-US" sz="1600" dirty="0">
              <a:latin typeface="Bahnschrift Condensed" panose="020B0502040204020203" pitchFamily="34" charset="0"/>
            </a:endParaRPr>
          </a:p>
        </p:txBody>
      </p:sp>
      <p:sp>
        <p:nvSpPr>
          <p:cNvPr id="50" name="TextBox 49"/>
          <p:cNvSpPr txBox="1"/>
          <p:nvPr/>
        </p:nvSpPr>
        <p:spPr>
          <a:xfrm>
            <a:off x="5379710" y="5801"/>
            <a:ext cx="2308389" cy="369332"/>
          </a:xfrm>
          <a:prstGeom prst="rect">
            <a:avLst/>
          </a:prstGeom>
          <a:noFill/>
        </p:spPr>
        <p:txBody>
          <a:bodyPr wrap="none" rtlCol="0">
            <a:spAutoFit/>
          </a:bodyPr>
          <a:lstStyle/>
          <a:p>
            <a:pPr algn="ctr"/>
            <a:r>
              <a:rPr lang="en-US" sz="1800" b="1" dirty="0" smtClean="0">
                <a:solidFill>
                  <a:prstClr val="black"/>
                </a:solidFill>
              </a:rPr>
              <a:t>II. BUSINESS ANALYSIS</a:t>
            </a:r>
          </a:p>
        </p:txBody>
      </p: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473" y="1343"/>
            <a:ext cx="1386420" cy="961386"/>
          </a:xfrm>
          <a:prstGeom prst="rect">
            <a:avLst/>
          </a:prstGeom>
        </p:spPr>
      </p:pic>
      <p:sp>
        <p:nvSpPr>
          <p:cNvPr id="53" name="TextBox 52"/>
          <p:cNvSpPr txBox="1"/>
          <p:nvPr/>
        </p:nvSpPr>
        <p:spPr>
          <a:xfrm>
            <a:off x="10909280" y="8619112"/>
            <a:ext cx="840295" cy="418128"/>
          </a:xfrm>
          <a:prstGeom prst="rect">
            <a:avLst/>
          </a:prstGeom>
          <a:noFill/>
        </p:spPr>
        <p:txBody>
          <a:bodyPr wrap="none" rtlCol="0">
            <a:spAutoFit/>
          </a:bodyPr>
          <a:lstStyle/>
          <a:p>
            <a:r>
              <a:rPr lang="en-US" b="1" dirty="0" smtClean="0"/>
              <a:t>VISIT!</a:t>
            </a:r>
            <a:endParaRPr lang="en-US" b="1" dirty="0"/>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256" y="8773784"/>
            <a:ext cx="2944344" cy="825009"/>
          </a:xfrm>
          <a:prstGeom prst="rect">
            <a:avLst/>
          </a:prstGeom>
        </p:spPr>
      </p:pic>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6" y="-38382"/>
            <a:ext cx="2821395" cy="776935"/>
          </a:xfrm>
          <a:prstGeom prst="rect">
            <a:avLst/>
          </a:prstGeom>
        </p:spPr>
      </p:pic>
    </p:spTree>
    <p:extLst>
      <p:ext uri="{BB962C8B-B14F-4D97-AF65-F5344CB8AC3E}">
        <p14:creationId xmlns:p14="http://schemas.microsoft.com/office/powerpoint/2010/main" val="41485394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5808</TotalTime>
  <Words>6789</Words>
  <Application>Microsoft Office PowerPoint</Application>
  <PresentationFormat>A3 Paper (297x420 mm)</PresentationFormat>
  <Paragraphs>1700</Paragraphs>
  <Slides>66</Slides>
  <Notes>47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66</vt:i4>
      </vt:variant>
    </vt:vector>
  </HeadingPairs>
  <TitlesOfParts>
    <vt:vector size="80" baseType="lpstr">
      <vt:lpstr>Arial</vt:lpstr>
      <vt:lpstr>Bahnschrift Condensed</vt:lpstr>
      <vt:lpstr>Calibri</vt:lpstr>
      <vt:lpstr>Calibri Light</vt:lpstr>
      <vt:lpstr>Century Gothic</vt:lpstr>
      <vt:lpstr>Helvetica</vt:lpstr>
      <vt:lpstr>Rage Italic</vt:lpstr>
      <vt:lpstr>Roboto</vt:lpstr>
      <vt:lpstr>Segoe UI</vt:lpstr>
      <vt:lpstr>Times New Roman</vt:lpstr>
      <vt:lpstr>Wingdings</vt:lpstr>
      <vt:lpstr>1_Office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Asus</cp:lastModifiedBy>
  <cp:revision>3274</cp:revision>
  <dcterms:created xsi:type="dcterms:W3CDTF">2017-11-13T01:37:12Z</dcterms:created>
  <dcterms:modified xsi:type="dcterms:W3CDTF">2026-01-10T08:05:08Z</dcterms:modified>
</cp:coreProperties>
</file>