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handoutMasterIdLst>
    <p:handoutMasterId r:id="rId38"/>
  </p:handoutMasterIdLst>
  <p:sldIdLst>
    <p:sldId id="256" r:id="rId3"/>
    <p:sldId id="361" r:id="rId4"/>
    <p:sldId id="327" r:id="rId5"/>
    <p:sldId id="328" r:id="rId6"/>
    <p:sldId id="322" r:id="rId7"/>
    <p:sldId id="309" r:id="rId8"/>
    <p:sldId id="330" r:id="rId9"/>
    <p:sldId id="329" r:id="rId10"/>
    <p:sldId id="331" r:id="rId11"/>
    <p:sldId id="344" r:id="rId12"/>
    <p:sldId id="345" r:id="rId13"/>
    <p:sldId id="346" r:id="rId14"/>
    <p:sldId id="347" r:id="rId15"/>
    <p:sldId id="349" r:id="rId16"/>
    <p:sldId id="333" r:id="rId17"/>
    <p:sldId id="334" r:id="rId18"/>
    <p:sldId id="348" r:id="rId19"/>
    <p:sldId id="338" r:id="rId20"/>
    <p:sldId id="339" r:id="rId21"/>
    <p:sldId id="340" r:id="rId22"/>
    <p:sldId id="341" r:id="rId23"/>
    <p:sldId id="342" r:id="rId24"/>
    <p:sldId id="343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60" r:id="rId35"/>
    <p:sldId id="285" r:id="rId3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56" autoAdjust="0"/>
    <p:restoredTop sz="91423" autoAdjust="0"/>
  </p:normalViewPr>
  <p:slideViewPr>
    <p:cSldViewPr>
      <p:cViewPr varScale="1">
        <p:scale>
          <a:sx n="83" d="100"/>
          <a:sy n="83" d="100"/>
        </p:scale>
        <p:origin x="1236" y="72"/>
      </p:cViewPr>
      <p:guideLst>
        <p:guide orient="horz" pos="180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748CA-7A78-4CA5-8127-F13DACBCD8CF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3AB0E-9523-48A9-9B2D-E3D4E50ED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1933B-E641-42BF-AB35-1B884C5EC7BA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91181-C9E9-4F0C-8B72-B3C9A0E2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386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08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443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93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84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82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61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28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2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671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54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9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040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58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92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90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524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8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38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73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Merawat</a:t>
            </a:r>
            <a:r>
              <a:rPr lang="en-US" sz="1000" dirty="0" smtClean="0"/>
              <a:t> </a:t>
            </a:r>
            <a:r>
              <a:rPr lang="en-US" sz="1000" dirty="0" err="1" smtClean="0"/>
              <a:t>interaksi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eksisting</a:t>
            </a:r>
            <a:r>
              <a:rPr lang="en-US" sz="1000" dirty="0" smtClean="0"/>
              <a:t>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bisa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Promotor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Program-Program Service </a:t>
            </a:r>
            <a:r>
              <a:rPr lang="en-US" sz="1000" dirty="0" err="1" smtClean="0"/>
              <a:t>saat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LPK </a:t>
            </a:r>
            <a:r>
              <a:rPr lang="en-US" sz="1000" dirty="0" err="1" smtClean="0"/>
              <a:t>maupun</a:t>
            </a:r>
            <a:r>
              <a:rPr lang="en-US" sz="1000" dirty="0" smtClean="0"/>
              <a:t> </a:t>
            </a:r>
            <a:r>
              <a:rPr lang="en-US" sz="1000" dirty="0" err="1" smtClean="0"/>
              <a:t>setelah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smtClean="0"/>
              <a:t> Alumni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90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31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12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1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149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3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82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3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97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69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8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5.wdp"/><Relationship Id="rId3" Type="http://schemas.openxmlformats.org/officeDocument/2006/relationships/image" Target="../media/image2.emf"/><Relationship Id="rId7" Type="http://schemas.microsoft.com/office/2007/relationships/hdphoto" Target="../media/hdphoto2.wdp"/><Relationship Id="rId12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microsoft.com/office/2007/relationships/hdphoto" Target="../media/hdphoto3.wdp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18" Type="http://schemas.microsoft.com/office/2007/relationships/hdphoto" Target="../media/hdphoto13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microsoft.com/office/2007/relationships/hdphoto" Target="../media/hdphoto10.wdp"/><Relationship Id="rId17" Type="http://schemas.openxmlformats.org/officeDocument/2006/relationships/image" Target="../media/image17.jpeg"/><Relationship Id="rId2" Type="http://schemas.openxmlformats.org/officeDocument/2006/relationships/image" Target="../media/image9.jpeg"/><Relationship Id="rId16" Type="http://schemas.microsoft.com/office/2007/relationships/hdphoto" Target="../media/hdphoto12.wdp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11" Type="http://schemas.openxmlformats.org/officeDocument/2006/relationships/image" Target="../media/image14.jpeg"/><Relationship Id="rId5" Type="http://schemas.microsoft.com/office/2007/relationships/hdphoto" Target="../media/hdphoto7.wdp"/><Relationship Id="rId15" Type="http://schemas.openxmlformats.org/officeDocument/2006/relationships/image" Target="../media/image16.jpeg"/><Relationship Id="rId10" Type="http://schemas.openxmlformats.org/officeDocument/2006/relationships/image" Target="../media/image13.jpeg"/><Relationship Id="rId19" Type="http://schemas.openxmlformats.org/officeDocument/2006/relationships/image" Target="../media/image18.jpeg"/><Relationship Id="rId4" Type="http://schemas.openxmlformats.org/officeDocument/2006/relationships/image" Target="../media/image10.jpeg"/><Relationship Id="rId9" Type="http://schemas.microsoft.com/office/2007/relationships/hdphoto" Target="../media/hdphoto9.wdp"/><Relationship Id="rId14" Type="http://schemas.microsoft.com/office/2007/relationships/hdphoto" Target="../media/hdphoto1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emf"/><Relationship Id="rId4" Type="http://schemas.openxmlformats.org/officeDocument/2006/relationships/image" Target="../media/image3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2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6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7093" y="9886"/>
            <a:ext cx="8229600" cy="9525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467148" y="4389748"/>
            <a:ext cx="375265" cy="358834"/>
          </a:xfrm>
          <a:prstGeom prst="rect">
            <a:avLst/>
          </a:prstGeom>
          <a:noFill/>
        </p:spPr>
        <p:txBody>
          <a:bodyPr wrap="none" lIns="81043" tIns="40522" rIns="81043" bIns="40522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1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" y="1841500"/>
            <a:ext cx="9144000" cy="19754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801" tIns="39900" rIns="79801" bIns="39900"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218316" y="2412081"/>
            <a:ext cx="9580632" cy="942354"/>
          </a:xfrm>
          <a:prstGeom prst="rect">
            <a:avLst/>
          </a:prstGeom>
        </p:spPr>
        <p:txBody>
          <a:bodyPr wrap="square" lIns="79801" tIns="39900" rIns="79801" bIns="3990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7000" b="1" dirty="0" smtClean="0">
                <a:solidFill>
                  <a:schemeClr val="bg1"/>
                </a:solidFill>
                <a:latin typeface="+mj-lt"/>
                <a:cs typeface="Adobe Caslon Pro Bold"/>
              </a:rPr>
              <a:t>Your </a:t>
            </a:r>
            <a:r>
              <a:rPr lang="en-US" sz="7000" b="1" i="1" dirty="0" smtClean="0">
                <a:solidFill>
                  <a:schemeClr val="bg1"/>
                </a:solidFill>
                <a:latin typeface="+mj-lt"/>
                <a:cs typeface="Adobe Caslon Pro Bold"/>
              </a:rPr>
              <a:t>Title</a:t>
            </a:r>
            <a:r>
              <a:rPr lang="en-US" sz="7000" b="1" dirty="0" smtClean="0">
                <a:solidFill>
                  <a:schemeClr val="bg1"/>
                </a:solidFill>
                <a:latin typeface="+mj-lt"/>
                <a:cs typeface="Adobe Caslon Pro Bold"/>
              </a:rPr>
              <a:t> Here</a:t>
            </a:r>
            <a:endParaRPr lang="en-US" sz="7000" b="1" dirty="0">
              <a:solidFill>
                <a:schemeClr val="bg1"/>
              </a:solidFill>
              <a:latin typeface="+mj-lt"/>
              <a:cs typeface="Adobe Caslon Pro Bold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-1" y="1831226"/>
            <a:ext cx="9144001" cy="2038998"/>
            <a:chOff x="-402484" y="2209800"/>
            <a:chExt cx="13361270" cy="2446798"/>
          </a:xfrm>
        </p:grpSpPr>
        <p:grpSp>
          <p:nvGrpSpPr>
            <p:cNvPr id="27" name="Group 26"/>
            <p:cNvGrpSpPr/>
            <p:nvPr/>
          </p:nvGrpSpPr>
          <p:grpSpPr>
            <a:xfrm>
              <a:off x="-402484" y="2209800"/>
              <a:ext cx="13361270" cy="76200"/>
              <a:chOff x="-59764" y="2209800"/>
              <a:chExt cx="13361270" cy="76200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-402484" y="4580398"/>
              <a:ext cx="13361270" cy="76200"/>
              <a:chOff x="-59764" y="2209800"/>
              <a:chExt cx="13361270" cy="7620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</p:grpSp>
      <p:pic>
        <p:nvPicPr>
          <p:cNvPr id="33" name="Picture 32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759" y="4356243"/>
            <a:ext cx="1928470" cy="857885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1180778" y="2482493"/>
            <a:ext cx="6182665" cy="952500"/>
          </a:xfrm>
          <a:prstGeom prst="rect">
            <a:avLst/>
          </a:prstGeom>
        </p:spPr>
        <p:txBody>
          <a:bodyPr vert="horz" lIns="94884" tIns="47442" rIns="94884" bIns="47442" rtlCol="0" anchor="ctr">
            <a:normAutofit/>
          </a:bodyPr>
          <a:lstStyle>
            <a:lvl1pPr algn="ctr" defTabSz="543615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33" smtClean="0">
                <a:solidFill>
                  <a:srgbClr val="FFFFFF"/>
                </a:solidFill>
              </a:rPr>
              <a:t> </a:t>
            </a:r>
            <a:endParaRPr lang="en-US" sz="4333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1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2081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D38-243C-E147-B31B-8B496A0B53A7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E7AF-9822-C24C-B887-5693E76F704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1841500"/>
            <a:ext cx="9144000" cy="197549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801" tIns="39900" rIns="79801" bIns="39900"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04897" y="228868"/>
            <a:ext cx="6182665" cy="952500"/>
          </a:xfrm>
          <a:prstGeom prst="rect">
            <a:avLst/>
          </a:prstGeom>
        </p:spPr>
        <p:txBody>
          <a:bodyPr vert="horz" lIns="94884" tIns="47442" rIns="94884" bIns="47442" rtlCol="0" anchor="ctr">
            <a:normAutofit/>
          </a:bodyPr>
          <a:lstStyle>
            <a:lvl1pPr algn="ctr" defTabSz="543615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33" smtClean="0"/>
              <a:t> </a:t>
            </a:r>
            <a:endParaRPr lang="en-US" sz="4333" dirty="0"/>
          </a:p>
        </p:txBody>
      </p:sp>
      <p:sp>
        <p:nvSpPr>
          <p:cNvPr id="13" name="Rectangle 12"/>
          <p:cNvSpPr/>
          <p:nvPr/>
        </p:nvSpPr>
        <p:spPr>
          <a:xfrm>
            <a:off x="-218316" y="2412081"/>
            <a:ext cx="9580632" cy="942354"/>
          </a:xfrm>
          <a:prstGeom prst="rect">
            <a:avLst/>
          </a:prstGeom>
        </p:spPr>
        <p:txBody>
          <a:bodyPr wrap="square" lIns="79801" tIns="39900" rIns="79801" bIns="3990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7000" b="1" dirty="0" smtClean="0">
                <a:solidFill>
                  <a:schemeClr val="bg1"/>
                </a:solidFill>
                <a:latin typeface="+mj-lt"/>
                <a:cs typeface="Adobe Caslon Pro Bold"/>
              </a:rPr>
              <a:t>Your </a:t>
            </a:r>
            <a:r>
              <a:rPr lang="en-US" sz="7000" b="1" i="1" dirty="0" smtClean="0">
                <a:solidFill>
                  <a:schemeClr val="bg1"/>
                </a:solidFill>
                <a:latin typeface="+mj-lt"/>
                <a:cs typeface="Adobe Caslon Pro Bold"/>
              </a:rPr>
              <a:t>Title</a:t>
            </a:r>
            <a:r>
              <a:rPr lang="en-US" sz="7000" b="1" dirty="0" smtClean="0">
                <a:solidFill>
                  <a:schemeClr val="bg1"/>
                </a:solidFill>
                <a:latin typeface="+mj-lt"/>
                <a:cs typeface="Adobe Caslon Pro Bold"/>
              </a:rPr>
              <a:t> Here</a:t>
            </a:r>
            <a:endParaRPr lang="en-US" sz="7000" b="1" dirty="0">
              <a:solidFill>
                <a:schemeClr val="bg1"/>
              </a:solidFill>
              <a:latin typeface="+mj-lt"/>
              <a:cs typeface="Adobe Caslon Pro Bold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" y="1831226"/>
            <a:ext cx="9144001" cy="2038998"/>
            <a:chOff x="-402484" y="2209800"/>
            <a:chExt cx="13361270" cy="2446798"/>
          </a:xfrm>
        </p:grpSpPr>
        <p:grpSp>
          <p:nvGrpSpPr>
            <p:cNvPr id="15" name="Group 14"/>
            <p:cNvGrpSpPr/>
            <p:nvPr/>
          </p:nvGrpSpPr>
          <p:grpSpPr>
            <a:xfrm>
              <a:off x="-402484" y="2209800"/>
              <a:ext cx="13361270" cy="76200"/>
              <a:chOff x="-59764" y="2209800"/>
              <a:chExt cx="13361270" cy="7620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-402484" y="4580398"/>
              <a:ext cx="13361270" cy="76200"/>
              <a:chOff x="-59764" y="2209800"/>
              <a:chExt cx="13361270" cy="7620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</p:grpSp>
      <p:pic>
        <p:nvPicPr>
          <p:cNvPr id="21" name="Picture 20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256" y="4356243"/>
            <a:ext cx="1752834" cy="857885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61282" y="-24650"/>
            <a:ext cx="2342433" cy="185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2842" y="3870223"/>
            <a:ext cx="2342432" cy="18447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78" y="17"/>
            <a:ext cx="3427779" cy="18312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17" y="3870241"/>
            <a:ext cx="3389563" cy="185587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17" y="15"/>
            <a:ext cx="3389563" cy="18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9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76D38-243C-E147-B31B-8B496A0B53A7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5E7AF-9822-C24C-B887-5693E76F704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190" y="-47036"/>
            <a:ext cx="2264981" cy="19349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4" cstate="email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8410" y="3873501"/>
            <a:ext cx="2829254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849" y="3873501"/>
            <a:ext cx="3235569" cy="184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email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345" t="-2049"/>
          <a:stretch/>
        </p:blipFill>
        <p:spPr>
          <a:xfrm>
            <a:off x="5969886" y="-47037"/>
            <a:ext cx="3183569" cy="194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1886243"/>
            <a:ext cx="9144000" cy="1975498"/>
          </a:xfrm>
          <a:prstGeom prst="rect">
            <a:avLst/>
          </a:prstGeom>
          <a:solidFill>
            <a:srgbClr val="D3BA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9801" tIns="39900" rIns="79801" bIns="39900"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" y="1875968"/>
            <a:ext cx="9248587" cy="2038998"/>
            <a:chOff x="-402484" y="2209800"/>
            <a:chExt cx="13361270" cy="2446798"/>
          </a:xfrm>
        </p:grpSpPr>
        <p:grpSp>
          <p:nvGrpSpPr>
            <p:cNvPr id="12" name="Group 11"/>
            <p:cNvGrpSpPr/>
            <p:nvPr/>
          </p:nvGrpSpPr>
          <p:grpSpPr>
            <a:xfrm>
              <a:off x="-402484" y="2209800"/>
              <a:ext cx="13361270" cy="76200"/>
              <a:chOff x="-59764" y="2209800"/>
              <a:chExt cx="13361270" cy="762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-402484" y="4580398"/>
              <a:ext cx="13361270" cy="76200"/>
              <a:chOff x="-59764" y="2209800"/>
              <a:chExt cx="13361270" cy="762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9487"/>
            <a:ext cx="8229600" cy="9525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11" cstate="email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179" y="-47036"/>
            <a:ext cx="2264980" cy="193494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 userDrawn="1"/>
        </p:nvPicPr>
        <p:blipFill rotWithShape="1">
          <a:blip r:embed="rId13" cstate="email">
            <a:grayscl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8408" y="3873501"/>
            <a:ext cx="2829254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849" y="3873501"/>
            <a:ext cx="3235569" cy="1841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17" cstate="email">
            <a:grayscl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345" t="-2049"/>
          <a:stretch/>
        </p:blipFill>
        <p:spPr>
          <a:xfrm>
            <a:off x="5969886" y="-47037"/>
            <a:ext cx="3183569" cy="1946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 userDrawn="1"/>
        </p:nvSpPr>
        <p:spPr>
          <a:xfrm>
            <a:off x="-1494570" y="1886243"/>
            <a:ext cx="11601419" cy="1975498"/>
          </a:xfrm>
          <a:prstGeom prst="rect">
            <a:avLst/>
          </a:prstGeom>
          <a:solidFill>
            <a:srgbClr val="D3BA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6160" tIns="38080" rIns="76160" bIns="38080"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 </a:t>
            </a:r>
            <a:endParaRPr lang="en-US" sz="15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69595" y="1875968"/>
            <a:ext cx="12333480" cy="2038998"/>
            <a:chOff x="-402484" y="2209800"/>
            <a:chExt cx="13361270" cy="2446798"/>
          </a:xfrm>
        </p:grpSpPr>
        <p:grpSp>
          <p:nvGrpSpPr>
            <p:cNvPr id="24" name="Group 23"/>
            <p:cNvGrpSpPr/>
            <p:nvPr/>
          </p:nvGrpSpPr>
          <p:grpSpPr>
            <a:xfrm>
              <a:off x="-402484" y="2209800"/>
              <a:ext cx="13361270" cy="76200"/>
              <a:chOff x="-59764" y="2209800"/>
              <a:chExt cx="13361270" cy="7620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-402484" y="4580398"/>
              <a:ext cx="13361270" cy="76200"/>
              <a:chOff x="-59764" y="2209800"/>
              <a:chExt cx="13361270" cy="7620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59764" y="2209800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57506" y="2209800"/>
                <a:ext cx="9144000" cy="7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7166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07"/>
          <a:stretch/>
        </p:blipFill>
        <p:spPr>
          <a:xfrm flipH="1" flipV="1">
            <a:off x="-6508" y="-149179"/>
            <a:ext cx="9144000" cy="126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07"/>
          <a:stretch/>
        </p:blipFill>
        <p:spPr>
          <a:xfrm flipV="1">
            <a:off x="1" y="-149179"/>
            <a:ext cx="9144000" cy="126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risma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-6502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risma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18323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7093" y="9886"/>
            <a:ext cx="8229600" cy="952500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467154" y="4389763"/>
            <a:ext cx="334285" cy="311412"/>
          </a:xfrm>
          <a:prstGeom prst="rect">
            <a:avLst/>
          </a:prstGeom>
          <a:noFill/>
        </p:spPr>
        <p:txBody>
          <a:bodyPr wrap="none" lIns="79801" tIns="39900" rIns="79801" bIns="39900" rtlCol="0">
            <a:spAutoFit/>
          </a:bodyPr>
          <a:lstStyle/>
          <a:p>
            <a:r>
              <a:rPr lang="en-US" sz="1500" dirty="0" smtClean="0"/>
              <a:t>    </a:t>
            </a:r>
            <a:endParaRPr lang="en-US" sz="15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165" y="5145912"/>
            <a:ext cx="2238395" cy="348409"/>
          </a:xfrm>
          <a:prstGeom prst="rect">
            <a:avLst/>
          </a:prstGeom>
        </p:spPr>
      </p:pic>
      <p:pic>
        <p:nvPicPr>
          <p:cNvPr id="15" name="Picture 14" descr="prism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-6502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prisma.png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18323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 userDrawn="1"/>
        </p:nvSpPr>
        <p:spPr>
          <a:xfrm>
            <a:off x="7467157" y="4389748"/>
            <a:ext cx="326932" cy="307736"/>
          </a:xfrm>
          <a:prstGeom prst="rect">
            <a:avLst/>
          </a:prstGeom>
          <a:noFill/>
        </p:spPr>
        <p:txBody>
          <a:bodyPr wrap="none" lIns="76160" tIns="38080" rIns="76160" bIns="38080" rtlCol="0">
            <a:spAutoFit/>
          </a:bodyPr>
          <a:lstStyle/>
          <a:p>
            <a:r>
              <a:rPr lang="en-US" sz="1500" dirty="0" smtClean="0"/>
              <a:t>    </a:t>
            </a:r>
            <a:endParaRPr lang="en-US" sz="15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165" y="5145920"/>
            <a:ext cx="2238395" cy="3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0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risma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-6502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risma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18323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467154" y="4389763"/>
            <a:ext cx="334285" cy="311412"/>
          </a:xfrm>
          <a:prstGeom prst="rect">
            <a:avLst/>
          </a:prstGeom>
          <a:noFill/>
        </p:spPr>
        <p:txBody>
          <a:bodyPr wrap="none" lIns="79801" tIns="39900" rIns="79801" bIns="39900" rtlCol="0">
            <a:spAutoFit/>
          </a:bodyPr>
          <a:lstStyle/>
          <a:p>
            <a:r>
              <a:rPr lang="en-US" sz="1500" dirty="0" smtClean="0"/>
              <a:t>    </a:t>
            </a:r>
            <a:endParaRPr lang="en-US" sz="1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165" y="5145912"/>
            <a:ext cx="2238395" cy="348409"/>
          </a:xfrm>
          <a:prstGeom prst="rect">
            <a:avLst/>
          </a:prstGeom>
        </p:spPr>
      </p:pic>
      <p:pic>
        <p:nvPicPr>
          <p:cNvPr id="10" name="Picture 9" descr="prisma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-6502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prism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18323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 userDrawn="1"/>
        </p:nvSpPr>
        <p:spPr>
          <a:xfrm>
            <a:off x="7467157" y="4389748"/>
            <a:ext cx="326932" cy="307736"/>
          </a:xfrm>
          <a:prstGeom prst="rect">
            <a:avLst/>
          </a:prstGeom>
          <a:noFill/>
        </p:spPr>
        <p:txBody>
          <a:bodyPr wrap="none" lIns="76160" tIns="38080" rIns="76160" bIns="38080" rtlCol="0">
            <a:spAutoFit/>
          </a:bodyPr>
          <a:lstStyle/>
          <a:p>
            <a:r>
              <a:rPr lang="en-US" sz="1500" dirty="0" smtClean="0"/>
              <a:t>    </a:t>
            </a:r>
            <a:endParaRPr lang="en-US" sz="15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165" y="5145920"/>
            <a:ext cx="2238395" cy="3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9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6-12-01 at 11.07.49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958066" y="6"/>
            <a:ext cx="3185947" cy="3251273"/>
          </a:xfrm>
          <a:prstGeom prst="rect">
            <a:avLst/>
          </a:prstGeom>
        </p:spPr>
      </p:pic>
      <p:pic>
        <p:nvPicPr>
          <p:cNvPr id="12" name="Picture 11" descr="Screen Shot 2016-12-01 at 11.07.49 AM.pn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7299" y="2741638"/>
            <a:ext cx="2876702" cy="2540538"/>
          </a:xfrm>
          <a:prstGeom prst="rect">
            <a:avLst/>
          </a:prstGeom>
        </p:spPr>
      </p:pic>
      <p:pic>
        <p:nvPicPr>
          <p:cNvPr id="13" name="Picture 12" descr="Screen Shot 2016-12-01 at 11.07.49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1178900"/>
            <a:ext cx="2651655" cy="45361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2996" y="2090517"/>
            <a:ext cx="5914716" cy="1106438"/>
          </a:xfrm>
          <a:prstGeom prst="rect">
            <a:avLst/>
          </a:prstGeom>
        </p:spPr>
        <p:txBody>
          <a:bodyPr wrap="square" lIns="79801" tIns="39900" rIns="79801" bIns="3990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8333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ge Italic"/>
                <a:cs typeface="Rage Italic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4916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07"/>
          <a:stretch/>
        </p:blipFill>
        <p:spPr>
          <a:xfrm flipV="1">
            <a:off x="1" y="-56981"/>
            <a:ext cx="9144000" cy="1263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risma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-6506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prisma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18315" y="5589142"/>
            <a:ext cx="5895379" cy="1330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7093" y="9886"/>
            <a:ext cx="8229600" cy="9525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467147" y="4389748"/>
            <a:ext cx="389850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0" dirty="0" smtClean="0"/>
              <a:t>    </a:t>
            </a:r>
            <a:endParaRPr lang="en-US" sz="175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161" y="5145898"/>
            <a:ext cx="2238395" cy="34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9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3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43A3-194B-48C9-8522-FC76B40C3FB2}" type="datetimeFigureOut">
              <a:rPr lang="en-US" smtClean="0"/>
              <a:pPr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E3187-54CA-41E1-A773-0BD79B6AA1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07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0040-15D0-4101-92D3-E976104BDBA3}" type="datetimeFigureOut">
              <a:rPr lang="id-ID" smtClean="0"/>
              <a:t>10/01/2026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9A06-A6FA-43BA-8882-C7301FCCC864}" type="slidenum">
              <a:rPr lang="id-ID" smtClean="0"/>
              <a:t>‹#›</a:t>
            </a:fld>
            <a:endParaRPr lang="id-ID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1" y="5289979"/>
            <a:ext cx="2387600" cy="202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5270502"/>
            <a:ext cx="533664" cy="241098"/>
          </a:xfrm>
          <a:prstGeom prst="rect">
            <a:avLst/>
          </a:prstGeom>
        </p:spPr>
      </p:pic>
      <p:pic>
        <p:nvPicPr>
          <p:cNvPr id="17" name="Picture 16" descr="prisma.png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"/>
          <a:stretch/>
        </p:blipFill>
        <p:spPr>
          <a:xfrm>
            <a:off x="0" y="5587297"/>
            <a:ext cx="5895380" cy="191203"/>
          </a:xfrm>
          <a:prstGeom prst="rect">
            <a:avLst/>
          </a:prstGeom>
        </p:spPr>
      </p:pic>
      <p:pic>
        <p:nvPicPr>
          <p:cNvPr id="20" name="Picture 19" descr="prisma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00"/>
          <a:stretch/>
        </p:blipFill>
        <p:spPr>
          <a:xfrm>
            <a:off x="3324821" y="5587297"/>
            <a:ext cx="5895380" cy="1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6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1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8"/>
            <a:ext cx="8229600" cy="952500"/>
          </a:xfrm>
          <a:prstGeom prst="rect">
            <a:avLst/>
          </a:prstGeom>
        </p:spPr>
        <p:txBody>
          <a:bodyPr vert="horz" lIns="113861" tIns="56930" rIns="113861" bIns="569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14"/>
            <a:ext cx="8229600" cy="3771636"/>
          </a:xfrm>
          <a:prstGeom prst="rect">
            <a:avLst/>
          </a:prstGeom>
        </p:spPr>
        <p:txBody>
          <a:bodyPr vert="horz" lIns="113861" tIns="56930" rIns="113861" bIns="569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83"/>
            <a:ext cx="2133600" cy="304271"/>
          </a:xfrm>
          <a:prstGeom prst="rect">
            <a:avLst/>
          </a:prstGeom>
        </p:spPr>
        <p:txBody>
          <a:bodyPr vert="horz" lIns="113861" tIns="56930" rIns="113861" bIns="5693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76D38-243C-E147-B31B-8B496A0B53A7}" type="datetimeFigureOut">
              <a:rPr lang="en-US" smtClean="0"/>
              <a:pPr/>
              <a:t>1/10/2026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5296983"/>
            <a:ext cx="2895600" cy="304271"/>
          </a:xfrm>
          <a:prstGeom prst="rect">
            <a:avLst/>
          </a:prstGeom>
        </p:spPr>
        <p:txBody>
          <a:bodyPr vert="horz" lIns="113861" tIns="56930" rIns="113861" bIns="5693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83"/>
            <a:ext cx="2133600" cy="304271"/>
          </a:xfrm>
          <a:prstGeom prst="rect">
            <a:avLst/>
          </a:prstGeom>
        </p:spPr>
        <p:txBody>
          <a:bodyPr vert="horz" lIns="113861" tIns="56930" rIns="113861" bIns="5693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5E7AF-9822-C24C-B887-5693E76F7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04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txStyles>
    <p:titleStyle>
      <a:lvl1pPr algn="ctr" defTabSz="474402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5802" indent="-355802" algn="l" defTabSz="474402" rtl="0" eaLnBrk="1" latinLnBrk="0" hangingPunct="1">
        <a:spcBef>
          <a:spcPct val="20000"/>
        </a:spcBef>
        <a:buFont typeface="Arial"/>
        <a:buChar char="•"/>
        <a:defRPr sz="3250" kern="1200">
          <a:solidFill>
            <a:schemeClr val="tx1"/>
          </a:solidFill>
          <a:latin typeface="+mn-lt"/>
          <a:ea typeface="+mn-ea"/>
          <a:cs typeface="+mn-cs"/>
        </a:defRPr>
      </a:lvl1pPr>
      <a:lvl2pPr marL="770905" indent="-296501" algn="l" defTabSz="474402" rtl="0" eaLnBrk="1" latinLnBrk="0" hangingPunct="1">
        <a:spcBef>
          <a:spcPct val="20000"/>
        </a:spcBef>
        <a:buFont typeface="Arial"/>
        <a:buChar char="–"/>
        <a:defRPr sz="2917" kern="1200">
          <a:solidFill>
            <a:schemeClr val="tx1"/>
          </a:solidFill>
          <a:latin typeface="+mn-lt"/>
          <a:ea typeface="+mn-ea"/>
          <a:cs typeface="+mn-cs"/>
        </a:defRPr>
      </a:lvl2pPr>
      <a:lvl3pPr marL="1186008" indent="-237201" algn="l" defTabSz="474402" rtl="0" eaLnBrk="1" latinLnBrk="0" hangingPunct="1">
        <a:spcBef>
          <a:spcPct val="20000"/>
        </a:spcBef>
        <a:buFont typeface="Arial"/>
        <a:buChar char="•"/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660409" indent="-237201" algn="l" defTabSz="474402" rtl="0" eaLnBrk="1" latinLnBrk="0" hangingPunct="1">
        <a:spcBef>
          <a:spcPct val="20000"/>
        </a:spcBef>
        <a:buFont typeface="Arial"/>
        <a:buChar char="–"/>
        <a:defRPr sz="2083" kern="1200">
          <a:solidFill>
            <a:schemeClr val="tx1"/>
          </a:solidFill>
          <a:latin typeface="+mn-lt"/>
          <a:ea typeface="+mn-ea"/>
          <a:cs typeface="+mn-cs"/>
        </a:defRPr>
      </a:lvl4pPr>
      <a:lvl5pPr marL="2134813" indent="-237201" algn="l" defTabSz="474402" rtl="0" eaLnBrk="1" latinLnBrk="0" hangingPunct="1">
        <a:spcBef>
          <a:spcPct val="20000"/>
        </a:spcBef>
        <a:buFont typeface="Arial"/>
        <a:buChar char="»"/>
        <a:defRPr sz="2083" kern="1200">
          <a:solidFill>
            <a:schemeClr val="tx1"/>
          </a:solidFill>
          <a:latin typeface="+mn-lt"/>
          <a:ea typeface="+mn-ea"/>
          <a:cs typeface="+mn-cs"/>
        </a:defRPr>
      </a:lvl5pPr>
      <a:lvl6pPr marL="2609215" indent="-237201" algn="l" defTabSz="474402" rtl="0" eaLnBrk="1" latinLnBrk="0" hangingPunct="1">
        <a:spcBef>
          <a:spcPct val="20000"/>
        </a:spcBef>
        <a:buFont typeface="Arial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6pPr>
      <a:lvl7pPr marL="3083617" indent="-237201" algn="l" defTabSz="474402" rtl="0" eaLnBrk="1" latinLnBrk="0" hangingPunct="1">
        <a:spcBef>
          <a:spcPct val="20000"/>
        </a:spcBef>
        <a:buFont typeface="Arial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7pPr>
      <a:lvl8pPr marL="3558021" indent="-237201" algn="l" defTabSz="474402" rtl="0" eaLnBrk="1" latinLnBrk="0" hangingPunct="1">
        <a:spcBef>
          <a:spcPct val="20000"/>
        </a:spcBef>
        <a:buFont typeface="Arial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8pPr>
      <a:lvl9pPr marL="4032424" indent="-237201" algn="l" defTabSz="474402" rtl="0" eaLnBrk="1" latinLnBrk="0" hangingPunct="1">
        <a:spcBef>
          <a:spcPct val="20000"/>
        </a:spcBef>
        <a:buFont typeface="Arial"/>
        <a:buChar char="•"/>
        <a:defRPr sz="20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1pPr>
      <a:lvl2pPr marL="474402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2pPr>
      <a:lvl3pPr marL="948806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3pPr>
      <a:lvl4pPr marL="1423209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97609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72014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846416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320819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795222" algn="l" defTabSz="474402" rtl="0" eaLnBrk="1" latinLnBrk="0" hangingPunct="1"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11811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Strategi</a:t>
            </a:r>
            <a:r>
              <a:rPr lang="en-US" sz="3200" b="1" spc="300" dirty="0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Pengembangan</a:t>
            </a:r>
            <a:r>
              <a:rPr lang="en-US" sz="3200" b="1" spc="300" dirty="0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2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Bisnis</a:t>
            </a:r>
            <a:endParaRPr lang="en-US" sz="3200" b="1" spc="300" dirty="0" smtClean="0">
              <a:latin typeface="Robot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200" b="1" spc="300" dirty="0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LPK Bahasa </a:t>
            </a:r>
            <a:r>
              <a:rPr lang="en-US" sz="32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Jepang</a:t>
            </a:r>
            <a:endParaRPr lang="en-US" sz="3200" b="1" spc="300" dirty="0" smtClean="0">
              <a:latin typeface="Robot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3200" b="1" spc="300" dirty="0" smtClean="0">
              <a:latin typeface="Robot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spc="300" dirty="0" smtClean="0">
                <a:latin typeface="Roboto"/>
                <a:ea typeface="Roboto Black" pitchFamily="2" charset="0"/>
                <a:cs typeface="Roboto black"/>
              </a:rPr>
              <a:t>-PROPOSED SERVICES-</a:t>
            </a:r>
            <a:endParaRPr lang="en-US" sz="1600" spc="300" dirty="0">
              <a:latin typeface="Roboto"/>
              <a:ea typeface="Roboto Black" pitchFamily="2" charset="0"/>
              <a:cs typeface="Roboto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96" y="4888991"/>
            <a:ext cx="2999604" cy="82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-1607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Kelas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Online-LPK 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886" y="419100"/>
            <a:ext cx="825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Nilai</a:t>
            </a:r>
            <a:r>
              <a:rPr lang="en-US" dirty="0" smtClean="0">
                <a:solidFill>
                  <a:prstClr val="black"/>
                </a:solidFill>
              </a:rPr>
              <a:t> yang </a:t>
            </a:r>
            <a:r>
              <a:rPr lang="en-US" dirty="0" err="1" smtClean="0">
                <a:solidFill>
                  <a:prstClr val="black"/>
                </a:solidFill>
              </a:rPr>
              <a:t>Ditawarkan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err="1" smtClean="0">
                <a:solidFill>
                  <a:prstClr val="black"/>
                </a:solidFill>
              </a:rPr>
              <a:t>Pelatihan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Bahasa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Jepang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Secara</a:t>
            </a:r>
            <a:r>
              <a:rPr lang="en-US" dirty="0" smtClean="0">
                <a:solidFill>
                  <a:prstClr val="black"/>
                </a:solidFill>
              </a:rPr>
              <a:t> Online Yang </a:t>
            </a:r>
            <a:r>
              <a:rPr lang="en-US" dirty="0" err="1" smtClean="0">
                <a:solidFill>
                  <a:prstClr val="black"/>
                </a:solidFill>
              </a:rPr>
              <a:t>berorientasi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pada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keberhasilan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Siswa</a:t>
            </a:r>
            <a:r>
              <a:rPr lang="en-US" dirty="0" smtClean="0">
                <a:solidFill>
                  <a:prstClr val="black"/>
                </a:solidFill>
              </a:rPr>
              <a:t> (Student-Centered Learning) </a:t>
            </a:r>
            <a:r>
              <a:rPr lang="en-US" dirty="0" err="1" smtClean="0">
                <a:solidFill>
                  <a:prstClr val="black"/>
                </a:solidFill>
              </a:rPr>
              <a:t>dengan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Bantuan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Kemajuan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Teknologi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27886" y="3007029"/>
            <a:ext cx="1271954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INPUT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4059778" y="3007029"/>
            <a:ext cx="1271954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PROSES</a:t>
            </a:r>
            <a:endParaRPr lang="en-US" sz="1400" dirty="0"/>
          </a:p>
        </p:txBody>
      </p:sp>
      <p:sp>
        <p:nvSpPr>
          <p:cNvPr id="32" name="Rounded Rectangle 31"/>
          <p:cNvSpPr/>
          <p:nvPr/>
        </p:nvSpPr>
        <p:spPr>
          <a:xfrm>
            <a:off x="7291174" y="3007029"/>
            <a:ext cx="1271954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OUTPUT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30" idx="3"/>
            <a:endCxn id="31" idx="1"/>
          </p:cNvCxnSpPr>
          <p:nvPr/>
        </p:nvCxnSpPr>
        <p:spPr>
          <a:xfrm>
            <a:off x="1699840" y="3235629"/>
            <a:ext cx="23599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3"/>
            <a:endCxn id="32" idx="1"/>
          </p:cNvCxnSpPr>
          <p:nvPr/>
        </p:nvCxnSpPr>
        <p:spPr>
          <a:xfrm>
            <a:off x="5331732" y="3235629"/>
            <a:ext cx="195944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32" idx="3"/>
            <a:endCxn id="31" idx="0"/>
          </p:cNvCxnSpPr>
          <p:nvPr/>
        </p:nvCxnSpPr>
        <p:spPr>
          <a:xfrm flipH="1" flipV="1">
            <a:off x="4695755" y="3007029"/>
            <a:ext cx="3867373" cy="228600"/>
          </a:xfrm>
          <a:prstGeom prst="bentConnector4">
            <a:avLst>
              <a:gd name="adj1" fmla="val -5911"/>
              <a:gd name="adj2" fmla="val 37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32" idx="3"/>
            <a:endCxn id="30" idx="0"/>
          </p:cNvCxnSpPr>
          <p:nvPr/>
        </p:nvCxnSpPr>
        <p:spPr>
          <a:xfrm flipH="1" flipV="1">
            <a:off x="1063863" y="3007029"/>
            <a:ext cx="7499265" cy="228600"/>
          </a:xfrm>
          <a:prstGeom prst="bentConnector4">
            <a:avLst>
              <a:gd name="adj1" fmla="val -3048"/>
              <a:gd name="adj2" fmla="val 37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10000" y="2045851"/>
            <a:ext cx="1600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Feedback </a:t>
            </a:r>
            <a:r>
              <a:rPr lang="en-US" sz="1400" dirty="0" err="1" smtClean="0">
                <a:solidFill>
                  <a:prstClr val="black"/>
                </a:solidFill>
              </a:rPr>
              <a:t>Pelatihan</a:t>
            </a:r>
            <a:endParaRPr lang="en-US" sz="1400" dirty="0" smtClean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3496628"/>
            <a:ext cx="2018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Input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Pelatihan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1. </a:t>
            </a:r>
            <a:r>
              <a:rPr lang="en-US" sz="1200" dirty="0" err="1" smtClean="0"/>
              <a:t>Manusia</a:t>
            </a:r>
            <a:r>
              <a:rPr lang="en-US" sz="1200" dirty="0" smtClean="0"/>
              <a:t> (Guru)</a:t>
            </a:r>
          </a:p>
          <a:p>
            <a:r>
              <a:rPr lang="en-US" sz="1200" dirty="0" smtClean="0"/>
              <a:t>2. </a:t>
            </a:r>
            <a:r>
              <a:rPr lang="en-US" sz="1200" dirty="0" err="1" smtClean="0"/>
              <a:t>Metode</a:t>
            </a:r>
            <a:r>
              <a:rPr lang="en-US" sz="1200" dirty="0" smtClean="0"/>
              <a:t> </a:t>
            </a:r>
            <a:r>
              <a:rPr lang="en-US" sz="1200" dirty="0" err="1" smtClean="0"/>
              <a:t>Pengajaran</a:t>
            </a:r>
            <a:endParaRPr lang="en-US" sz="1200" dirty="0" smtClean="0"/>
          </a:p>
          <a:p>
            <a:r>
              <a:rPr lang="en-US" sz="1200" dirty="0" smtClean="0"/>
              <a:t>3. </a:t>
            </a:r>
            <a:r>
              <a:rPr lang="en-US" sz="1200" dirty="0" err="1" smtClean="0"/>
              <a:t>Materi</a:t>
            </a:r>
            <a:r>
              <a:rPr lang="en-US" sz="1200" dirty="0" smtClean="0"/>
              <a:t> </a:t>
            </a:r>
            <a:r>
              <a:rPr lang="en-US" sz="1200" dirty="0" err="1" smtClean="0"/>
              <a:t>Pengajaran</a:t>
            </a:r>
            <a:r>
              <a:rPr lang="en-US" sz="1200" dirty="0" smtClean="0"/>
              <a:t> (</a:t>
            </a:r>
            <a:r>
              <a:rPr lang="en-US" sz="1200" dirty="0" err="1" smtClean="0"/>
              <a:t>Silabus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4. </a:t>
            </a:r>
            <a:r>
              <a:rPr lang="en-US" sz="1200" dirty="0" err="1" smtClean="0"/>
              <a:t>Teknologi</a:t>
            </a:r>
            <a:r>
              <a:rPr lang="en-US" sz="1200" dirty="0" smtClean="0"/>
              <a:t> </a:t>
            </a:r>
            <a:r>
              <a:rPr lang="en-US" sz="1200" dirty="0" err="1" smtClean="0"/>
              <a:t>Pengajaran</a:t>
            </a:r>
            <a:endParaRPr lang="en-US" sz="1200" dirty="0" smtClean="0"/>
          </a:p>
          <a:p>
            <a:r>
              <a:rPr lang="en-US" sz="1200" dirty="0" smtClean="0"/>
              <a:t>5. </a:t>
            </a:r>
            <a:r>
              <a:rPr lang="en-US" sz="1200" dirty="0" err="1" smtClean="0"/>
              <a:t>Managemen</a:t>
            </a:r>
            <a:r>
              <a:rPr lang="en-US" sz="1200" dirty="0" smtClean="0"/>
              <a:t> </a:t>
            </a:r>
            <a:r>
              <a:rPr lang="en-US" sz="1200" dirty="0" err="1" smtClean="0"/>
              <a:t>Pengajaran</a:t>
            </a:r>
            <a:endParaRPr lang="en-US" sz="1200" dirty="0" smtClean="0"/>
          </a:p>
          <a:p>
            <a:r>
              <a:rPr lang="en-US" sz="1200" dirty="0" smtClean="0"/>
              <a:t>6. </a:t>
            </a:r>
            <a:r>
              <a:rPr lang="en-US" sz="1200" dirty="0" err="1" smtClean="0"/>
              <a:t>Tempat</a:t>
            </a:r>
            <a:r>
              <a:rPr lang="en-US" sz="1200" dirty="0" smtClean="0"/>
              <a:t> </a:t>
            </a:r>
            <a:r>
              <a:rPr lang="en-US" sz="1200" dirty="0" err="1" smtClean="0"/>
              <a:t>Pengajaran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3591148" y="3497640"/>
            <a:ext cx="23524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Proses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Pelatihan</a:t>
            </a:r>
            <a:r>
              <a:rPr lang="en-US" sz="1200" dirty="0" smtClean="0"/>
              <a:t>: </a:t>
            </a:r>
            <a:r>
              <a:rPr lang="en-US" sz="1200" dirty="0" err="1" smtClean="0"/>
              <a:t>Secara</a:t>
            </a:r>
            <a:r>
              <a:rPr lang="en-US" sz="1200" dirty="0" smtClean="0"/>
              <a:t> Online</a:t>
            </a:r>
          </a:p>
          <a:p>
            <a:r>
              <a:rPr lang="en-US" sz="1200" dirty="0" smtClean="0"/>
              <a:t>A. </a:t>
            </a:r>
            <a:r>
              <a:rPr lang="en-US" sz="1200" dirty="0" err="1" smtClean="0"/>
              <a:t>Saat</a:t>
            </a:r>
            <a:r>
              <a:rPr lang="en-US" sz="1200" dirty="0" smtClean="0"/>
              <a:t> Di </a:t>
            </a:r>
            <a:r>
              <a:rPr lang="en-US" sz="1200" dirty="0" err="1" smtClean="0"/>
              <a:t>Kelas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err="1" smtClean="0"/>
              <a:t>Sebelum</a:t>
            </a:r>
            <a:r>
              <a:rPr lang="en-US" sz="1200" dirty="0" smtClean="0"/>
              <a:t> </a:t>
            </a:r>
            <a:r>
              <a:rPr lang="en-US" sz="1200" dirty="0" err="1" smtClean="0"/>
              <a:t>Kelas</a:t>
            </a:r>
            <a:r>
              <a:rPr lang="en-US" sz="1200" dirty="0"/>
              <a:t> </a:t>
            </a:r>
            <a:r>
              <a:rPr lang="en-US" sz="1200" dirty="0" err="1" smtClean="0"/>
              <a:t>dimulai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err="1" smtClean="0"/>
              <a:t>Saat</a:t>
            </a:r>
            <a:r>
              <a:rPr lang="en-US" sz="1200" dirty="0"/>
              <a:t> </a:t>
            </a:r>
            <a:r>
              <a:rPr lang="en-US" sz="1200" dirty="0" err="1" smtClean="0"/>
              <a:t>Kelas</a:t>
            </a:r>
            <a:r>
              <a:rPr lang="en-US" sz="1200" dirty="0" smtClean="0"/>
              <a:t> </a:t>
            </a:r>
            <a:r>
              <a:rPr lang="en-US" sz="1200" dirty="0" err="1" smtClean="0"/>
              <a:t>dimulai</a:t>
            </a:r>
            <a:endParaRPr lang="en-US" sz="1200" dirty="0" smtClean="0"/>
          </a:p>
          <a:p>
            <a:pPr marL="228600" indent="-228600">
              <a:buAutoNum type="arabicPeriod"/>
            </a:pPr>
            <a:r>
              <a:rPr lang="en-US" sz="1200" dirty="0" err="1" smtClean="0"/>
              <a:t>Sesudah</a:t>
            </a:r>
            <a:r>
              <a:rPr lang="en-US" sz="1200" dirty="0" smtClean="0"/>
              <a:t> </a:t>
            </a:r>
            <a:r>
              <a:rPr lang="en-US" sz="1200" dirty="0" err="1" smtClean="0"/>
              <a:t>Kelas</a:t>
            </a:r>
            <a:r>
              <a:rPr lang="en-US" sz="1200" dirty="0" smtClean="0"/>
              <a:t> </a:t>
            </a:r>
            <a:r>
              <a:rPr lang="en-US" sz="1200" dirty="0" err="1" smtClean="0"/>
              <a:t>Selesai</a:t>
            </a:r>
            <a:endParaRPr lang="en-US" sz="1200" dirty="0" smtClean="0"/>
          </a:p>
          <a:p>
            <a:pPr marL="228600" indent="-228600">
              <a:buAutoNum type="arabicPeriod"/>
            </a:pPr>
            <a:endParaRPr lang="en-US" sz="1200" dirty="0"/>
          </a:p>
          <a:p>
            <a:r>
              <a:rPr lang="en-US" sz="1200" dirty="0" smtClean="0"/>
              <a:t>B. </a:t>
            </a:r>
            <a:r>
              <a:rPr lang="en-US" sz="1200" dirty="0" err="1" smtClean="0"/>
              <a:t>Saat</a:t>
            </a:r>
            <a:r>
              <a:rPr lang="en-US" sz="1200" dirty="0" smtClean="0"/>
              <a:t> Di </a:t>
            </a:r>
            <a:r>
              <a:rPr lang="en-US" sz="1200" dirty="0" err="1" smtClean="0"/>
              <a:t>Luar</a:t>
            </a:r>
            <a:r>
              <a:rPr lang="en-US" sz="1200" dirty="0" smtClean="0"/>
              <a:t> </a:t>
            </a:r>
            <a:r>
              <a:rPr lang="en-US" sz="1200" dirty="0" err="1" smtClean="0"/>
              <a:t>Kelas</a:t>
            </a:r>
            <a:endParaRPr lang="en-US" sz="12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7049532" y="3496628"/>
            <a:ext cx="2018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Output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Pelatihan</a:t>
            </a:r>
            <a:r>
              <a:rPr lang="en-US" sz="1200" dirty="0" smtClean="0"/>
              <a:t>: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Evaluasi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Perbaikan</a:t>
            </a:r>
            <a:endParaRPr lang="en-US" sz="1200" dirty="0" smtClean="0"/>
          </a:p>
          <a:p>
            <a:r>
              <a:rPr lang="en-US" sz="1200" dirty="0" smtClean="0"/>
              <a:t>1. </a:t>
            </a:r>
            <a:r>
              <a:rPr lang="en-US" sz="1200" dirty="0" err="1" smtClean="0"/>
              <a:t>Kualitas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Kuantitas</a:t>
            </a:r>
            <a:r>
              <a:rPr lang="en-US" sz="1200" dirty="0" smtClean="0"/>
              <a:t> </a:t>
            </a:r>
            <a:r>
              <a:rPr lang="en-US" sz="1200" dirty="0" err="1" smtClean="0"/>
              <a:t>Kelulusan</a:t>
            </a:r>
            <a:endParaRPr lang="en-US" sz="1200" dirty="0" smtClean="0"/>
          </a:p>
          <a:p>
            <a:r>
              <a:rPr lang="en-US" sz="1200" dirty="0" smtClean="0"/>
              <a:t>2. Data </a:t>
            </a:r>
            <a:r>
              <a:rPr lang="en-US" sz="1200" dirty="0" err="1" smtClean="0"/>
              <a:t>Evaluasi</a:t>
            </a:r>
            <a:r>
              <a:rPr lang="en-US" sz="1200" dirty="0" smtClean="0"/>
              <a:t> Proses </a:t>
            </a:r>
            <a:r>
              <a:rPr lang="en-US" sz="1200" dirty="0" err="1" smtClean="0"/>
              <a:t>Pengajaran</a:t>
            </a:r>
            <a:endParaRPr lang="en-US" sz="1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344537" y="1720586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PDCA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52400" y="1562100"/>
            <a:ext cx="8839200" cy="373380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69865" y="1175359"/>
            <a:ext cx="3651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Target LPK: </a:t>
            </a:r>
            <a:r>
              <a:rPr lang="en-US" sz="1600" dirty="0" err="1" smtClean="0">
                <a:solidFill>
                  <a:prstClr val="black"/>
                </a:solidFill>
              </a:rPr>
              <a:t>Siswa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bisa</a:t>
            </a:r>
            <a:r>
              <a:rPr lang="en-US" sz="1600" dirty="0" smtClean="0">
                <a:solidFill>
                  <a:prstClr val="black"/>
                </a:solidFill>
              </a:rPr>
              <a:t> Lulus </a:t>
            </a:r>
            <a:r>
              <a:rPr lang="en-US" sz="1600" dirty="0" err="1" smtClean="0">
                <a:solidFill>
                  <a:prstClr val="black"/>
                </a:solidFill>
              </a:rPr>
              <a:t>Tes</a:t>
            </a:r>
            <a:r>
              <a:rPr lang="en-US" sz="1600" dirty="0" smtClean="0">
                <a:solidFill>
                  <a:prstClr val="black"/>
                </a:solidFill>
              </a:rPr>
              <a:t> JLPT N5</a:t>
            </a:r>
          </a:p>
        </p:txBody>
      </p:sp>
    </p:spTree>
    <p:extLst>
      <p:ext uri="{BB962C8B-B14F-4D97-AF65-F5344CB8AC3E}">
        <p14:creationId xmlns:p14="http://schemas.microsoft.com/office/powerpoint/2010/main" val="5815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27886" y="647700"/>
            <a:ext cx="8258914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INPUT: </a:t>
            </a:r>
            <a:r>
              <a:rPr lang="en-US" sz="1400" dirty="0" smtClean="0"/>
              <a:t>Input </a:t>
            </a:r>
            <a:r>
              <a:rPr lang="en-US" sz="1400" dirty="0" err="1" smtClean="0"/>
              <a:t>Pembelajaran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Berorientasi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Siswa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Bantuan</a:t>
            </a:r>
            <a:r>
              <a:rPr lang="en-US" sz="1400" dirty="0"/>
              <a:t> </a:t>
            </a:r>
            <a:r>
              <a:rPr lang="en-US" sz="1400" dirty="0" err="1" smtClean="0"/>
              <a:t>Teknologi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181100"/>
            <a:ext cx="861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Input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Pelatihan</a:t>
            </a:r>
            <a:r>
              <a:rPr lang="en-US" sz="1400" dirty="0" smtClean="0"/>
              <a:t>:</a:t>
            </a:r>
          </a:p>
          <a:p>
            <a:r>
              <a:rPr lang="en-US" sz="1400" b="1" dirty="0" smtClean="0"/>
              <a:t>1. </a:t>
            </a:r>
            <a:r>
              <a:rPr lang="en-US" sz="1400" b="1" dirty="0" err="1" smtClean="0"/>
              <a:t>Manusia</a:t>
            </a:r>
            <a:r>
              <a:rPr lang="en-US" sz="1400" b="1" dirty="0" smtClean="0"/>
              <a:t> (Guru): </a:t>
            </a:r>
            <a:r>
              <a:rPr lang="en-US" sz="1400" dirty="0" smtClean="0"/>
              <a:t>Guru yang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Niat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Baik</a:t>
            </a:r>
            <a:r>
              <a:rPr lang="en-US" sz="1400" dirty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 smtClean="0"/>
              <a:t>Didik</a:t>
            </a:r>
            <a:r>
              <a:rPr lang="en-US" sz="1400" dirty="0" smtClean="0"/>
              <a:t> agar </a:t>
            </a:r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Sukses</a:t>
            </a:r>
            <a:r>
              <a:rPr lang="en-US" sz="1400" dirty="0" smtClean="0"/>
              <a:t>, </a:t>
            </a:r>
            <a:r>
              <a:rPr lang="en-US" sz="1400" dirty="0" err="1" smtClean="0"/>
              <a:t>Menguasai</a:t>
            </a:r>
            <a:r>
              <a:rPr lang="en-US" sz="1400" dirty="0" smtClean="0"/>
              <a:t> </a:t>
            </a:r>
            <a:r>
              <a:rPr lang="en-US" sz="1400" dirty="0" err="1" smtClean="0"/>
              <a:t>Materi</a:t>
            </a:r>
            <a:r>
              <a:rPr lang="en-US" sz="1400" dirty="0" smtClean="0"/>
              <a:t> </a:t>
            </a:r>
            <a:r>
              <a:rPr lang="en-US" sz="1400" dirty="0" err="1" smtClean="0"/>
              <a:t>Pelajaran</a:t>
            </a:r>
            <a:r>
              <a:rPr lang="en-US" sz="1400" dirty="0" smtClean="0"/>
              <a:t>, </a:t>
            </a:r>
            <a:r>
              <a:rPr lang="en-US" sz="1400" dirty="0" err="1" smtClean="0"/>
              <a:t>Bersemangat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Mengajar</a:t>
            </a:r>
            <a:r>
              <a:rPr lang="en-US" sz="1400" dirty="0" smtClean="0"/>
              <a:t>, </a:t>
            </a:r>
            <a:r>
              <a:rPr lang="en-US" sz="1400" dirty="0" err="1" smtClean="0"/>
              <a:t>Responsif</a:t>
            </a:r>
            <a:r>
              <a:rPr lang="en-US" sz="1400" dirty="0" smtClean="0"/>
              <a:t>, </a:t>
            </a:r>
            <a:r>
              <a:rPr lang="en-US" sz="1400" dirty="0" err="1" smtClean="0"/>
              <a:t>Dinamis</a:t>
            </a:r>
            <a:r>
              <a:rPr lang="en-US" sz="1400" dirty="0" smtClean="0"/>
              <a:t>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membantu</a:t>
            </a:r>
            <a:r>
              <a:rPr lang="en-US" sz="1400" dirty="0" smtClean="0"/>
              <a:t> </a:t>
            </a:r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berhasil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mengikuti</a:t>
            </a:r>
            <a:r>
              <a:rPr lang="en-US" sz="1400" dirty="0" smtClean="0"/>
              <a:t> </a:t>
            </a:r>
            <a:r>
              <a:rPr lang="en-US" sz="1400" dirty="0" err="1" smtClean="0"/>
              <a:t>Pelatihan</a:t>
            </a:r>
            <a:r>
              <a:rPr lang="en-US" sz="1400" dirty="0" smtClean="0"/>
              <a:t>.</a:t>
            </a:r>
          </a:p>
          <a:p>
            <a:r>
              <a:rPr lang="en-US" sz="1400" b="1" dirty="0" smtClean="0"/>
              <a:t>2. </a:t>
            </a:r>
            <a:r>
              <a:rPr lang="en-US" sz="1400" b="1" dirty="0" err="1" smtClean="0"/>
              <a:t>Metode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Pengajaran</a:t>
            </a:r>
            <a:r>
              <a:rPr lang="en-US" sz="1400" b="1" dirty="0" smtClean="0"/>
              <a:t>: </a:t>
            </a:r>
            <a:r>
              <a:rPr lang="en-US" sz="1400" dirty="0" err="1" smtClean="0"/>
              <a:t>Metode</a:t>
            </a:r>
            <a:r>
              <a:rPr lang="en-US" sz="1400" dirty="0" smtClean="0"/>
              <a:t> </a:t>
            </a:r>
            <a:r>
              <a:rPr lang="en-US" sz="1400" dirty="0" err="1" smtClean="0"/>
              <a:t>Pengajaran</a:t>
            </a:r>
            <a:r>
              <a:rPr lang="en-US" sz="1400" dirty="0" smtClean="0"/>
              <a:t> </a:t>
            </a:r>
            <a:r>
              <a:rPr lang="en-US" sz="1400" dirty="0" err="1" smtClean="0"/>
              <a:t>melalui</a:t>
            </a:r>
            <a:r>
              <a:rPr lang="en-US" sz="1400" dirty="0" smtClean="0"/>
              <a:t> Media Online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fleksibel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mengikuti</a:t>
            </a:r>
            <a:r>
              <a:rPr lang="en-US" sz="1400" dirty="0" smtClean="0"/>
              <a:t> </a:t>
            </a:r>
            <a:r>
              <a:rPr lang="en-US" sz="1400" dirty="0" err="1" smtClean="0"/>
              <a:t>Pelatihan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Kesadaran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Kemampuan</a:t>
            </a:r>
            <a:r>
              <a:rPr lang="en-US" sz="1400" dirty="0" smtClean="0"/>
              <a:t> </a:t>
            </a:r>
            <a:r>
              <a:rPr lang="en-US" sz="1400" dirty="0" err="1" smtClean="0"/>
              <a:t>mengoperasikan</a:t>
            </a:r>
            <a:r>
              <a:rPr lang="en-US" sz="1400" dirty="0" smtClean="0"/>
              <a:t> </a:t>
            </a:r>
            <a:r>
              <a:rPr lang="en-US" sz="1400" dirty="0" err="1" smtClean="0"/>
              <a:t>Teknologi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/>
              <a:t>m</a:t>
            </a:r>
            <a:r>
              <a:rPr lang="en-US" sz="1400" dirty="0" err="1" smtClean="0"/>
              <a:t>embantu</a:t>
            </a:r>
            <a:r>
              <a:rPr lang="en-US" sz="1400" dirty="0" smtClean="0"/>
              <a:t> </a:t>
            </a:r>
            <a:r>
              <a:rPr lang="en-US" sz="1400" dirty="0" err="1" smtClean="0"/>
              <a:t>mereka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Dunia</a:t>
            </a:r>
            <a:r>
              <a:rPr lang="en-US" sz="1400" dirty="0" smtClean="0"/>
              <a:t> </a:t>
            </a:r>
            <a:r>
              <a:rPr lang="en-US" sz="1400" dirty="0" err="1" smtClean="0"/>
              <a:t>Kerja</a:t>
            </a:r>
            <a:r>
              <a:rPr lang="en-US" sz="1400" dirty="0" smtClean="0"/>
              <a:t> yang </a:t>
            </a:r>
            <a:r>
              <a:rPr lang="en-US" sz="1400" dirty="0" err="1" smtClean="0"/>
              <a:t>sudah</a:t>
            </a:r>
            <a:r>
              <a:rPr lang="en-US" sz="1400" dirty="0" smtClean="0"/>
              <a:t> </a:t>
            </a:r>
            <a:r>
              <a:rPr lang="en-US" sz="1400" dirty="0" err="1" smtClean="0"/>
              <a:t>berubah</a:t>
            </a:r>
            <a:r>
              <a:rPr lang="en-US" sz="1400" dirty="0" smtClean="0"/>
              <a:t>. </a:t>
            </a:r>
            <a:r>
              <a:rPr lang="en-US" sz="1400" dirty="0" err="1" smtClean="0"/>
              <a:t>Penyampaian</a:t>
            </a:r>
            <a:r>
              <a:rPr lang="en-US" sz="1400" dirty="0" smtClean="0"/>
              <a:t> </a:t>
            </a:r>
            <a:r>
              <a:rPr lang="en-US" sz="1400" dirty="0" err="1" smtClean="0"/>
              <a:t>Pengajaran</a:t>
            </a:r>
            <a:r>
              <a:rPr lang="en-US" sz="1400" dirty="0" smtClean="0"/>
              <a:t> </a:t>
            </a:r>
            <a:r>
              <a:rPr lang="en-US" sz="1400" dirty="0" err="1" smtClean="0"/>
              <a:t>dilakukan</a:t>
            </a:r>
            <a:r>
              <a:rPr lang="en-US" sz="1400" dirty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</a:t>
            </a:r>
            <a:r>
              <a:rPr lang="en-US" sz="1400" dirty="0" err="1" smtClean="0"/>
              <a:t>Interaktif</a:t>
            </a:r>
            <a:r>
              <a:rPr lang="en-US" sz="1400" dirty="0" smtClean="0"/>
              <a:t>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Kelas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Dinamis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Membosankan</a:t>
            </a:r>
            <a:endParaRPr lang="en-US" sz="1400" dirty="0" smtClean="0"/>
          </a:p>
          <a:p>
            <a:r>
              <a:rPr lang="en-US" sz="1400" b="1" dirty="0" smtClean="0"/>
              <a:t>3. </a:t>
            </a:r>
            <a:r>
              <a:rPr lang="en-US" sz="1400" b="1" dirty="0" err="1" smtClean="0"/>
              <a:t>Materi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Pengajaran</a:t>
            </a:r>
            <a:r>
              <a:rPr lang="en-US" sz="1400" b="1" dirty="0" smtClean="0"/>
              <a:t> (</a:t>
            </a:r>
            <a:r>
              <a:rPr lang="en-US" sz="1400" b="1" dirty="0" err="1" smtClean="0"/>
              <a:t>Silabus</a:t>
            </a:r>
            <a:r>
              <a:rPr lang="en-US" sz="1400" b="1" dirty="0" smtClean="0"/>
              <a:t>): </a:t>
            </a:r>
            <a:r>
              <a:rPr lang="en-US" sz="1400" dirty="0" err="1" smtClean="0"/>
              <a:t>Silabus</a:t>
            </a:r>
            <a:r>
              <a:rPr lang="en-US" sz="1400" dirty="0" smtClean="0"/>
              <a:t> yang </a:t>
            </a:r>
            <a:r>
              <a:rPr lang="en-US" sz="1400" dirty="0" err="1" smtClean="0"/>
              <a:t>selalu</a:t>
            </a:r>
            <a:r>
              <a:rPr lang="en-US" sz="1400" dirty="0" smtClean="0"/>
              <a:t> </a:t>
            </a:r>
            <a:r>
              <a:rPr lang="en-US" sz="1400" dirty="0" err="1" smtClean="0"/>
              <a:t>Relevan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Sistematis</a:t>
            </a:r>
            <a:r>
              <a:rPr lang="en-US" sz="1400" dirty="0" smtClean="0"/>
              <a:t>, </a:t>
            </a:r>
            <a:r>
              <a:rPr lang="en-US" sz="1400" dirty="0" err="1" smtClean="0"/>
              <a:t>Tersedia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Bentuk</a:t>
            </a:r>
            <a:r>
              <a:rPr lang="en-US" sz="1400" dirty="0" smtClean="0"/>
              <a:t> Softcopy </a:t>
            </a:r>
            <a:r>
              <a:rPr lang="en-US" sz="1400" dirty="0" err="1" smtClean="0"/>
              <a:t>dan</a:t>
            </a:r>
            <a:r>
              <a:rPr lang="en-US" sz="1400" dirty="0" smtClean="0"/>
              <a:t> Hard Copy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Siswa</a:t>
            </a:r>
            <a:r>
              <a:rPr lang="en-US" sz="1400" dirty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fleksibel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belajar</a:t>
            </a:r>
            <a:r>
              <a:rPr lang="en-US" sz="1400" dirty="0" smtClean="0"/>
              <a:t>.</a:t>
            </a:r>
          </a:p>
          <a:p>
            <a:r>
              <a:rPr lang="en-US" sz="1400" b="1" dirty="0" smtClean="0"/>
              <a:t>4. </a:t>
            </a:r>
            <a:r>
              <a:rPr lang="en-US" sz="1400" b="1" dirty="0" err="1" smtClean="0"/>
              <a:t>Teknologi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Pengajaran</a:t>
            </a:r>
            <a:r>
              <a:rPr lang="en-US" sz="1400" b="1" dirty="0" smtClean="0"/>
              <a:t>: </a:t>
            </a:r>
            <a:r>
              <a:rPr lang="en-US" sz="1400" dirty="0" err="1" smtClean="0"/>
              <a:t>Teknologi</a:t>
            </a:r>
            <a:r>
              <a:rPr lang="en-US" sz="1400" dirty="0" smtClean="0"/>
              <a:t> </a:t>
            </a:r>
            <a:r>
              <a:rPr lang="en-US" sz="1400" dirty="0" err="1" smtClean="0"/>
              <a:t>Pelatihan</a:t>
            </a:r>
            <a:r>
              <a:rPr lang="en-US" sz="1400" dirty="0" smtClean="0"/>
              <a:t> Online yang </a:t>
            </a:r>
            <a:r>
              <a:rPr lang="en-US" sz="1400" dirty="0" err="1" smtClean="0"/>
              <a:t>digunakan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yang </a:t>
            </a:r>
            <a:r>
              <a:rPr lang="en-US" sz="1400" dirty="0" err="1" smtClean="0"/>
              <a:t>mudah</a:t>
            </a:r>
            <a:r>
              <a:rPr lang="en-US" sz="1400" dirty="0" smtClean="0"/>
              <a:t> </a:t>
            </a:r>
            <a:r>
              <a:rPr lang="en-US" sz="1400" dirty="0" err="1" smtClean="0"/>
              <a:t>diakses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Mobile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Mudah</a:t>
            </a:r>
            <a:r>
              <a:rPr lang="en-US" sz="1400" dirty="0" smtClean="0"/>
              <a:t> </a:t>
            </a:r>
            <a:r>
              <a:rPr lang="en-US" sz="1400" dirty="0" err="1" smtClean="0"/>
              <a:t>dioperasikan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Para </a:t>
            </a:r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memudahkan</a:t>
            </a:r>
            <a:r>
              <a:rPr lang="en-US" sz="1400" dirty="0" smtClean="0"/>
              <a:t> </a:t>
            </a:r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mengikuti</a:t>
            </a:r>
            <a:r>
              <a:rPr lang="en-US" sz="1400" dirty="0" smtClean="0"/>
              <a:t> </a:t>
            </a:r>
            <a:r>
              <a:rPr lang="en-US" sz="1400" dirty="0" err="1" smtClean="0"/>
              <a:t>kelas</a:t>
            </a:r>
            <a:r>
              <a:rPr lang="en-US" sz="1400" dirty="0" smtClean="0"/>
              <a:t> Online.</a:t>
            </a:r>
          </a:p>
          <a:p>
            <a:r>
              <a:rPr lang="en-US" sz="1400" b="1" dirty="0" smtClean="0"/>
              <a:t>5. </a:t>
            </a:r>
            <a:r>
              <a:rPr lang="en-US" sz="1400" b="1" dirty="0" err="1" smtClean="0"/>
              <a:t>Managemen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Pengajaran</a:t>
            </a:r>
            <a:r>
              <a:rPr lang="en-US" sz="1400" b="1" dirty="0" smtClean="0"/>
              <a:t>: </a:t>
            </a:r>
            <a:r>
              <a:rPr lang="en-US" sz="1400" dirty="0" err="1" smtClean="0"/>
              <a:t>Managemen</a:t>
            </a:r>
            <a:r>
              <a:rPr lang="en-US" sz="1400" dirty="0" smtClean="0"/>
              <a:t> </a:t>
            </a:r>
            <a:r>
              <a:rPr lang="en-US" sz="1400" dirty="0" err="1" smtClean="0"/>
              <a:t>Pengajaran</a:t>
            </a:r>
            <a:r>
              <a:rPr lang="en-US" sz="1400" dirty="0" smtClean="0"/>
              <a:t>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Online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Terpusat</a:t>
            </a:r>
            <a:r>
              <a:rPr lang="en-US" sz="1400" dirty="0" smtClean="0"/>
              <a:t>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Siswa</a:t>
            </a:r>
            <a:r>
              <a:rPr lang="en-US" sz="1400" dirty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flesibel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mengikuti</a:t>
            </a:r>
            <a:r>
              <a:rPr lang="en-US" sz="1400" dirty="0" smtClean="0"/>
              <a:t> </a:t>
            </a:r>
            <a:r>
              <a:rPr lang="en-US" sz="1400" dirty="0" err="1" smtClean="0"/>
              <a:t>Pelatihan</a:t>
            </a:r>
            <a:r>
              <a:rPr lang="en-US" sz="1400" dirty="0" smtClean="0"/>
              <a:t>.</a:t>
            </a:r>
          </a:p>
          <a:p>
            <a:r>
              <a:rPr lang="en-US" sz="1400" b="1" dirty="0" smtClean="0"/>
              <a:t>6. </a:t>
            </a:r>
            <a:r>
              <a:rPr lang="en-US" sz="1400" b="1" dirty="0" err="1" smtClean="0"/>
              <a:t>Tempat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Pengajaran</a:t>
            </a:r>
            <a:r>
              <a:rPr lang="en-US" sz="1400" b="1" dirty="0" smtClean="0"/>
              <a:t>: </a:t>
            </a:r>
            <a:r>
              <a:rPr lang="en-US" sz="1400" dirty="0" err="1" smtClean="0"/>
              <a:t>Tempat</a:t>
            </a:r>
            <a:r>
              <a:rPr lang="en-US" sz="1400" dirty="0" smtClean="0"/>
              <a:t> </a:t>
            </a:r>
            <a:r>
              <a:rPr lang="en-US" sz="1400" dirty="0" err="1" smtClean="0"/>
              <a:t>Pengajaran</a:t>
            </a:r>
            <a:r>
              <a:rPr lang="en-US" sz="1400" dirty="0" smtClean="0"/>
              <a:t> Online yang </a:t>
            </a:r>
            <a:r>
              <a:rPr lang="en-US" sz="1400" dirty="0" err="1" smtClean="0"/>
              <a:t>Fleksibel</a:t>
            </a:r>
            <a:r>
              <a:rPr lang="en-US" sz="1400" dirty="0" smtClean="0"/>
              <a:t>, </a:t>
            </a:r>
            <a:r>
              <a:rPr lang="en-US" sz="1400" dirty="0" err="1" smtClean="0"/>
              <a:t>bisa</a:t>
            </a:r>
            <a:r>
              <a:rPr lang="en-US" sz="1400" dirty="0" smtClean="0"/>
              <a:t> di </a:t>
            </a:r>
            <a:r>
              <a:rPr lang="en-US" sz="1400" dirty="0" err="1" smtClean="0"/>
              <a:t>Kelas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Di </a:t>
            </a:r>
            <a:r>
              <a:rPr lang="en-US" sz="1400" dirty="0" err="1" smtClean="0"/>
              <a:t>Mana</a:t>
            </a:r>
            <a:r>
              <a:rPr lang="en-US" sz="1400" dirty="0" smtClean="0"/>
              <a:t> </a:t>
            </a:r>
            <a:r>
              <a:rPr lang="en-US" sz="1400" dirty="0" err="1" smtClean="0"/>
              <a:t>saja</a:t>
            </a:r>
            <a:r>
              <a:rPr lang="en-US" sz="1400" dirty="0" smtClean="0"/>
              <a:t> </a:t>
            </a:r>
            <a:r>
              <a:rPr lang="en-US" sz="1400" dirty="0" err="1" smtClean="0"/>
              <a:t>Sehingga</a:t>
            </a:r>
            <a:r>
              <a:rPr lang="en-US" sz="1400" dirty="0" smtClean="0"/>
              <a:t> </a:t>
            </a:r>
            <a:r>
              <a:rPr lang="en-US" sz="1400" dirty="0" err="1" smtClean="0"/>
              <a:t>memudahkan</a:t>
            </a:r>
            <a:r>
              <a:rPr lang="en-US" sz="1400" dirty="0" smtClean="0"/>
              <a:t> Para </a:t>
            </a:r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mengikuti</a:t>
            </a:r>
            <a:r>
              <a:rPr lang="en-US" sz="1400" dirty="0" smtClean="0"/>
              <a:t> </a:t>
            </a:r>
            <a:r>
              <a:rPr lang="en-US" sz="1400" dirty="0" err="1" smtClean="0"/>
              <a:t>Pelatihan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-1607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Kelas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Online-LPK 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256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3903" y="876300"/>
            <a:ext cx="23524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 err="1" smtClean="0"/>
              <a:t>Sebelum</a:t>
            </a:r>
            <a:r>
              <a:rPr lang="en-US" sz="1200" dirty="0" smtClean="0"/>
              <a:t> </a:t>
            </a:r>
            <a:r>
              <a:rPr lang="en-US" sz="1200" dirty="0" err="1" smtClean="0"/>
              <a:t>Kelas</a:t>
            </a:r>
            <a:r>
              <a:rPr lang="en-US" sz="1200" dirty="0" smtClean="0"/>
              <a:t> </a:t>
            </a:r>
            <a:r>
              <a:rPr lang="en-US" sz="1200" dirty="0" err="1" smtClean="0"/>
              <a:t>Dimulai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Pembuatan</a:t>
            </a:r>
            <a:r>
              <a:rPr lang="en-US" sz="1200" dirty="0" smtClean="0"/>
              <a:t> WA Group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isi</a:t>
            </a:r>
            <a:r>
              <a:rPr lang="en-US" sz="1200" dirty="0" smtClean="0"/>
              <a:t> </a:t>
            </a:r>
            <a:r>
              <a:rPr lang="en-US" sz="1200" dirty="0" err="1" smtClean="0"/>
              <a:t>Siswa</a:t>
            </a:r>
            <a:r>
              <a:rPr lang="en-US" sz="1200" dirty="0" smtClean="0"/>
              <a:t>, </a:t>
            </a:r>
            <a:r>
              <a:rPr lang="en-US" sz="1200" dirty="0" err="1" smtClean="0"/>
              <a:t>Kordinator</a:t>
            </a:r>
            <a:r>
              <a:rPr lang="en-US" sz="1200" dirty="0" smtClean="0"/>
              <a:t> </a:t>
            </a:r>
            <a:r>
              <a:rPr lang="en-US" sz="1200" dirty="0" err="1" smtClean="0"/>
              <a:t>Kelas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Sensei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Media </a:t>
            </a:r>
            <a:r>
              <a:rPr lang="en-US" sz="1200" dirty="0" err="1" smtClean="0"/>
              <a:t>Kordinasi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Konsultasi</a:t>
            </a:r>
            <a:r>
              <a:rPr lang="en-US" sz="12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Pembuatan</a:t>
            </a:r>
            <a:r>
              <a:rPr lang="en-US" sz="1200" dirty="0" smtClean="0"/>
              <a:t> </a:t>
            </a:r>
            <a:r>
              <a:rPr lang="en-US" sz="1200" dirty="0" err="1" smtClean="0"/>
              <a:t>Jadwal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Wali</a:t>
            </a:r>
            <a:r>
              <a:rPr lang="en-US" sz="1200" dirty="0" smtClean="0"/>
              <a:t> </a:t>
            </a:r>
            <a:r>
              <a:rPr lang="en-US" sz="1200" dirty="0" err="1" smtClean="0"/>
              <a:t>Kelas</a:t>
            </a:r>
            <a:r>
              <a:rPr lang="en-US" sz="1200" dirty="0" smtClean="0"/>
              <a:t> (Google Class Room, Google Docs)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Pembagian</a:t>
            </a:r>
            <a:r>
              <a:rPr lang="en-US" sz="1200" dirty="0" smtClean="0"/>
              <a:t> </a:t>
            </a:r>
            <a:r>
              <a:rPr lang="en-US" sz="1200" dirty="0" err="1" smtClean="0"/>
              <a:t>Materi</a:t>
            </a:r>
            <a:r>
              <a:rPr lang="en-US" sz="1200" dirty="0" smtClean="0"/>
              <a:t> </a:t>
            </a:r>
            <a:r>
              <a:rPr lang="en-US" sz="1200" dirty="0" err="1" smtClean="0"/>
              <a:t>Pengajaran</a:t>
            </a:r>
            <a:r>
              <a:rPr lang="en-US" sz="1200" dirty="0" smtClean="0"/>
              <a:t> (Google Class Room, WA, Zoom)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Pembagian</a:t>
            </a:r>
            <a:r>
              <a:rPr lang="en-US" sz="1200" dirty="0"/>
              <a:t> </a:t>
            </a:r>
            <a:r>
              <a:rPr lang="en-US" sz="1200" dirty="0" err="1"/>
              <a:t>Materi</a:t>
            </a:r>
            <a:r>
              <a:rPr lang="en-US" sz="1200" dirty="0"/>
              <a:t> </a:t>
            </a:r>
            <a:r>
              <a:rPr lang="en-US" sz="1200" dirty="0" err="1"/>
              <a:t>Pengujian</a:t>
            </a:r>
            <a:r>
              <a:rPr lang="en-US" sz="1200" dirty="0"/>
              <a:t> </a:t>
            </a:r>
            <a:r>
              <a:rPr lang="en-US" sz="1200" dirty="0" smtClean="0"/>
              <a:t>(Google Class Room, Google Form, WA</a:t>
            </a:r>
            <a:r>
              <a:rPr lang="en-US" sz="1200" dirty="0"/>
              <a:t>, Zoom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Pengisian</a:t>
            </a:r>
            <a:r>
              <a:rPr lang="en-US" sz="1200" dirty="0" smtClean="0"/>
              <a:t> Check List </a:t>
            </a:r>
            <a:r>
              <a:rPr lang="en-US" sz="1200" dirty="0" err="1" smtClean="0"/>
              <a:t>Persiapan</a:t>
            </a:r>
            <a:r>
              <a:rPr lang="en-US" sz="1200" dirty="0" smtClean="0"/>
              <a:t> </a:t>
            </a:r>
            <a:r>
              <a:rPr lang="en-US" sz="1200" dirty="0" err="1" smtClean="0"/>
              <a:t>Mengajar</a:t>
            </a:r>
            <a:r>
              <a:rPr lang="en-US" sz="1200" dirty="0" smtClean="0"/>
              <a:t> Online (Google Form)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Pengisian</a:t>
            </a:r>
            <a:r>
              <a:rPr lang="en-US" sz="1200" dirty="0" smtClean="0"/>
              <a:t> Check List </a:t>
            </a:r>
            <a:r>
              <a:rPr lang="en-US" sz="1200" dirty="0" err="1" smtClean="0"/>
              <a:t>Persiapan</a:t>
            </a:r>
            <a:r>
              <a:rPr lang="en-US" sz="1200" dirty="0" smtClean="0"/>
              <a:t> </a:t>
            </a:r>
            <a:r>
              <a:rPr lang="en-US" sz="1200" dirty="0" err="1" smtClean="0"/>
              <a:t>Kelas</a:t>
            </a:r>
            <a:r>
              <a:rPr lang="en-US" sz="1200" dirty="0" smtClean="0"/>
              <a:t> Online (Google Form)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27886" y="419100"/>
            <a:ext cx="8258914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PROSES: Proses </a:t>
            </a:r>
            <a:r>
              <a:rPr lang="en-US" sz="1400" dirty="0" err="1" smtClean="0"/>
              <a:t>Pembelajaran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 smtClean="0"/>
              <a:t>Berorientasi</a:t>
            </a:r>
            <a:r>
              <a:rPr lang="en-US" sz="1400" dirty="0" smtClean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 smtClean="0"/>
              <a:t>Siswa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Bantuan</a:t>
            </a:r>
            <a:r>
              <a:rPr lang="en-US" sz="1400" dirty="0" smtClean="0"/>
              <a:t> </a:t>
            </a:r>
            <a:r>
              <a:rPr lang="en-US" sz="1400" dirty="0" err="1" smtClean="0"/>
              <a:t>Teknologi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34348" y="876300"/>
            <a:ext cx="26572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3. </a:t>
            </a:r>
            <a:r>
              <a:rPr lang="en-US" sz="1200" dirty="0" err="1" smtClean="0"/>
              <a:t>Sesudah</a:t>
            </a:r>
            <a:r>
              <a:rPr lang="en-US" sz="1200" dirty="0" smtClean="0"/>
              <a:t> </a:t>
            </a:r>
            <a:r>
              <a:rPr lang="en-US" sz="1200" dirty="0" err="1" smtClean="0"/>
              <a:t>kelas</a:t>
            </a:r>
            <a:r>
              <a:rPr lang="en-US" sz="1200" dirty="0" smtClean="0"/>
              <a:t> </a:t>
            </a:r>
            <a:r>
              <a:rPr lang="en-US" sz="1200" dirty="0" err="1" smtClean="0"/>
              <a:t>Selesai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Evaluasi</a:t>
            </a:r>
            <a:r>
              <a:rPr lang="en-US" sz="1200" dirty="0" smtClean="0"/>
              <a:t> Proses </a:t>
            </a:r>
            <a:r>
              <a:rPr lang="en-US" sz="1200" dirty="0" err="1" smtClean="0"/>
              <a:t>Pengajaran</a:t>
            </a:r>
            <a:endParaRPr lang="en-US" sz="120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Absensi</a:t>
            </a:r>
            <a:r>
              <a:rPr lang="en-US" sz="1200" dirty="0" smtClean="0"/>
              <a:t> (Google Form). </a:t>
            </a:r>
            <a:r>
              <a:rPr lang="en-US" sz="1200" dirty="0" err="1" smtClean="0"/>
              <a:t>Setiap</a:t>
            </a:r>
            <a:r>
              <a:rPr lang="en-US" sz="1200" dirty="0" smtClean="0"/>
              <a:t> </a:t>
            </a:r>
            <a:r>
              <a:rPr lang="en-US" sz="1200" dirty="0" err="1" smtClean="0"/>
              <a:t>Hari</a:t>
            </a:r>
            <a:endParaRPr lang="en-US" sz="120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Kendala</a:t>
            </a:r>
            <a:r>
              <a:rPr lang="en-US" sz="1200" dirty="0" smtClean="0"/>
              <a:t> (Google Form). </a:t>
            </a:r>
            <a:r>
              <a:rPr lang="en-US" sz="1200" dirty="0" err="1" smtClean="0"/>
              <a:t>Setiap</a:t>
            </a:r>
            <a:r>
              <a:rPr lang="en-US" sz="1200" dirty="0" smtClean="0"/>
              <a:t> </a:t>
            </a:r>
            <a:r>
              <a:rPr lang="en-US" sz="1200" dirty="0" err="1" smtClean="0"/>
              <a:t>Hari</a:t>
            </a:r>
            <a:endParaRPr lang="en-US" sz="120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Evaluasi</a:t>
            </a:r>
            <a:r>
              <a:rPr lang="en-US" sz="1200" dirty="0" smtClean="0"/>
              <a:t> Proses </a:t>
            </a:r>
            <a:r>
              <a:rPr lang="en-US" sz="1200" dirty="0" err="1" smtClean="0"/>
              <a:t>Pembelajaran</a:t>
            </a:r>
            <a:r>
              <a:rPr lang="en-US" sz="1200" dirty="0" smtClean="0"/>
              <a:t> </a:t>
            </a:r>
            <a:r>
              <a:rPr lang="en-US" sz="1200" dirty="0" err="1" smtClean="0"/>
              <a:t>Kelas</a:t>
            </a:r>
            <a:r>
              <a:rPr lang="en-US" sz="1200" dirty="0" smtClean="0"/>
              <a:t> (Google Form). 1 </a:t>
            </a:r>
            <a:r>
              <a:rPr lang="en-US" sz="1200" dirty="0" err="1" smtClean="0"/>
              <a:t>Bulan</a:t>
            </a:r>
            <a:r>
              <a:rPr lang="en-US" sz="1200" dirty="0" smtClean="0"/>
              <a:t> </a:t>
            </a:r>
            <a:r>
              <a:rPr lang="en-US" sz="1200" dirty="0" err="1" smtClean="0"/>
              <a:t>Sekali</a:t>
            </a:r>
            <a:endParaRPr lang="en-US" sz="120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Evaluasi</a:t>
            </a:r>
            <a:r>
              <a:rPr lang="en-US" sz="1200" dirty="0" smtClean="0"/>
              <a:t> </a:t>
            </a:r>
            <a:r>
              <a:rPr lang="en-US" sz="1200" dirty="0" err="1" smtClean="0"/>
              <a:t>Pencapaian</a:t>
            </a:r>
            <a:r>
              <a:rPr lang="en-US" sz="1200" dirty="0" smtClean="0"/>
              <a:t> </a:t>
            </a:r>
            <a:r>
              <a:rPr lang="en-US" sz="1200" dirty="0" err="1" smtClean="0"/>
              <a:t>Siswa</a:t>
            </a:r>
            <a:endParaRPr lang="en-US" sz="120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Form </a:t>
            </a:r>
            <a:r>
              <a:rPr lang="en-US" sz="1200" dirty="0" err="1" smtClean="0"/>
              <a:t>Tujuan</a:t>
            </a:r>
            <a:r>
              <a:rPr lang="en-US" sz="1200" dirty="0"/>
              <a:t> </a:t>
            </a:r>
            <a:r>
              <a:rPr lang="en-US" sz="1200" dirty="0" err="1" smtClean="0"/>
              <a:t>Siswa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Kemampuan</a:t>
            </a:r>
            <a:r>
              <a:rPr lang="en-US" sz="1200" dirty="0" smtClean="0"/>
              <a:t> </a:t>
            </a:r>
            <a:r>
              <a:rPr lang="en-US" sz="1200" dirty="0" err="1" smtClean="0"/>
              <a:t>Awal</a:t>
            </a:r>
            <a:r>
              <a:rPr lang="en-US" sz="1200" dirty="0" smtClean="0"/>
              <a:t> (Google Form). 1 Kali, Di </a:t>
            </a:r>
            <a:r>
              <a:rPr lang="en-US" sz="1200" dirty="0" err="1" smtClean="0"/>
              <a:t>Awal</a:t>
            </a:r>
            <a:endParaRPr lang="en-US" sz="120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Form </a:t>
            </a:r>
            <a:r>
              <a:rPr lang="en-US" sz="1200" dirty="0" err="1" smtClean="0"/>
              <a:t>Evaluasi</a:t>
            </a:r>
            <a:r>
              <a:rPr lang="en-US" sz="1200" dirty="0" smtClean="0"/>
              <a:t> </a:t>
            </a:r>
            <a:r>
              <a:rPr lang="en-US" sz="1200" dirty="0" err="1" smtClean="0"/>
              <a:t>Kesulitan</a:t>
            </a:r>
            <a:r>
              <a:rPr lang="en-US" sz="1200" dirty="0" smtClean="0"/>
              <a:t> </a:t>
            </a:r>
            <a:r>
              <a:rPr lang="en-US" sz="1200" dirty="0" err="1" smtClean="0"/>
              <a:t>Belajar</a:t>
            </a:r>
            <a:r>
              <a:rPr lang="en-US" sz="1200" dirty="0" smtClean="0"/>
              <a:t> </a:t>
            </a:r>
            <a:r>
              <a:rPr lang="en-US" sz="1200" dirty="0" err="1" smtClean="0"/>
              <a:t>Siswa</a:t>
            </a:r>
            <a:r>
              <a:rPr lang="en-US" sz="1200" dirty="0" smtClean="0"/>
              <a:t> (Google Form). 2 </a:t>
            </a:r>
            <a:r>
              <a:rPr lang="en-US" sz="1200" dirty="0" err="1" smtClean="0"/>
              <a:t>minggu</a:t>
            </a:r>
            <a:r>
              <a:rPr lang="en-US" sz="1200" dirty="0" smtClean="0"/>
              <a:t> </a:t>
            </a:r>
            <a:r>
              <a:rPr lang="en-US" sz="1200" dirty="0" err="1" smtClean="0"/>
              <a:t>Sekali</a:t>
            </a:r>
            <a:endParaRPr lang="en-US" sz="120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 smtClean="0"/>
              <a:t>Nilai</a:t>
            </a:r>
            <a:r>
              <a:rPr lang="en-US" sz="1200" dirty="0" smtClean="0"/>
              <a:t> </a:t>
            </a:r>
            <a:r>
              <a:rPr lang="en-US" sz="1200" dirty="0" err="1" smtClean="0"/>
              <a:t>Ujian</a:t>
            </a:r>
            <a:endParaRPr lang="en-US" sz="1200" dirty="0" smtClean="0"/>
          </a:p>
          <a:p>
            <a:pPr lvl="1"/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Penyediaan</a:t>
            </a:r>
            <a:r>
              <a:rPr lang="en-US" sz="1200" dirty="0" smtClean="0"/>
              <a:t> </a:t>
            </a:r>
            <a:r>
              <a:rPr lang="en-US" sz="1200" dirty="0" err="1" smtClean="0"/>
              <a:t>Layanan</a:t>
            </a:r>
            <a:r>
              <a:rPr lang="en-US" sz="1200" dirty="0" smtClean="0"/>
              <a:t> </a:t>
            </a:r>
            <a:r>
              <a:rPr lang="en-US" sz="1200" dirty="0" err="1" smtClean="0"/>
              <a:t>Konsultasi</a:t>
            </a:r>
            <a:r>
              <a:rPr lang="en-US" sz="1200" dirty="0" smtClean="0"/>
              <a:t> Para </a:t>
            </a:r>
            <a:r>
              <a:rPr lang="en-US" sz="1200" dirty="0" err="1" smtClean="0"/>
              <a:t>Siswa</a:t>
            </a:r>
            <a:r>
              <a:rPr lang="en-US" sz="1200" dirty="0" smtClean="0"/>
              <a:t> </a:t>
            </a:r>
            <a:r>
              <a:rPr lang="en-US" sz="1200" dirty="0" err="1" smtClean="0"/>
              <a:t>melalui</a:t>
            </a:r>
            <a:r>
              <a:rPr lang="en-US" sz="1200" dirty="0" smtClean="0"/>
              <a:t> WA Group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membantu</a:t>
            </a:r>
            <a:r>
              <a:rPr lang="en-US" sz="1200" dirty="0" smtClean="0"/>
              <a:t> </a:t>
            </a:r>
            <a:r>
              <a:rPr lang="en-US" sz="1200" dirty="0" err="1" smtClean="0"/>
              <a:t>Siswa</a:t>
            </a:r>
            <a:r>
              <a:rPr lang="en-US" sz="1200" dirty="0" smtClean="0"/>
              <a:t> </a:t>
            </a:r>
            <a:r>
              <a:rPr lang="en-US" sz="1200" dirty="0" err="1" smtClean="0"/>
              <a:t>Mengevaluasi</a:t>
            </a:r>
            <a:r>
              <a:rPr lang="en-US" sz="1200" dirty="0" smtClean="0"/>
              <a:t> </a:t>
            </a:r>
            <a:r>
              <a:rPr lang="en-US" sz="1200" dirty="0" err="1" smtClean="0"/>
              <a:t>diri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Belajar</a:t>
            </a:r>
            <a:r>
              <a:rPr lang="en-US" sz="1200" dirty="0" smtClean="0"/>
              <a:t> </a:t>
            </a:r>
            <a:r>
              <a:rPr lang="en-US" sz="1200" dirty="0" err="1" smtClean="0"/>
              <a:t>lebih</a:t>
            </a:r>
            <a:r>
              <a:rPr lang="en-US" sz="1200" dirty="0" smtClean="0"/>
              <a:t> </a:t>
            </a:r>
            <a:r>
              <a:rPr lang="en-US" sz="1200" dirty="0" err="1" smtClean="0"/>
              <a:t>lanjut</a:t>
            </a:r>
            <a:r>
              <a:rPr lang="en-US" sz="1200" dirty="0"/>
              <a:t> </a:t>
            </a:r>
            <a:r>
              <a:rPr lang="en-US" sz="1200" dirty="0" err="1" smtClean="0"/>
              <a:t>setelah</a:t>
            </a:r>
            <a:r>
              <a:rPr lang="en-US" sz="1200" dirty="0" smtClean="0"/>
              <a:t> </a:t>
            </a:r>
            <a:r>
              <a:rPr lang="en-US" sz="1200" dirty="0" err="1" smtClean="0"/>
              <a:t>selesai</a:t>
            </a:r>
            <a:r>
              <a:rPr lang="en-US" sz="1200" dirty="0" smtClean="0"/>
              <a:t> </a:t>
            </a:r>
            <a:r>
              <a:rPr lang="en-US" sz="1200" dirty="0" err="1" smtClean="0"/>
              <a:t>Kelas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949632" y="876300"/>
            <a:ext cx="31614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2. Proses </a:t>
            </a:r>
            <a:r>
              <a:rPr lang="en-US" sz="1200" dirty="0" err="1" smtClean="0"/>
              <a:t>Pembelajaran</a:t>
            </a:r>
            <a:endParaRPr lang="en-US" sz="1200" dirty="0" smtClean="0"/>
          </a:p>
          <a:p>
            <a:r>
              <a:rPr lang="en-US" sz="1200" dirty="0" smtClean="0"/>
              <a:t>A. </a:t>
            </a:r>
            <a:r>
              <a:rPr lang="en-US" sz="1200" dirty="0" err="1" smtClean="0"/>
              <a:t>Saat</a:t>
            </a:r>
            <a:r>
              <a:rPr lang="en-US" sz="1200" dirty="0" smtClean="0"/>
              <a:t> Di </a:t>
            </a:r>
            <a:r>
              <a:rPr lang="en-US" sz="1200" dirty="0" err="1" smtClean="0"/>
              <a:t>Kelas</a:t>
            </a:r>
            <a:r>
              <a:rPr lang="en-US" sz="1200" dirty="0" smtClean="0"/>
              <a:t>: Proses </a:t>
            </a:r>
            <a:r>
              <a:rPr lang="en-US" sz="1200" dirty="0" err="1" smtClean="0"/>
              <a:t>Pengajaran</a:t>
            </a:r>
            <a:r>
              <a:rPr lang="en-US" sz="1200" dirty="0" smtClean="0"/>
              <a:t> via Link Zoom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Mengidentifikasikan</a:t>
            </a:r>
            <a:r>
              <a:rPr lang="en-US" sz="1200" dirty="0"/>
              <a:t> </a:t>
            </a:r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Awal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Mengikuti</a:t>
            </a:r>
            <a:r>
              <a:rPr lang="en-US" sz="1200" dirty="0"/>
              <a:t> </a:t>
            </a:r>
            <a:r>
              <a:rPr lang="en-US" sz="1200" dirty="0" err="1"/>
              <a:t>Pelatihan</a:t>
            </a:r>
            <a:r>
              <a:rPr lang="en-US" sz="1200" dirty="0"/>
              <a:t> (Google Form)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Mengidentifikasikan</a:t>
            </a:r>
            <a:r>
              <a:rPr lang="en-US" sz="1200" dirty="0"/>
              <a:t> </a:t>
            </a:r>
            <a:r>
              <a:rPr lang="en-US" sz="1200" dirty="0" err="1"/>
              <a:t>Kesulitan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Setiap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menguasai</a:t>
            </a:r>
            <a:r>
              <a:rPr lang="en-US" sz="1200" dirty="0"/>
              <a:t> </a:t>
            </a:r>
            <a:r>
              <a:rPr lang="en-US" sz="1200" dirty="0" err="1"/>
              <a:t>materi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diberikan</a:t>
            </a:r>
            <a:r>
              <a:rPr lang="en-US" sz="1200" dirty="0"/>
              <a:t> </a:t>
            </a:r>
            <a:r>
              <a:rPr lang="en-US" sz="1200" dirty="0" err="1"/>
              <a:t>Solusi</a:t>
            </a:r>
            <a:r>
              <a:rPr lang="en-US" sz="1200" dirty="0"/>
              <a:t> (Google Form).</a:t>
            </a:r>
          </a:p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Proses </a:t>
            </a:r>
            <a:r>
              <a:rPr lang="en-US" sz="1200" dirty="0" err="1" smtClean="0"/>
              <a:t>Pengajaran</a:t>
            </a:r>
            <a:r>
              <a:rPr lang="en-US" sz="1200" dirty="0" smtClean="0"/>
              <a:t>:</a:t>
            </a:r>
          </a:p>
          <a:p>
            <a:pPr marL="228600" indent="-228600">
              <a:buAutoNum type="alphaLcPeriod"/>
            </a:pPr>
            <a:r>
              <a:rPr lang="en-US" sz="1200" dirty="0" err="1" smtClean="0"/>
              <a:t>Pembukaan</a:t>
            </a:r>
            <a:r>
              <a:rPr lang="en-US" sz="1200" dirty="0" smtClean="0"/>
              <a:t>: </a:t>
            </a:r>
            <a:r>
              <a:rPr lang="en-US" sz="1200" dirty="0" err="1" smtClean="0"/>
              <a:t>Memotivasi</a:t>
            </a:r>
            <a:r>
              <a:rPr lang="en-US" sz="1200" dirty="0" smtClean="0"/>
              <a:t> </a:t>
            </a:r>
            <a:r>
              <a:rPr lang="en-US" sz="1200" dirty="0" err="1" smtClean="0"/>
              <a:t>Ulang</a:t>
            </a:r>
            <a:r>
              <a:rPr lang="en-US" sz="1200" dirty="0" smtClean="0"/>
              <a:t> Para </a:t>
            </a:r>
            <a:r>
              <a:rPr lang="en-US" sz="1200" dirty="0" err="1" smtClean="0"/>
              <a:t>Siswa</a:t>
            </a:r>
            <a:r>
              <a:rPr lang="en-US" sz="1200" dirty="0" smtClean="0"/>
              <a:t> </a:t>
            </a:r>
            <a:r>
              <a:rPr lang="en-US" sz="1200" dirty="0" err="1" smtClean="0"/>
              <a:t>mengenai</a:t>
            </a:r>
            <a:r>
              <a:rPr lang="en-US" sz="1200" dirty="0" smtClean="0"/>
              <a:t> </a:t>
            </a:r>
            <a:r>
              <a:rPr lang="en-US" sz="1200" dirty="0" err="1" smtClean="0"/>
              <a:t>Tujuan</a:t>
            </a:r>
            <a:r>
              <a:rPr lang="en-US" sz="1200" dirty="0" smtClean="0"/>
              <a:t> </a:t>
            </a:r>
            <a:r>
              <a:rPr lang="en-US" sz="1200" dirty="0" err="1" smtClean="0"/>
              <a:t>mereka</a:t>
            </a:r>
            <a:r>
              <a:rPr lang="en-US" sz="1200" dirty="0" smtClean="0"/>
              <a:t> </a:t>
            </a:r>
            <a:r>
              <a:rPr lang="en-US" sz="1200" dirty="0" err="1" smtClean="0"/>
              <a:t>Belajar</a:t>
            </a:r>
            <a:r>
              <a:rPr lang="en-US" sz="1200" dirty="0" smtClean="0"/>
              <a:t> </a:t>
            </a:r>
            <a:r>
              <a:rPr lang="en-US" sz="1200" dirty="0" err="1" smtClean="0"/>
              <a:t>Bahasa</a:t>
            </a:r>
            <a:r>
              <a:rPr lang="en-US" sz="1200" dirty="0" smtClean="0"/>
              <a:t> </a:t>
            </a:r>
            <a:r>
              <a:rPr lang="en-US" sz="1200" dirty="0" err="1"/>
              <a:t>J</a:t>
            </a:r>
            <a:r>
              <a:rPr lang="en-US" sz="1200" dirty="0" err="1" smtClean="0"/>
              <a:t>epang</a:t>
            </a:r>
            <a:endParaRPr lang="en-US" sz="1200" dirty="0" smtClean="0"/>
          </a:p>
          <a:p>
            <a:pPr marL="228600" indent="-228600">
              <a:buAutoNum type="alphaLcPeriod"/>
            </a:pPr>
            <a:r>
              <a:rPr lang="en-US" sz="1200" dirty="0" err="1" smtClean="0"/>
              <a:t>Penyampaian</a:t>
            </a:r>
            <a:r>
              <a:rPr lang="en-US" sz="1200" dirty="0" smtClean="0"/>
              <a:t> </a:t>
            </a:r>
            <a:r>
              <a:rPr lang="en-US" sz="1200" dirty="0" err="1" smtClean="0"/>
              <a:t>Materi</a:t>
            </a:r>
            <a:r>
              <a:rPr lang="en-US" sz="1200" dirty="0" smtClean="0"/>
              <a:t>: </a:t>
            </a:r>
            <a:r>
              <a:rPr lang="en-US" sz="1200" dirty="0" err="1" smtClean="0"/>
              <a:t>Penyampaian</a:t>
            </a:r>
            <a:r>
              <a:rPr lang="en-US" sz="1200" dirty="0" smtClean="0"/>
              <a:t> </a:t>
            </a:r>
            <a:r>
              <a:rPr lang="en-US" sz="1200" dirty="0" err="1" smtClean="0"/>
              <a:t>Materi</a:t>
            </a:r>
            <a:r>
              <a:rPr lang="en-US" sz="1200" dirty="0" smtClean="0"/>
              <a:t> </a:t>
            </a:r>
            <a:r>
              <a:rPr lang="en-US" sz="1200" dirty="0" err="1" smtClean="0"/>
              <a:t>secara</a:t>
            </a:r>
            <a:r>
              <a:rPr lang="en-US" sz="1200" dirty="0" smtClean="0"/>
              <a:t> </a:t>
            </a:r>
            <a:r>
              <a:rPr lang="en-US" sz="1200" dirty="0" err="1" smtClean="0"/>
              <a:t>Interaktif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Dinamis</a:t>
            </a:r>
            <a:r>
              <a:rPr lang="en-US" sz="1200" dirty="0" smtClean="0"/>
              <a:t> </a:t>
            </a:r>
          </a:p>
          <a:p>
            <a:pPr marL="228600" indent="-228600">
              <a:buAutoNum type="alphaLcPeriod"/>
            </a:pPr>
            <a:r>
              <a:rPr lang="en-US" sz="1200" dirty="0" err="1" smtClean="0"/>
              <a:t>Penutupan</a:t>
            </a:r>
            <a:r>
              <a:rPr lang="en-US" sz="1200" dirty="0" smtClean="0"/>
              <a:t>: </a:t>
            </a:r>
            <a:r>
              <a:rPr lang="en-US" sz="1200" dirty="0" err="1" smtClean="0"/>
              <a:t>Memberikan</a:t>
            </a:r>
            <a:r>
              <a:rPr lang="en-US" sz="1200" dirty="0" smtClean="0"/>
              <a:t> </a:t>
            </a:r>
            <a:r>
              <a:rPr lang="en-US" sz="1200" dirty="0" err="1" smtClean="0"/>
              <a:t>Apresiasi</a:t>
            </a:r>
            <a:r>
              <a:rPr lang="en-US" sz="1200" dirty="0" smtClean="0"/>
              <a:t>, </a:t>
            </a:r>
            <a:r>
              <a:rPr lang="en-US" sz="1200" dirty="0" err="1" smtClean="0"/>
              <a:t>Permintaan</a:t>
            </a:r>
            <a:r>
              <a:rPr lang="en-US" sz="1200" dirty="0" smtClean="0"/>
              <a:t> </a:t>
            </a:r>
            <a:r>
              <a:rPr lang="en-US" sz="1200" dirty="0" err="1" smtClean="0"/>
              <a:t>Maaf</a:t>
            </a:r>
            <a:r>
              <a:rPr lang="en-US" sz="1200" dirty="0" smtClean="0"/>
              <a:t>, </a:t>
            </a:r>
            <a:r>
              <a:rPr lang="en-US" sz="1200" dirty="0" err="1" smtClean="0"/>
              <a:t>Menunjuk</a:t>
            </a:r>
            <a:r>
              <a:rPr lang="en-US" sz="1200" dirty="0" smtClean="0"/>
              <a:t> Salah </a:t>
            </a:r>
            <a:r>
              <a:rPr lang="en-US" sz="1200" dirty="0" err="1" smtClean="0"/>
              <a:t>satu</a:t>
            </a:r>
            <a:r>
              <a:rPr lang="en-US" sz="1200" dirty="0" smtClean="0"/>
              <a:t> </a:t>
            </a:r>
            <a:r>
              <a:rPr lang="en-US" sz="1200" dirty="0" err="1" smtClean="0"/>
              <a:t>siswa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membuat</a:t>
            </a:r>
            <a:r>
              <a:rPr lang="en-US" sz="1200" dirty="0" smtClean="0"/>
              <a:t> </a:t>
            </a:r>
            <a:r>
              <a:rPr lang="en-US" sz="1200" dirty="0" err="1" smtClean="0"/>
              <a:t>Ringkasan</a:t>
            </a:r>
            <a:r>
              <a:rPr lang="en-US" sz="1200" dirty="0"/>
              <a:t> </a:t>
            </a:r>
            <a:r>
              <a:rPr lang="en-US" sz="1200" dirty="0" err="1" smtClean="0"/>
              <a:t>lisan</a:t>
            </a:r>
            <a:r>
              <a:rPr lang="en-US" sz="1200" dirty="0" smtClean="0"/>
              <a:t>, </a:t>
            </a:r>
            <a:r>
              <a:rPr lang="en-US" sz="1200" dirty="0" err="1" smtClean="0"/>
              <a:t>Motivasi</a:t>
            </a:r>
            <a:r>
              <a:rPr lang="en-US" sz="1200" dirty="0" smtClean="0"/>
              <a:t> </a:t>
            </a:r>
            <a:r>
              <a:rPr lang="en-US" sz="1200" dirty="0" err="1" smtClean="0"/>
              <a:t>kepada</a:t>
            </a:r>
            <a:r>
              <a:rPr lang="en-US" sz="1200" dirty="0" smtClean="0"/>
              <a:t> </a:t>
            </a:r>
            <a:r>
              <a:rPr lang="en-US" sz="1200" dirty="0" err="1" smtClean="0"/>
              <a:t>Siswa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terus</a:t>
            </a:r>
            <a:r>
              <a:rPr lang="en-US" sz="1200" dirty="0" smtClean="0"/>
              <a:t> </a:t>
            </a:r>
            <a:r>
              <a:rPr lang="en-US" sz="1200" dirty="0" err="1" smtClean="0"/>
              <a:t>giat</a:t>
            </a:r>
            <a:r>
              <a:rPr lang="en-US" sz="1200" dirty="0" smtClean="0"/>
              <a:t> </a:t>
            </a:r>
            <a:r>
              <a:rPr lang="en-US" sz="1200" dirty="0" err="1" smtClean="0"/>
              <a:t>Belajar</a:t>
            </a:r>
            <a:endParaRPr lang="en-US" sz="1200" dirty="0" smtClean="0"/>
          </a:p>
          <a:p>
            <a:pPr marL="228600" indent="-228600">
              <a:buAutoNum type="alphaLcPeriod"/>
            </a:pPr>
            <a:r>
              <a:rPr lang="en-US" sz="1200" dirty="0" smtClean="0"/>
              <a:t>Proses </a:t>
            </a:r>
            <a:r>
              <a:rPr lang="en-US" sz="1200" dirty="0" err="1" smtClean="0"/>
              <a:t>Pengujian</a:t>
            </a:r>
            <a:r>
              <a:rPr lang="en-US" sz="1200" dirty="0" smtClean="0"/>
              <a:t> (Google Form, Zoom)</a:t>
            </a:r>
          </a:p>
          <a:p>
            <a:r>
              <a:rPr lang="en-US" sz="1200" dirty="0" smtClean="0"/>
              <a:t>B. </a:t>
            </a:r>
            <a:r>
              <a:rPr lang="en-US" sz="1200" dirty="0" err="1" smtClean="0"/>
              <a:t>Saat</a:t>
            </a:r>
            <a:r>
              <a:rPr lang="en-US" sz="1200" dirty="0" smtClean="0"/>
              <a:t> Di </a:t>
            </a:r>
            <a:r>
              <a:rPr lang="en-US" sz="1200" dirty="0" err="1" smtClean="0"/>
              <a:t>Luar</a:t>
            </a:r>
            <a:r>
              <a:rPr lang="en-US" sz="1200" dirty="0" smtClean="0"/>
              <a:t> </a:t>
            </a:r>
            <a:r>
              <a:rPr lang="en-US" sz="1200" dirty="0" err="1" smtClean="0"/>
              <a:t>Kelas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Penyediaan</a:t>
            </a:r>
            <a:r>
              <a:rPr lang="en-US" sz="1200" dirty="0"/>
              <a:t> </a:t>
            </a:r>
            <a:r>
              <a:rPr lang="en-US" sz="1200" dirty="0" err="1"/>
              <a:t>Layanan</a:t>
            </a:r>
            <a:r>
              <a:rPr lang="en-US" sz="1200" dirty="0"/>
              <a:t> </a:t>
            </a:r>
            <a:r>
              <a:rPr lang="en-US" sz="1200" dirty="0" err="1" smtClean="0"/>
              <a:t>Belajar</a:t>
            </a:r>
            <a:r>
              <a:rPr lang="en-US" sz="1200" dirty="0" smtClean="0"/>
              <a:t> </a:t>
            </a:r>
            <a:r>
              <a:rPr lang="en-US" sz="1200" dirty="0" err="1" smtClean="0"/>
              <a:t>Mandiri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Konsultasi</a:t>
            </a:r>
            <a:r>
              <a:rPr lang="en-US" sz="1200" dirty="0" smtClean="0"/>
              <a:t> </a:t>
            </a:r>
            <a:r>
              <a:rPr lang="en-US" sz="1200" dirty="0"/>
              <a:t>Para </a:t>
            </a:r>
            <a:r>
              <a:rPr lang="en-US" sz="1200" dirty="0" err="1"/>
              <a:t>Siswa</a:t>
            </a:r>
            <a:r>
              <a:rPr lang="en-US" sz="1200" dirty="0"/>
              <a:t> </a:t>
            </a:r>
            <a:r>
              <a:rPr lang="en-US" sz="1200" dirty="0" err="1"/>
              <a:t>melalui</a:t>
            </a:r>
            <a:r>
              <a:rPr lang="en-US" sz="1200" dirty="0"/>
              <a:t> WA </a:t>
            </a:r>
            <a:r>
              <a:rPr lang="en-US" sz="1200" dirty="0" smtClean="0"/>
              <a:t>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-1607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Kelas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Online-LPK 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873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7886" y="1257300"/>
            <a:ext cx="23153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Output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Pelatihan</a:t>
            </a:r>
            <a:r>
              <a:rPr lang="en-US" sz="1200" dirty="0" smtClean="0"/>
              <a:t>: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Evaluasi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Perbaikan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Evaluasi</a:t>
            </a:r>
            <a:r>
              <a:rPr lang="en-US" sz="1200" dirty="0"/>
              <a:t> Proses </a:t>
            </a:r>
            <a:r>
              <a:rPr lang="en-US" sz="1200" dirty="0" err="1"/>
              <a:t>Pengajaran</a:t>
            </a:r>
            <a:endParaRPr lang="en-US" sz="12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/>
              <a:t>Absensi</a:t>
            </a:r>
            <a:r>
              <a:rPr lang="en-US" sz="1200" dirty="0"/>
              <a:t> (Google </a:t>
            </a:r>
            <a:r>
              <a:rPr lang="en-US" sz="1200"/>
              <a:t>Form</a:t>
            </a:r>
            <a:r>
              <a:rPr lang="en-US" sz="1200" smtClean="0"/>
              <a:t>).</a:t>
            </a:r>
            <a:endParaRPr lang="en-US" sz="12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/>
              <a:t>Kendala</a:t>
            </a:r>
            <a:r>
              <a:rPr lang="en-US" sz="1200" dirty="0"/>
              <a:t> (Google Form</a:t>
            </a:r>
            <a:r>
              <a:rPr lang="en-US" sz="1200" dirty="0" smtClean="0"/>
              <a:t>).</a:t>
            </a:r>
            <a:endParaRPr lang="en-US" sz="12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/>
              <a:t>Evaluasi</a:t>
            </a:r>
            <a:r>
              <a:rPr lang="en-US" sz="1200" dirty="0"/>
              <a:t> Proses </a:t>
            </a:r>
            <a:r>
              <a:rPr lang="en-US" sz="1200" dirty="0" err="1"/>
              <a:t>Pembelajaran</a:t>
            </a:r>
            <a:r>
              <a:rPr lang="en-US" sz="1200" dirty="0"/>
              <a:t> </a:t>
            </a:r>
            <a:r>
              <a:rPr lang="en-US" sz="1200" dirty="0" err="1"/>
              <a:t>Kelas</a:t>
            </a:r>
            <a:r>
              <a:rPr lang="en-US" sz="1200" dirty="0"/>
              <a:t> (Google Form</a:t>
            </a:r>
            <a:r>
              <a:rPr lang="en-US" sz="1200" dirty="0" smtClean="0"/>
              <a:t>).</a:t>
            </a:r>
            <a:endParaRPr lang="en-US" sz="12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Evaluasi</a:t>
            </a:r>
            <a:r>
              <a:rPr lang="en-US" sz="1200" dirty="0"/>
              <a:t> </a:t>
            </a:r>
            <a:r>
              <a:rPr lang="en-US" sz="1200" dirty="0" err="1"/>
              <a:t>Pencapaian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endParaRPr lang="en-US" sz="12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Form </a:t>
            </a:r>
            <a:r>
              <a:rPr lang="en-US" sz="1200" dirty="0" err="1"/>
              <a:t>Tujuan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Kemampuan</a:t>
            </a:r>
            <a:r>
              <a:rPr lang="en-US" sz="1200" dirty="0"/>
              <a:t> </a:t>
            </a:r>
            <a:r>
              <a:rPr lang="en-US" sz="1200" dirty="0" err="1"/>
              <a:t>Awal</a:t>
            </a:r>
            <a:r>
              <a:rPr lang="en-US" sz="1200" dirty="0"/>
              <a:t> (Google Form</a:t>
            </a:r>
            <a:r>
              <a:rPr lang="en-US" sz="1200" dirty="0" smtClean="0"/>
              <a:t>).</a:t>
            </a:r>
            <a:endParaRPr lang="en-US" sz="12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Form </a:t>
            </a:r>
            <a:r>
              <a:rPr lang="en-US" sz="1200" dirty="0" err="1"/>
              <a:t>Evaluasi</a:t>
            </a:r>
            <a:r>
              <a:rPr lang="en-US" sz="1200" dirty="0"/>
              <a:t> </a:t>
            </a:r>
            <a:r>
              <a:rPr lang="en-US" sz="1200" dirty="0" err="1"/>
              <a:t>Kesulitan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(Google Form</a:t>
            </a:r>
            <a:r>
              <a:rPr lang="en-US" sz="1200" dirty="0" smtClean="0"/>
              <a:t>).</a:t>
            </a:r>
            <a:endParaRPr lang="en-US" sz="1200" dirty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sz="1200" dirty="0" err="1"/>
              <a:t>Nilai</a:t>
            </a:r>
            <a:r>
              <a:rPr lang="en-US" sz="1200" dirty="0"/>
              <a:t> </a:t>
            </a:r>
            <a:r>
              <a:rPr lang="en-US" sz="1200" dirty="0" err="1"/>
              <a:t>Ujian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427886" y="647700"/>
            <a:ext cx="8258914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OUTPUT: Output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Pelatihan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Evaluasi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Perbaikan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Input </a:t>
            </a:r>
            <a:r>
              <a:rPr lang="en-US" sz="1400" dirty="0" err="1" smtClean="0"/>
              <a:t>dan</a:t>
            </a:r>
            <a:r>
              <a:rPr lang="en-US" sz="1400" dirty="0" smtClean="0"/>
              <a:t> Proses </a:t>
            </a:r>
            <a:r>
              <a:rPr lang="en-US" sz="1400" dirty="0" err="1" smtClean="0"/>
              <a:t>Pelatihan</a:t>
            </a:r>
            <a:endParaRPr lang="en-US" sz="1400" dirty="0"/>
          </a:p>
        </p:txBody>
      </p:sp>
      <p:sp>
        <p:nvSpPr>
          <p:cNvPr id="2" name="Right Arrow 1"/>
          <p:cNvSpPr/>
          <p:nvPr/>
        </p:nvSpPr>
        <p:spPr>
          <a:xfrm>
            <a:off x="3078771" y="2078861"/>
            <a:ext cx="533400" cy="1219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47743" y="1926461"/>
            <a:ext cx="1219200" cy="1524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371486" y="1926461"/>
            <a:ext cx="1219200" cy="1524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5502514" y="2078861"/>
            <a:ext cx="533400" cy="12192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-1607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Kelas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Online-LPK 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025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38100"/>
            <a:ext cx="409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 smtClean="0">
                <a:solidFill>
                  <a:prstClr val="black"/>
                </a:solidFill>
              </a:rPr>
              <a:t>Value Chain OPERATIONAL: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B. </a:t>
            </a:r>
            <a:r>
              <a:rPr lang="en-US" dirty="0" err="1" smtClean="0">
                <a:solidFill>
                  <a:prstClr val="black"/>
                </a:solidFill>
              </a:rPr>
              <a:t>Penyelenggara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Pemagangan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Jepang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8200" y="876300"/>
            <a:ext cx="2783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Proses </a:t>
            </a:r>
            <a:r>
              <a:rPr lang="en-US" dirty="0" err="1" smtClean="0">
                <a:solidFill>
                  <a:prstClr val="black"/>
                </a:solidFill>
              </a:rPr>
              <a:t>Penerimaan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Magang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8" name="Picture 4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45632"/>
            <a:ext cx="6705600" cy="39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38100"/>
            <a:ext cx="4099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prstClr val="black"/>
                </a:solidFill>
              </a:rPr>
              <a:t>Value Chain OPERATIONAL: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B. </a:t>
            </a:r>
            <a:r>
              <a:rPr lang="en-US" dirty="0" err="1" smtClean="0">
                <a:solidFill>
                  <a:prstClr val="black"/>
                </a:solidFill>
              </a:rPr>
              <a:t>Penyelenggara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Pemagangan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Jepang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86381"/>
            <a:ext cx="1009461" cy="1447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Mengikuti </a:t>
            </a:r>
            <a:r>
              <a:rPr lang="en-US" sz="1000" dirty="0" err="1">
                <a:solidFill>
                  <a:schemeClr val="bg1"/>
                </a:solidFill>
              </a:rPr>
              <a:t>Pelatihan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Keterampilan</a:t>
            </a:r>
            <a:r>
              <a:rPr lang="en-US" sz="1000" dirty="0">
                <a:solidFill>
                  <a:schemeClr val="bg1"/>
                </a:solidFill>
              </a:rPr>
              <a:t> &amp; </a:t>
            </a:r>
            <a:r>
              <a:rPr lang="en-US" sz="1000" dirty="0" err="1">
                <a:solidFill>
                  <a:schemeClr val="bg1"/>
                </a:solidFill>
              </a:rPr>
              <a:t>Budaya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Jepang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untuk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Pengenalan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42861" y="1286381"/>
            <a:ext cx="1009461" cy="1447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Mengikuti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Tes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dan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Wawancara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dengan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Pihak</a:t>
            </a:r>
            <a:r>
              <a:rPr lang="en-US" sz="1000" dirty="0">
                <a:solidFill>
                  <a:schemeClr val="bg1"/>
                </a:solidFill>
              </a:rPr>
              <a:t> Perusahaan </a:t>
            </a:r>
            <a:r>
              <a:rPr lang="en-US" sz="1000" dirty="0" err="1">
                <a:solidFill>
                  <a:schemeClr val="bg1"/>
                </a:solidFill>
              </a:rPr>
              <a:t>Jepang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81261" y="1274951"/>
            <a:ext cx="1009461" cy="1447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Menerima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Certificate of Eligibility (</a:t>
            </a:r>
            <a:r>
              <a:rPr lang="en-US" sz="1000" i="1" dirty="0" err="1">
                <a:solidFill>
                  <a:schemeClr val="bg1"/>
                </a:solidFill>
              </a:rPr>
              <a:t>CoE</a:t>
            </a:r>
            <a:r>
              <a:rPr lang="en-US" sz="1000" i="1" dirty="0">
                <a:solidFill>
                  <a:schemeClr val="bg1"/>
                </a:solidFill>
              </a:rPr>
              <a:t>) </a:t>
            </a:r>
            <a:r>
              <a:rPr lang="en-US" sz="1000" dirty="0" err="1">
                <a:solidFill>
                  <a:schemeClr val="bg1"/>
                </a:solidFill>
              </a:rPr>
              <a:t>dari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Pihak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Jepang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2061" y="1286381"/>
            <a:ext cx="1009461" cy="1447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Tanda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Tangan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Kontrak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Magang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Durasi</a:t>
            </a:r>
            <a:r>
              <a:rPr lang="en-US" sz="1000" dirty="0">
                <a:solidFill>
                  <a:schemeClr val="bg1"/>
                </a:solidFill>
              </a:rPr>
              <a:t> 1,3,5 </a:t>
            </a:r>
            <a:r>
              <a:rPr lang="en-US" sz="1000" dirty="0" err="1">
                <a:solidFill>
                  <a:schemeClr val="bg1"/>
                </a:solidFill>
              </a:rPr>
              <a:t>Tahun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>
            <a:stCxn id="16" idx="3"/>
            <a:endCxn id="17" idx="1"/>
          </p:cNvCxnSpPr>
          <p:nvPr/>
        </p:nvCxnSpPr>
        <p:spPr>
          <a:xfrm>
            <a:off x="1314261" y="2010281"/>
            <a:ext cx="228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5200461" y="1274951"/>
            <a:ext cx="1009461" cy="1447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Pengurusan</a:t>
            </a:r>
            <a:r>
              <a:rPr lang="en-US" sz="1000" dirty="0">
                <a:solidFill>
                  <a:schemeClr val="bg1"/>
                </a:solidFill>
              </a:rPr>
              <a:t> VISA Training &amp; </a:t>
            </a:r>
            <a:r>
              <a:rPr lang="en-US" sz="1000" dirty="0" err="1">
                <a:solidFill>
                  <a:schemeClr val="bg1"/>
                </a:solidFill>
              </a:rPr>
              <a:t>Dokumen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Magang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19661" y="1274951"/>
            <a:ext cx="1009461" cy="1447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schemeClr val="bg1"/>
                </a:solidFill>
              </a:rPr>
              <a:t>Bekerja</a:t>
            </a:r>
            <a:r>
              <a:rPr lang="en-US" sz="1000" dirty="0">
                <a:solidFill>
                  <a:schemeClr val="bg1"/>
                </a:solidFill>
              </a:rPr>
              <a:t> di </a:t>
            </a:r>
            <a:r>
              <a:rPr lang="en-US" sz="1000" dirty="0" err="1">
                <a:solidFill>
                  <a:schemeClr val="bg1"/>
                </a:solidFill>
              </a:rPr>
              <a:t>Jepang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04800" y="1159550"/>
            <a:ext cx="590512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65880" y="888607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Di Indonesia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429080" y="1159550"/>
            <a:ext cx="9928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33097" y="882551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Di </a:t>
            </a:r>
            <a:r>
              <a:rPr lang="en-US" sz="1200" b="1" dirty="0" err="1"/>
              <a:t>Jepang</a:t>
            </a:r>
            <a:endParaRPr lang="en-US" sz="12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2552322" y="1996946"/>
            <a:ext cx="228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74443" y="2010281"/>
            <a:ext cx="228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90722" y="1996946"/>
            <a:ext cx="228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209922" y="1996946"/>
            <a:ext cx="228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638861" y="1274951"/>
            <a:ext cx="1009461" cy="1447800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solidFill>
                  <a:schemeClr val="bg1"/>
                </a:solidFill>
              </a:rPr>
              <a:t>Selesai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err="1" smtClean="0">
                <a:solidFill>
                  <a:schemeClr val="bg1"/>
                </a:solidFill>
              </a:rPr>
              <a:t>Magang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>
                <a:solidFill>
                  <a:schemeClr val="bg1"/>
                </a:solidFill>
              </a:rPr>
              <a:t>di </a:t>
            </a:r>
            <a:r>
              <a:rPr lang="en-US" sz="1000" dirty="0" err="1">
                <a:solidFill>
                  <a:schemeClr val="bg1"/>
                </a:solidFill>
              </a:rPr>
              <a:t>Jepang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638861" y="1159550"/>
            <a:ext cx="9928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74607" y="876300"/>
            <a:ext cx="982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Di </a:t>
            </a:r>
            <a:r>
              <a:rPr lang="en-US" sz="1200" b="1" dirty="0" smtClean="0"/>
              <a:t>Indonesia</a:t>
            </a:r>
            <a:endParaRPr lang="en-US" sz="1200" b="1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04800" y="2886581"/>
            <a:ext cx="590512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05992" y="2940486"/>
            <a:ext cx="1901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Tahapan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Sebelum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Magang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438522" y="2940486"/>
            <a:ext cx="1030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Saat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Magang</a:t>
            </a:r>
            <a:endParaRPr lang="en-US" sz="1200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419661" y="2886581"/>
            <a:ext cx="9928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7638861" y="2886581"/>
            <a:ext cx="99280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549216" y="2940485"/>
            <a:ext cx="1233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Selesai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Magang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324222" y="3217484"/>
            <a:ext cx="152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Monitoring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Evaluasi</a:t>
            </a:r>
            <a:endParaRPr lang="en-US" sz="1200" dirty="0" smtClean="0"/>
          </a:p>
          <a:p>
            <a:r>
              <a:rPr lang="en-US" sz="1200" dirty="0" smtClean="0"/>
              <a:t>2. </a:t>
            </a:r>
            <a:r>
              <a:rPr lang="en-US" sz="1200" dirty="0" err="1" smtClean="0"/>
              <a:t>Pelaporan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586644" y="3217483"/>
            <a:ext cx="1529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1. </a:t>
            </a:r>
            <a:r>
              <a:rPr lang="en-US" sz="1200" dirty="0" err="1" smtClean="0"/>
              <a:t>Koneksi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Perusahaan </a:t>
            </a:r>
            <a:r>
              <a:rPr lang="en-US" sz="1200" dirty="0" err="1" smtClean="0"/>
              <a:t>Jepang</a:t>
            </a:r>
            <a:r>
              <a:rPr lang="en-US" sz="1200" dirty="0" smtClean="0"/>
              <a:t> di Indonesia</a:t>
            </a:r>
          </a:p>
          <a:p>
            <a:r>
              <a:rPr lang="en-US" sz="1200" dirty="0" smtClean="0"/>
              <a:t>2. </a:t>
            </a:r>
            <a:r>
              <a:rPr lang="en-US" sz="1200" dirty="0" err="1" smtClean="0"/>
              <a:t>Konsultasi</a:t>
            </a:r>
            <a:r>
              <a:rPr lang="en-US" sz="1200" dirty="0" smtClean="0"/>
              <a:t> </a:t>
            </a:r>
            <a:r>
              <a:rPr lang="en-US" sz="1200" dirty="0" err="1" smtClean="0"/>
              <a:t>Wirausaha</a:t>
            </a:r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2209292" y="3217483"/>
            <a:ext cx="1529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Pendampingan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Siswa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melalui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Tahapan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Magang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Secara</a:t>
            </a:r>
            <a:r>
              <a:rPr lang="en-US" sz="1200" dirty="0">
                <a:solidFill>
                  <a:prstClr val="black"/>
                </a:solidFill>
              </a:rPr>
              <a:t> Online </a:t>
            </a:r>
            <a:r>
              <a:rPr lang="en-US" sz="1200" dirty="0" err="1">
                <a:solidFill>
                  <a:prstClr val="black"/>
                </a:solidFill>
              </a:rPr>
              <a:t>dan</a:t>
            </a:r>
            <a:r>
              <a:rPr lang="en-US" sz="1200" dirty="0">
                <a:solidFill>
                  <a:prstClr val="black"/>
                </a:solidFill>
              </a:rPr>
              <a:t> Offline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419" y="4214926"/>
            <a:ext cx="67882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Sesuai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Peraturan</a:t>
            </a:r>
            <a:r>
              <a:rPr lang="en-US" sz="1200" dirty="0"/>
              <a:t> </a:t>
            </a:r>
            <a:r>
              <a:rPr lang="en-US" sz="1200" dirty="0" err="1" smtClean="0"/>
              <a:t>Menteri</a:t>
            </a:r>
            <a:r>
              <a:rPr lang="en-US" sz="1200" dirty="0" smtClean="0"/>
              <a:t> </a:t>
            </a:r>
            <a:r>
              <a:rPr lang="en-US" sz="1200" dirty="0" err="1" smtClean="0"/>
              <a:t>Tenaga</a:t>
            </a:r>
            <a:r>
              <a:rPr lang="en-US" sz="1200" dirty="0" smtClean="0"/>
              <a:t> </a:t>
            </a:r>
            <a:r>
              <a:rPr lang="en-US" sz="1200" dirty="0" err="1" smtClean="0"/>
              <a:t>Kerja</a:t>
            </a:r>
            <a:r>
              <a:rPr lang="en-US" sz="1200" dirty="0" smtClean="0"/>
              <a:t> Dan </a:t>
            </a:r>
            <a:r>
              <a:rPr lang="en-US" sz="1200" dirty="0" err="1" smtClean="0"/>
              <a:t>Transmigrasi</a:t>
            </a:r>
            <a:r>
              <a:rPr lang="en-US" sz="1200" dirty="0" smtClean="0"/>
              <a:t> </a:t>
            </a:r>
            <a:r>
              <a:rPr lang="en-US" sz="1200" dirty="0" err="1" smtClean="0"/>
              <a:t>Republik</a:t>
            </a:r>
            <a:r>
              <a:rPr lang="en-US" sz="1200" dirty="0" smtClean="0"/>
              <a:t> Indonesia, PER.08/MEN/V/2008</a:t>
            </a:r>
          </a:p>
          <a:p>
            <a:r>
              <a:rPr lang="en-US" sz="1200" dirty="0"/>
              <a:t>Program </a:t>
            </a:r>
            <a:r>
              <a:rPr lang="en-US" sz="1200" dirty="0" err="1"/>
              <a:t>pemagangan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LPK </a:t>
            </a:r>
            <a:r>
              <a:rPr lang="en-US" sz="1200" dirty="0" err="1"/>
              <a:t>swasta</a:t>
            </a:r>
            <a:r>
              <a:rPr lang="en-US" sz="1200" dirty="0"/>
              <a:t> </a:t>
            </a:r>
            <a:r>
              <a:rPr lang="en-US" sz="1200" dirty="0" err="1"/>
              <a:t>sekurang-kurangnya</a:t>
            </a:r>
            <a:r>
              <a:rPr lang="en-US" sz="1200" dirty="0"/>
              <a:t> </a:t>
            </a:r>
            <a:r>
              <a:rPr lang="en-US" sz="1200" dirty="0" err="1"/>
              <a:t>harus</a:t>
            </a:r>
            <a:r>
              <a:rPr lang="en-US" sz="1200" dirty="0"/>
              <a:t> </a:t>
            </a:r>
            <a:r>
              <a:rPr lang="en-US" sz="1200" dirty="0" err="1"/>
              <a:t>memuat</a:t>
            </a:r>
            <a:r>
              <a:rPr lang="en-US" sz="1200" dirty="0"/>
              <a:t> : </a:t>
            </a:r>
            <a:endParaRPr lang="en-US" sz="1200" dirty="0" smtClean="0"/>
          </a:p>
          <a:p>
            <a:r>
              <a:rPr lang="en-US" sz="1200" dirty="0" err="1" smtClean="0"/>
              <a:t>a.nama</a:t>
            </a:r>
            <a:r>
              <a:rPr lang="en-US" sz="1200" dirty="0" smtClean="0"/>
              <a:t> </a:t>
            </a:r>
            <a:r>
              <a:rPr lang="en-US" sz="1200" dirty="0" err="1"/>
              <a:t>pelatihan</a:t>
            </a:r>
            <a:r>
              <a:rPr lang="en-US" sz="1200" dirty="0"/>
              <a:t> </a:t>
            </a:r>
            <a:r>
              <a:rPr lang="en-US" sz="1200" dirty="0" err="1"/>
              <a:t>pemagangan</a:t>
            </a:r>
            <a:r>
              <a:rPr lang="en-US" sz="1200" dirty="0" smtClean="0"/>
              <a:t>;</a:t>
            </a:r>
          </a:p>
          <a:p>
            <a:r>
              <a:rPr lang="en-US" sz="1200" dirty="0" err="1" smtClean="0"/>
              <a:t>b.tujuan</a:t>
            </a:r>
            <a:r>
              <a:rPr lang="en-US" sz="1200" dirty="0" smtClean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sasaran</a:t>
            </a:r>
            <a:r>
              <a:rPr lang="en-US" sz="1200" dirty="0"/>
              <a:t> program </a:t>
            </a:r>
            <a:r>
              <a:rPr lang="en-US" sz="1200" dirty="0" err="1"/>
              <a:t>pemagangan</a:t>
            </a:r>
            <a:r>
              <a:rPr lang="en-US" sz="1200" dirty="0" smtClean="0"/>
              <a:t>;</a:t>
            </a:r>
          </a:p>
          <a:p>
            <a:r>
              <a:rPr lang="en-US" sz="1200" dirty="0" err="1" smtClean="0"/>
              <a:t>c.program</a:t>
            </a:r>
            <a:r>
              <a:rPr lang="en-US" sz="1200" dirty="0" smtClean="0"/>
              <a:t> </a:t>
            </a:r>
            <a:r>
              <a:rPr lang="en-US" sz="1200" dirty="0" err="1"/>
              <a:t>kejuruan</a:t>
            </a:r>
            <a:r>
              <a:rPr lang="en-US" sz="1200" dirty="0" smtClean="0"/>
              <a:t>;</a:t>
            </a:r>
          </a:p>
          <a:p>
            <a:r>
              <a:rPr lang="en-US" sz="1200" dirty="0" err="1" smtClean="0"/>
              <a:t>d.pelaksanaan</a:t>
            </a:r>
            <a:r>
              <a:rPr lang="en-US" sz="1200" dirty="0" smtClean="0"/>
              <a:t> </a:t>
            </a:r>
            <a:r>
              <a:rPr lang="en-US" sz="1200" dirty="0"/>
              <a:t>program </a:t>
            </a:r>
            <a:r>
              <a:rPr lang="en-US" sz="1200" dirty="0" err="1"/>
              <a:t>pemagangan</a:t>
            </a:r>
            <a:r>
              <a:rPr lang="en-US" sz="1200" dirty="0" smtClean="0"/>
              <a:t>;</a:t>
            </a:r>
          </a:p>
          <a:p>
            <a:r>
              <a:rPr lang="en-US" sz="1200" dirty="0" err="1" smtClean="0"/>
              <a:t>e.tindak</a:t>
            </a:r>
            <a:r>
              <a:rPr lang="en-US" sz="1200" dirty="0" smtClean="0"/>
              <a:t> </a:t>
            </a:r>
            <a:r>
              <a:rPr lang="en-US" sz="1200" dirty="0" err="1"/>
              <a:t>lanjut</a:t>
            </a:r>
            <a:r>
              <a:rPr lang="en-US" sz="1200" dirty="0"/>
              <a:t> </a:t>
            </a:r>
            <a:r>
              <a:rPr lang="en-US" sz="1200" dirty="0" err="1"/>
              <a:t>pasca</a:t>
            </a:r>
            <a:r>
              <a:rPr lang="en-US" sz="1200" dirty="0"/>
              <a:t> </a:t>
            </a:r>
            <a:r>
              <a:rPr lang="en-US" sz="1200" dirty="0" err="1"/>
              <a:t>pemagangan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559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85800" y="1086565"/>
            <a:ext cx="172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id-ID" dirty="0"/>
          </a:p>
        </p:txBody>
      </p:sp>
      <p:sp>
        <p:nvSpPr>
          <p:cNvPr id="21" name="TextBox 20"/>
          <p:cNvSpPr txBox="1"/>
          <p:nvPr/>
        </p:nvSpPr>
        <p:spPr>
          <a:xfrm>
            <a:off x="981215" y="4457700"/>
            <a:ext cx="7333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Stranger: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Customer yang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Potential Customer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Kontak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Ketertarikan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Promoter: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mempromosikan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" y="723900"/>
            <a:ext cx="3606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2. Value Chain MARKETING &amp; SALES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47800" y="2675572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Stranger</a:t>
            </a:r>
          </a:p>
        </p:txBody>
      </p:sp>
      <p:sp>
        <p:nvSpPr>
          <p:cNvPr id="27" name="Oval 26"/>
          <p:cNvSpPr/>
          <p:nvPr/>
        </p:nvSpPr>
        <p:spPr>
          <a:xfrm>
            <a:off x="3048000" y="2675572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</p:txBody>
      </p:sp>
      <p:sp>
        <p:nvSpPr>
          <p:cNvPr id="28" name="Oval 27"/>
          <p:cNvSpPr/>
          <p:nvPr/>
        </p:nvSpPr>
        <p:spPr>
          <a:xfrm>
            <a:off x="4648200" y="2706052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29" name="Oval 28"/>
          <p:cNvSpPr/>
          <p:nvPr/>
        </p:nvSpPr>
        <p:spPr>
          <a:xfrm>
            <a:off x="6248400" y="2675572"/>
            <a:ext cx="1295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743200" y="2942272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343400" y="2972752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6019800" y="2972752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Elbow Connector 32"/>
          <p:cNvCxnSpPr>
            <a:stCxn id="26" idx="4"/>
            <a:endCxn id="27" idx="4"/>
          </p:cNvCxnSpPr>
          <p:nvPr/>
        </p:nvCxnSpPr>
        <p:spPr>
          <a:xfrm rot="16200000" flipH="1">
            <a:off x="2895600" y="2637472"/>
            <a:ext cx="12700" cy="160020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7" idx="4"/>
            <a:endCxn id="28" idx="4"/>
          </p:cNvCxnSpPr>
          <p:nvPr/>
        </p:nvCxnSpPr>
        <p:spPr>
          <a:xfrm rot="16200000" flipH="1">
            <a:off x="4499610" y="2633662"/>
            <a:ext cx="30480" cy="1638300"/>
          </a:xfrm>
          <a:prstGeom prst="bentConnector3">
            <a:avLst>
              <a:gd name="adj1" fmla="val 8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6200000" flipH="1">
            <a:off x="6080760" y="2667952"/>
            <a:ext cx="30480" cy="1600200"/>
          </a:xfrm>
          <a:prstGeom prst="bentConnector3">
            <a:avLst>
              <a:gd name="adj1" fmla="val 850000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323488" y="3697921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66222" y="370427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66780" y="3704271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46135" y="1485900"/>
            <a:ext cx="420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Customer </a:t>
            </a:r>
            <a:r>
              <a:rPr lang="en-US" dirty="0" smtClean="0"/>
              <a:t>Journey &amp; Customer Touch Point</a:t>
            </a:r>
            <a:endParaRPr lang="id-ID" dirty="0"/>
          </a:p>
        </p:txBody>
      </p:sp>
      <p:sp>
        <p:nvSpPr>
          <p:cNvPr id="40" name="TextBox 39"/>
          <p:cNvSpPr txBox="1"/>
          <p:nvPr/>
        </p:nvSpPr>
        <p:spPr>
          <a:xfrm>
            <a:off x="2510750" y="2262743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Attract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066752" y="2262743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Convert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676685" y="2249388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Delight</a:t>
            </a:r>
            <a:endParaRPr lang="en-US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685800" y="1855232"/>
            <a:ext cx="7772400" cy="2526268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407816" y="1856423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Plan-Do-Check Action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Value Chain Analysis</a:t>
            </a: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141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90048" y="766847"/>
            <a:ext cx="1796498" cy="979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Marketing Activities</a:t>
            </a:r>
            <a:r>
              <a:rPr lang="en-US" sz="1400" dirty="0"/>
              <a:t> for Lead </a:t>
            </a:r>
          </a:p>
          <a:p>
            <a:pPr algn="ctr"/>
            <a:r>
              <a:rPr lang="en-US" sz="1400" dirty="0"/>
              <a:t>/ Demand Generation</a:t>
            </a:r>
            <a:endParaRPr lang="id-ID" sz="1400" dirty="0"/>
          </a:p>
        </p:txBody>
      </p:sp>
      <p:sp>
        <p:nvSpPr>
          <p:cNvPr id="11" name="Rectangle 10"/>
          <p:cNvSpPr/>
          <p:nvPr/>
        </p:nvSpPr>
        <p:spPr>
          <a:xfrm>
            <a:off x="5604677" y="989076"/>
            <a:ext cx="1283803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/>
              <a:t>Lead</a:t>
            </a:r>
            <a:r>
              <a:rPr lang="en-US" sz="1400"/>
              <a:t>/Demand</a:t>
            </a:r>
            <a:r>
              <a:rPr lang="id-ID" sz="1400"/>
              <a:t> </a:t>
            </a:r>
            <a:r>
              <a:rPr lang="id-ID" sz="1400" dirty="0"/>
              <a:t>Ecosystem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6797" y="2102294"/>
            <a:ext cx="1143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/>
              <a:t>Lead</a:t>
            </a:r>
            <a:endParaRPr lang="id-ID" sz="1400" dirty="0"/>
          </a:p>
        </p:txBody>
      </p:sp>
      <p:sp>
        <p:nvSpPr>
          <p:cNvPr id="14" name="Rectangle 13"/>
          <p:cNvSpPr/>
          <p:nvPr/>
        </p:nvSpPr>
        <p:spPr>
          <a:xfrm>
            <a:off x="3516797" y="3223830"/>
            <a:ext cx="1143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Lead Scoring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21797" y="3223830"/>
            <a:ext cx="1143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Qualified Lead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47801" y="3223830"/>
            <a:ext cx="1143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Unqualified Lead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21797" y="4333558"/>
            <a:ext cx="1143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Sales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47801" y="2102294"/>
            <a:ext cx="1143000" cy="6028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Lead Nurturing Program</a:t>
            </a:r>
          </a:p>
        </p:txBody>
      </p:sp>
      <p:cxnSp>
        <p:nvCxnSpPr>
          <p:cNvPr id="19" name="Straight Arrow Connector 18"/>
          <p:cNvCxnSpPr>
            <a:stCxn id="10" idx="2"/>
            <a:endCxn id="12" idx="0"/>
          </p:cNvCxnSpPr>
          <p:nvPr/>
        </p:nvCxnSpPr>
        <p:spPr>
          <a:xfrm>
            <a:off x="4088297" y="1746045"/>
            <a:ext cx="0" cy="3562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 flipV="1">
            <a:off x="4986546" y="1255776"/>
            <a:ext cx="618131" cy="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986546" y="1361758"/>
            <a:ext cx="6181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  <a:endCxn id="14" idx="0"/>
          </p:cNvCxnSpPr>
          <p:nvPr/>
        </p:nvCxnSpPr>
        <p:spPr>
          <a:xfrm>
            <a:off x="4088297" y="2635694"/>
            <a:ext cx="0" cy="588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5" idx="1"/>
          </p:cNvCxnSpPr>
          <p:nvPr/>
        </p:nvCxnSpPr>
        <p:spPr>
          <a:xfrm>
            <a:off x="4659797" y="349053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5" idx="2"/>
            <a:endCxn id="17" idx="0"/>
          </p:cNvCxnSpPr>
          <p:nvPr/>
        </p:nvCxnSpPr>
        <p:spPr>
          <a:xfrm>
            <a:off x="5993297" y="3757230"/>
            <a:ext cx="0" cy="5763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1"/>
            <a:endCxn id="16" idx="3"/>
          </p:cNvCxnSpPr>
          <p:nvPr/>
        </p:nvCxnSpPr>
        <p:spPr>
          <a:xfrm flipH="1">
            <a:off x="2590801" y="3490530"/>
            <a:ext cx="92599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0"/>
            <a:endCxn id="18" idx="2"/>
          </p:cNvCxnSpPr>
          <p:nvPr/>
        </p:nvCxnSpPr>
        <p:spPr>
          <a:xfrm flipV="1">
            <a:off x="2019301" y="2705100"/>
            <a:ext cx="0" cy="5187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8" idx="0"/>
            <a:endCxn id="10" idx="1"/>
          </p:cNvCxnSpPr>
          <p:nvPr/>
        </p:nvCxnSpPr>
        <p:spPr>
          <a:xfrm rot="5400000" flipH="1" flipV="1">
            <a:off x="2181750" y="1093997"/>
            <a:ext cx="845848" cy="117074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24865" y="5021104"/>
            <a:ext cx="1143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Close Win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073057" y="5021104"/>
            <a:ext cx="11430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/>
              <a:t>Close Lose</a:t>
            </a:r>
          </a:p>
        </p:txBody>
      </p:sp>
      <p:cxnSp>
        <p:nvCxnSpPr>
          <p:cNvPr id="36" name="Elbow Connector 35"/>
          <p:cNvCxnSpPr>
            <a:stCxn id="17" idx="2"/>
            <a:endCxn id="34" idx="1"/>
          </p:cNvCxnSpPr>
          <p:nvPr/>
        </p:nvCxnSpPr>
        <p:spPr>
          <a:xfrm rot="16200000" flipH="1">
            <a:off x="6198658" y="4661597"/>
            <a:ext cx="420846" cy="83156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7" idx="2"/>
            <a:endCxn id="35" idx="3"/>
          </p:cNvCxnSpPr>
          <p:nvPr/>
        </p:nvCxnSpPr>
        <p:spPr>
          <a:xfrm rot="5400000">
            <a:off x="5394254" y="4688761"/>
            <a:ext cx="420846" cy="77724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5" idx="1"/>
            <a:endCxn id="18" idx="1"/>
          </p:cNvCxnSpPr>
          <p:nvPr/>
        </p:nvCxnSpPr>
        <p:spPr>
          <a:xfrm rot="10800000">
            <a:off x="1447801" y="2403698"/>
            <a:ext cx="2625256" cy="2884107"/>
          </a:xfrm>
          <a:prstGeom prst="bentConnector3">
            <a:avLst>
              <a:gd name="adj1" fmla="val 10870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Marketing &amp; Sales</a:t>
            </a:r>
          </a:p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Value Chain Analysis</a:t>
            </a:r>
          </a:p>
        </p:txBody>
      </p:sp>
    </p:spTree>
    <p:extLst>
      <p:ext uri="{BB962C8B-B14F-4D97-AF65-F5344CB8AC3E}">
        <p14:creationId xmlns:p14="http://schemas.microsoft.com/office/powerpoint/2010/main" val="2463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838200" y="723900"/>
            <a:ext cx="371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3</a:t>
            </a:r>
            <a:r>
              <a:rPr lang="en-US" b="1" dirty="0" smtClean="0">
                <a:solidFill>
                  <a:prstClr val="black"/>
                </a:solidFill>
              </a:rPr>
              <a:t>. Value Chain SERVICE / PELAYANAN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1" y="11049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/>
              <a:t>Pelayanan</a:t>
            </a:r>
            <a:r>
              <a:rPr lang="en-US" sz="1600" b="1" dirty="0"/>
              <a:t> </a:t>
            </a:r>
            <a:r>
              <a:rPr lang="en-US" sz="1600" b="1" dirty="0" smtClean="0"/>
              <a:t>(Customer Service</a:t>
            </a:r>
            <a:r>
              <a:rPr lang="en-US" sz="1600" b="1" dirty="0"/>
              <a:t>)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 smtClean="0"/>
              <a:t>umum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yang </a:t>
            </a:r>
            <a:r>
              <a:rPr lang="en-US" sz="1600" dirty="0" err="1"/>
              <a:t>diperuntukkan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ditujukan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kepuasan</a:t>
            </a:r>
            <a:r>
              <a:rPr lang="en-US" sz="1600" dirty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r>
              <a:rPr lang="en-US" sz="1600" dirty="0"/>
              <a:t>,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keinginan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terpenuhi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dikategorikan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tiga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: </a:t>
            </a:r>
            <a:r>
              <a:rPr lang="en-US" sz="1600" dirty="0" err="1"/>
              <a:t>L</a:t>
            </a:r>
            <a:r>
              <a:rPr lang="en-US" sz="1600" b="1" dirty="0" err="1" smtClean="0"/>
              <a:t>ayanan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dengan</a:t>
            </a:r>
            <a:r>
              <a:rPr lang="en-US" sz="1600" b="1" dirty="0" smtClean="0"/>
              <a:t> </a:t>
            </a:r>
            <a:r>
              <a:rPr lang="en-US" sz="1600" b="1" dirty="0" err="1"/>
              <a:t>lisan</a:t>
            </a:r>
            <a:r>
              <a:rPr lang="en-US" sz="1600" b="1" dirty="0"/>
              <a:t>, </a:t>
            </a:r>
            <a:r>
              <a:rPr lang="en-US" sz="1600" b="1" dirty="0" err="1"/>
              <a:t>L</a:t>
            </a:r>
            <a:r>
              <a:rPr lang="en-US" sz="1600" b="1" dirty="0" err="1" smtClean="0"/>
              <a:t>ayanan</a:t>
            </a:r>
            <a:r>
              <a:rPr lang="en-US" sz="1600" b="1" dirty="0" smtClean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tulisan</a:t>
            </a:r>
            <a:r>
              <a:rPr lang="en-US" sz="1600" b="1" dirty="0"/>
              <a:t>, </a:t>
            </a:r>
            <a:r>
              <a:rPr lang="en-US" sz="1600" b="1" dirty="0" err="1"/>
              <a:t>L</a:t>
            </a:r>
            <a:r>
              <a:rPr lang="en-US" sz="1600" b="1" dirty="0" err="1" smtClean="0"/>
              <a:t>ayanan</a:t>
            </a:r>
            <a:r>
              <a:rPr lang="en-US" sz="1600" b="1" dirty="0" smtClean="0"/>
              <a:t> </a:t>
            </a:r>
            <a:r>
              <a:rPr lang="en-US" sz="1600" b="1" dirty="0" err="1"/>
              <a:t>dengan</a:t>
            </a:r>
            <a:r>
              <a:rPr lang="en-US" sz="1600" b="1" dirty="0"/>
              <a:t> </a:t>
            </a:r>
            <a:r>
              <a:rPr lang="en-US" sz="1600" b="1" dirty="0" err="1"/>
              <a:t>perbuatan</a:t>
            </a:r>
            <a:r>
              <a:rPr lang="en-US" sz="1600" b="1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err="1"/>
              <a:t>Adapun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yang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1600" dirty="0" err="1" smtClean="0"/>
              <a:t>Tersedia</a:t>
            </a:r>
            <a:r>
              <a:rPr lang="en-US" sz="1600" dirty="0" smtClean="0"/>
              <a:t> </a:t>
            </a:r>
            <a:r>
              <a:rPr lang="en-US" sz="1600" dirty="0" err="1"/>
              <a:t>sarana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prasarana</a:t>
            </a:r>
            <a:r>
              <a:rPr lang="en-US" sz="1600" dirty="0"/>
              <a:t> yang </a:t>
            </a:r>
            <a:r>
              <a:rPr lang="en-US" sz="1600" dirty="0" err="1" smtClean="0"/>
              <a:t>baik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 smtClean="0"/>
              <a:t>Tersedianya</a:t>
            </a:r>
            <a:r>
              <a:rPr lang="en-US" sz="1600" dirty="0" smtClean="0"/>
              <a:t> </a:t>
            </a:r>
            <a:r>
              <a:rPr lang="en-US" sz="1600" dirty="0" err="1" smtClean="0"/>
              <a:t>Karyawan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 smtClean="0"/>
              <a:t>baik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/>
              <a:t>Bertanggung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sejak</a:t>
            </a:r>
            <a:r>
              <a:rPr lang="en-US" sz="1600" dirty="0"/>
              <a:t> </a:t>
            </a:r>
            <a:r>
              <a:rPr lang="en-US" sz="1600" dirty="0" err="1"/>
              <a:t>awal</a:t>
            </a:r>
            <a:r>
              <a:rPr lang="en-US" sz="1600" dirty="0"/>
              <a:t>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selesai</a:t>
            </a:r>
            <a:r>
              <a:rPr lang="en-US" sz="16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600" dirty="0" err="1"/>
              <a:t>Mampu</a:t>
            </a:r>
            <a:r>
              <a:rPr lang="en-US" sz="1600" dirty="0"/>
              <a:t> </a:t>
            </a:r>
            <a:r>
              <a:rPr lang="en-US" sz="1600" dirty="0" err="1"/>
              <a:t>melayani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tepat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/>
              <a:t>Mampu</a:t>
            </a:r>
            <a:r>
              <a:rPr lang="en-US" sz="1600" dirty="0"/>
              <a:t> </a:t>
            </a:r>
            <a:r>
              <a:rPr lang="en-US" sz="1600" dirty="0" err="1" smtClean="0"/>
              <a:t>berkomunikasi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err="1"/>
              <a:t>Berusaha</a:t>
            </a:r>
            <a:r>
              <a:rPr lang="en-US" sz="1600" dirty="0"/>
              <a:t> 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endParaRPr lang="en-US" sz="1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Value Chain Analysis</a:t>
            </a: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686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723900"/>
            <a:ext cx="5082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4</a:t>
            </a:r>
            <a:r>
              <a:rPr lang="en-US" b="1" dirty="0" smtClean="0">
                <a:solidFill>
                  <a:prstClr val="black"/>
                </a:solidFill>
              </a:rPr>
              <a:t>. Value Chain HUMAN RESOURCES MANAGEMENT</a:t>
            </a:r>
            <a:endParaRPr lang="id-ID" b="1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32" y="1409700"/>
            <a:ext cx="5706536" cy="3412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Value Chain Analysis</a:t>
            </a: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416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-1607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Daftar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Isi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886" y="634305"/>
            <a:ext cx="8258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solidFill>
                  <a:prstClr val="black"/>
                </a:solidFill>
              </a:rPr>
              <a:t>Latar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Belakang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Tujuan</a:t>
            </a:r>
            <a:endParaRPr lang="en-US" altLang="ko-KR" dirty="0" smtClean="0">
              <a:solidFill>
                <a:prstClr val="black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Nilai</a:t>
            </a: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Yang </a:t>
            </a: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Ditawarkan</a:t>
            </a: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(Value Proposition)</a:t>
            </a:r>
          </a:p>
          <a:p>
            <a:pPr marL="342900" indent="-342900">
              <a:buAutoNum type="arabicPeriod"/>
            </a:pP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Strategi</a:t>
            </a: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Pengembangan</a:t>
            </a: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Produk</a:t>
            </a:r>
            <a:endParaRPr lang="en-US" altLang="ko-KR" dirty="0" smtClean="0">
              <a:solidFill>
                <a:prstClr val="black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Value Chain Analysis</a:t>
            </a:r>
          </a:p>
          <a:p>
            <a:pPr marL="342900" indent="-342900">
              <a:buAutoNum type="arabicPeriod"/>
            </a:pP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Strategi</a:t>
            </a: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Pengembangan</a:t>
            </a: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Bisnis</a:t>
            </a:r>
            <a:endParaRPr lang="sv-SE" altLang="ko-KR" dirty="0">
              <a:solidFill>
                <a:prstClr val="black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723900"/>
            <a:ext cx="2710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5</a:t>
            </a:r>
            <a:r>
              <a:rPr lang="en-US" b="1" dirty="0" smtClean="0">
                <a:solidFill>
                  <a:prstClr val="black"/>
                </a:solidFill>
              </a:rPr>
              <a:t>. Value Chain TEKNOLOGI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830629" y="2002185"/>
            <a:ext cx="1271954" cy="457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</a:rPr>
              <a:t>Murid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659978" y="2002185"/>
            <a:ext cx="1271954" cy="457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</a:rPr>
              <a:t>Pengajaran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745230" y="1142337"/>
            <a:ext cx="1271954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</a:rPr>
              <a:t>Pembelajaran</a:t>
            </a:r>
            <a:r>
              <a:rPr lang="en-US" sz="1400" dirty="0" smtClean="0">
                <a:solidFill>
                  <a:prstClr val="white"/>
                </a:solidFill>
              </a:rPr>
              <a:t> Online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19200" y="2508490"/>
            <a:ext cx="28572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Murid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Belajar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dari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28 </a:t>
            </a:r>
            <a:r>
              <a:rPr lang="en-US" sz="1200" dirty="0" err="1" smtClean="0">
                <a:solidFill>
                  <a:prstClr val="black"/>
                </a:solidFill>
              </a:rPr>
              <a:t>Cabang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Tadi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Puri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maupun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dirumah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Perangkat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Komputer</a:t>
            </a:r>
            <a:r>
              <a:rPr lang="en-US" sz="1200" dirty="0">
                <a:solidFill>
                  <a:prstClr val="black"/>
                </a:solidFill>
              </a:rPr>
              <a:t> yang </a:t>
            </a:r>
            <a:r>
              <a:rPr lang="en-US" sz="1200" dirty="0" err="1">
                <a:solidFill>
                  <a:prstClr val="black"/>
                </a:solidFill>
              </a:rPr>
              <a:t>mendukung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Aplikasi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Pembelajaran</a:t>
            </a:r>
            <a:r>
              <a:rPr lang="en-US" sz="1200" dirty="0">
                <a:solidFill>
                  <a:prstClr val="black"/>
                </a:solidFill>
              </a:rPr>
              <a:t> Online </a:t>
            </a:r>
            <a:r>
              <a:rPr lang="en-US" sz="1200" dirty="0" smtClean="0">
                <a:solidFill>
                  <a:prstClr val="black"/>
                </a:solidFill>
              </a:rPr>
              <a:t>Zoom </a:t>
            </a:r>
            <a:r>
              <a:rPr lang="en-US" sz="1200" dirty="0" err="1" smtClean="0">
                <a:solidFill>
                  <a:prstClr val="black"/>
                </a:solidFill>
              </a:rPr>
              <a:t>dan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Pendukungnya</a:t>
            </a:r>
            <a:endParaRPr lang="en-US" sz="120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Perangkat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Komputer</a:t>
            </a:r>
            <a:r>
              <a:rPr lang="en-US" sz="1200" dirty="0">
                <a:solidFill>
                  <a:prstClr val="black"/>
                </a:solidFill>
              </a:rPr>
              <a:t> yang </a:t>
            </a:r>
            <a:r>
              <a:rPr lang="en-US" sz="1200" dirty="0" err="1">
                <a:solidFill>
                  <a:prstClr val="black"/>
                </a:solidFill>
              </a:rPr>
              <a:t>Mendukung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Aplikasi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Standar</a:t>
            </a:r>
            <a:r>
              <a:rPr lang="en-US" sz="1200" dirty="0">
                <a:solidFill>
                  <a:prstClr val="black"/>
                </a:solidFill>
              </a:rPr>
              <a:t> Google, </a:t>
            </a:r>
            <a:r>
              <a:rPr lang="en-US" sz="1200" dirty="0" err="1">
                <a:solidFill>
                  <a:prstClr val="black"/>
                </a:solidFill>
              </a:rPr>
              <a:t>Ms</a:t>
            </a:r>
            <a:r>
              <a:rPr lang="en-US" sz="1200" dirty="0">
                <a:solidFill>
                  <a:prstClr val="black"/>
                </a:solidFill>
              </a:rPr>
              <a:t> Office, </a:t>
            </a:r>
            <a:r>
              <a:rPr lang="en-US" sz="1200" dirty="0" smtClean="0">
                <a:solidFill>
                  <a:prstClr val="black"/>
                </a:solidFill>
              </a:rPr>
              <a:t>Browser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Perangkat</a:t>
            </a:r>
            <a:r>
              <a:rPr lang="en-US" sz="1200" dirty="0" smtClean="0">
                <a:solidFill>
                  <a:prstClr val="black"/>
                </a:solidFill>
              </a:rPr>
              <a:t> Smartphone yang </a:t>
            </a:r>
            <a:r>
              <a:rPr lang="en-US" sz="1200" dirty="0" err="1" smtClean="0">
                <a:solidFill>
                  <a:prstClr val="black"/>
                </a:solidFill>
              </a:rPr>
              <a:t>mendukung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Aplikasi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Pembelajaran</a:t>
            </a:r>
            <a:r>
              <a:rPr lang="en-US" sz="1200" dirty="0" smtClean="0">
                <a:solidFill>
                  <a:prstClr val="black"/>
                </a:solidFill>
              </a:rPr>
              <a:t> Online Zoom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J</a:t>
            </a:r>
            <a:r>
              <a:rPr lang="id-ID" sz="1200" dirty="0" smtClean="0"/>
              <a:t>aringan internet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dirty="0" smtClean="0"/>
              <a:t>Kuota </a:t>
            </a:r>
            <a:r>
              <a:rPr lang="id-ID" sz="1200" dirty="0"/>
              <a:t>Data / Internet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91348" y="2629912"/>
            <a:ext cx="28096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Pengajaran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Terpusat</a:t>
            </a:r>
            <a:r>
              <a:rPr lang="en-US" sz="1200" dirty="0" smtClean="0">
                <a:solidFill>
                  <a:prstClr val="black"/>
                </a:solidFill>
              </a:rPr>
              <a:t> di </a:t>
            </a:r>
            <a:r>
              <a:rPr lang="en-US" sz="1200" dirty="0" err="1" smtClean="0">
                <a:solidFill>
                  <a:prstClr val="black"/>
                </a:solidFill>
              </a:rPr>
              <a:t>Cipanas</a:t>
            </a:r>
            <a:r>
              <a:rPr lang="en-US" sz="1200" dirty="0" smtClean="0">
                <a:solidFill>
                  <a:prstClr val="black"/>
                </a:solidFill>
              </a:rPr>
              <a:t>/ Jakarta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Perangkat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Komputer</a:t>
            </a:r>
            <a:r>
              <a:rPr lang="en-US" sz="1200" dirty="0" smtClean="0">
                <a:solidFill>
                  <a:prstClr val="black"/>
                </a:solidFill>
              </a:rPr>
              <a:t> yang </a:t>
            </a:r>
            <a:r>
              <a:rPr lang="en-US" sz="1200" dirty="0" err="1" smtClean="0">
                <a:solidFill>
                  <a:prstClr val="black"/>
                </a:solidFill>
              </a:rPr>
              <a:t>mendukung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Aplikasi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Pembelajaran</a:t>
            </a:r>
            <a:r>
              <a:rPr lang="en-US" sz="1200" dirty="0" smtClean="0">
                <a:solidFill>
                  <a:prstClr val="black"/>
                </a:solidFill>
              </a:rPr>
              <a:t> Online Zoom </a:t>
            </a:r>
            <a:r>
              <a:rPr lang="en-US" sz="1200" dirty="0" err="1" smtClean="0">
                <a:solidFill>
                  <a:prstClr val="black"/>
                </a:solidFill>
              </a:rPr>
              <a:t>dan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Pendukungnya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Perangkat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Komputer</a:t>
            </a:r>
            <a:r>
              <a:rPr lang="en-US" sz="1200" dirty="0" smtClean="0">
                <a:solidFill>
                  <a:prstClr val="black"/>
                </a:solidFill>
              </a:rPr>
              <a:t> yang </a:t>
            </a:r>
            <a:r>
              <a:rPr lang="en-US" sz="1200" dirty="0" err="1" smtClean="0">
                <a:solidFill>
                  <a:prstClr val="black"/>
                </a:solidFill>
              </a:rPr>
              <a:t>Mendukung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Aplikasi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Standar</a:t>
            </a:r>
            <a:r>
              <a:rPr lang="en-US" sz="1200" dirty="0" smtClean="0">
                <a:solidFill>
                  <a:prstClr val="black"/>
                </a:solidFill>
              </a:rPr>
              <a:t> Google, </a:t>
            </a:r>
            <a:r>
              <a:rPr lang="en-US" sz="1200" dirty="0" err="1" smtClean="0">
                <a:solidFill>
                  <a:prstClr val="black"/>
                </a:solidFill>
              </a:rPr>
              <a:t>Ms</a:t>
            </a:r>
            <a:r>
              <a:rPr lang="en-US" sz="1200" dirty="0" smtClean="0">
                <a:solidFill>
                  <a:prstClr val="black"/>
                </a:solidFill>
              </a:rPr>
              <a:t> Office, Browser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Aplikasi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Pendukung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Pembelajaran</a:t>
            </a:r>
            <a:r>
              <a:rPr lang="en-US" sz="1200" dirty="0" smtClean="0">
                <a:solidFill>
                  <a:prstClr val="black"/>
                </a:solidFill>
              </a:rPr>
              <a:t> Online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J</a:t>
            </a:r>
            <a:r>
              <a:rPr lang="id-ID" sz="1200" dirty="0"/>
              <a:t>aringan internet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d-ID" sz="1200" dirty="0"/>
              <a:t>Kuota Data / </a:t>
            </a:r>
            <a:r>
              <a:rPr lang="id-ID" sz="1200" dirty="0" smtClean="0"/>
              <a:t>Internet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6" name="Straight Arrow Connector 5"/>
          <p:cNvCxnSpPr>
            <a:stCxn id="32" idx="2"/>
            <a:endCxn id="30" idx="0"/>
          </p:cNvCxnSpPr>
          <p:nvPr/>
        </p:nvCxnSpPr>
        <p:spPr>
          <a:xfrm flipH="1">
            <a:off x="2466606" y="1599537"/>
            <a:ext cx="1914601" cy="402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2" idx="2"/>
            <a:endCxn id="31" idx="0"/>
          </p:cNvCxnSpPr>
          <p:nvPr/>
        </p:nvCxnSpPr>
        <p:spPr>
          <a:xfrm>
            <a:off x="4381207" y="1599537"/>
            <a:ext cx="1914748" cy="402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Value Chain Analysis</a:t>
            </a: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5671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723900"/>
            <a:ext cx="320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6. Value Chain INFRASTRUKTUR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11049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Infrastruktur</a:t>
            </a:r>
            <a:r>
              <a:rPr lang="en-US" sz="1600" dirty="0" smtClean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struktur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fasilitas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,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 (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bangunan</a:t>
            </a:r>
            <a:r>
              <a:rPr lang="en-US" sz="1600" dirty="0"/>
              <a:t>, </a:t>
            </a:r>
            <a:r>
              <a:rPr lang="en-US" sz="1600" dirty="0" err="1"/>
              <a:t>jalan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pasokan</a:t>
            </a:r>
            <a:r>
              <a:rPr lang="en-US" sz="1600" dirty="0"/>
              <a:t> </a:t>
            </a:r>
            <a:r>
              <a:rPr lang="en-US" sz="1600" dirty="0" err="1"/>
              <a:t>listrik</a:t>
            </a:r>
            <a:r>
              <a:rPr lang="en-US" sz="1600" dirty="0"/>
              <a:t>) yang </a:t>
            </a:r>
            <a:r>
              <a:rPr lang="en-US" sz="1600" dirty="0" err="1"/>
              <a:t>diperlukan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operasional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pPr marL="342900" indent="-342900">
              <a:buAutoNum type="arabicPeriod"/>
            </a:pPr>
            <a:r>
              <a:rPr lang="en-US" sz="1600" b="1" dirty="0" err="1" smtClean="0"/>
              <a:t>Infrastruktur</a:t>
            </a:r>
            <a:r>
              <a:rPr lang="en-US" sz="1600" b="1" dirty="0" smtClean="0"/>
              <a:t> </a:t>
            </a:r>
            <a:r>
              <a:rPr lang="en-US" sz="1600" b="1" dirty="0" err="1"/>
              <a:t>Keras</a:t>
            </a:r>
            <a:r>
              <a:rPr lang="en-US" sz="1600" b="1" dirty="0"/>
              <a:t> (Physical Hard Infrastructure</a:t>
            </a:r>
            <a:r>
              <a:rPr lang="en-US" sz="1600" b="1" dirty="0" smtClean="0"/>
              <a:t>):</a:t>
            </a:r>
            <a:r>
              <a:rPr lang="en-US" sz="1600" dirty="0" smtClean="0"/>
              <a:t> </a:t>
            </a:r>
            <a:r>
              <a:rPr lang="en-US" sz="1600" dirty="0" err="1" smtClean="0"/>
              <a:t>Gedung</a:t>
            </a:r>
            <a:r>
              <a:rPr lang="en-US" sz="1600" dirty="0" smtClean="0"/>
              <a:t>, </a:t>
            </a:r>
            <a:r>
              <a:rPr lang="en-US" sz="1600" dirty="0" err="1" smtClean="0"/>
              <a:t>Meja</a:t>
            </a:r>
            <a:r>
              <a:rPr lang="en-US" sz="1600" dirty="0" smtClean="0"/>
              <a:t>, </a:t>
            </a:r>
            <a:r>
              <a:rPr lang="en-US" sz="1600" dirty="0" err="1" smtClean="0"/>
              <a:t>Kursi</a:t>
            </a:r>
            <a:r>
              <a:rPr lang="en-US" sz="1600" dirty="0" smtClean="0"/>
              <a:t>, </a:t>
            </a:r>
            <a:r>
              <a:rPr lang="en-US" sz="1600" dirty="0" err="1" smtClean="0"/>
              <a:t>Peralatan</a:t>
            </a:r>
            <a:r>
              <a:rPr lang="en-US" sz="1600" dirty="0" smtClean="0"/>
              <a:t> </a:t>
            </a:r>
            <a:r>
              <a:rPr lang="en-US" sz="1600" dirty="0" err="1" smtClean="0"/>
              <a:t>Menulis</a:t>
            </a:r>
            <a:r>
              <a:rPr lang="en-US" sz="1600" dirty="0"/>
              <a:t>.</a:t>
            </a: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b="1" dirty="0" err="1"/>
              <a:t>Infrastruktur</a:t>
            </a:r>
            <a:r>
              <a:rPr lang="en-US" sz="1600" b="1" dirty="0"/>
              <a:t> </a:t>
            </a:r>
            <a:r>
              <a:rPr lang="en-US" sz="1600" b="1" dirty="0" err="1"/>
              <a:t>Keras</a:t>
            </a:r>
            <a:r>
              <a:rPr lang="en-US" sz="1600" b="1" dirty="0"/>
              <a:t> Non – </a:t>
            </a:r>
            <a:r>
              <a:rPr lang="en-US" sz="1600" b="1" dirty="0" err="1"/>
              <a:t>Fisik</a:t>
            </a:r>
            <a:r>
              <a:rPr lang="en-US" sz="1600" b="1" dirty="0"/>
              <a:t> (Non – Physical Hard </a:t>
            </a:r>
            <a:r>
              <a:rPr lang="en-US" sz="1600" b="1" dirty="0" err="1"/>
              <a:t>Infratructure</a:t>
            </a:r>
            <a:r>
              <a:rPr lang="en-US" sz="1600" b="1" dirty="0" smtClean="0"/>
              <a:t>):</a:t>
            </a:r>
            <a:r>
              <a:rPr lang="en-US" sz="1600" dirty="0"/>
              <a:t> </a:t>
            </a:r>
            <a:r>
              <a:rPr lang="en-US" sz="1600" dirty="0" err="1" smtClean="0"/>
              <a:t>Pasokan</a:t>
            </a:r>
            <a:r>
              <a:rPr lang="en-US" sz="1600" dirty="0" smtClean="0"/>
              <a:t> </a:t>
            </a:r>
            <a:r>
              <a:rPr lang="en-US" sz="1600" dirty="0" err="1"/>
              <a:t>listrik</a:t>
            </a:r>
            <a:r>
              <a:rPr lang="en-US" sz="1600" dirty="0"/>
              <a:t>, </a:t>
            </a:r>
            <a:r>
              <a:rPr lang="en-US" sz="1600" dirty="0" err="1" smtClean="0"/>
              <a:t>Ketersediaan</a:t>
            </a:r>
            <a:r>
              <a:rPr lang="en-US" sz="1600" dirty="0" smtClean="0"/>
              <a:t> </a:t>
            </a:r>
            <a:r>
              <a:rPr lang="en-US" sz="1600" dirty="0"/>
              <a:t>air </a:t>
            </a:r>
            <a:r>
              <a:rPr lang="en-US" sz="1600" dirty="0" err="1" smtClean="0"/>
              <a:t>bersih</a:t>
            </a:r>
            <a:r>
              <a:rPr lang="en-US" sz="1600" dirty="0" smtClean="0"/>
              <a:t>, </a:t>
            </a:r>
            <a:r>
              <a:rPr lang="en-US" sz="1600" dirty="0" err="1" smtClean="0"/>
              <a:t>Jaringan</a:t>
            </a:r>
            <a:r>
              <a:rPr lang="en-US" sz="1600" dirty="0" smtClean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internet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telepon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Value Chain Analysis</a:t>
            </a: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27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723900"/>
            <a:ext cx="3093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7. Value Chain PROCUREMENT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10287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Procurement</a:t>
            </a:r>
            <a:r>
              <a:rPr lang="en-US" sz="1600" dirty="0" smtClean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yang </a:t>
            </a:r>
            <a:r>
              <a:rPr lang="en-US" sz="1600" dirty="0" err="1"/>
              <a:t>berkaitan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pengadaan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.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i="1" dirty="0"/>
              <a:t>procurement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garis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menerima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mengakusisi</a:t>
            </a:r>
            <a:r>
              <a:rPr lang="en-US" sz="1600" dirty="0"/>
              <a:t>,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lain. </a:t>
            </a:r>
            <a:r>
              <a:rPr lang="en-US" sz="1600" dirty="0" err="1"/>
              <a:t>Fungsi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i="1" dirty="0"/>
              <a:t>procurement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menyediakan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yang </a:t>
            </a:r>
            <a:r>
              <a:rPr lang="en-US" sz="1600" dirty="0" err="1"/>
              <a:t>dibutuhkan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.</a:t>
            </a:r>
          </a:p>
          <a:p>
            <a:endParaRPr lang="en-US" sz="1600" dirty="0" smtClean="0"/>
          </a:p>
          <a:p>
            <a:r>
              <a:rPr lang="en-US" sz="1600" dirty="0" err="1" smtClean="0"/>
              <a:t>Tugas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i="1" dirty="0"/>
              <a:t>procurement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:</a:t>
            </a:r>
          </a:p>
          <a:p>
            <a:pPr lvl="0"/>
            <a:r>
              <a:rPr lang="en-US" sz="1600" b="1" dirty="0" smtClean="0"/>
              <a:t>1. </a:t>
            </a:r>
            <a:r>
              <a:rPr lang="en-US" sz="1600" b="1" dirty="0" err="1" smtClean="0"/>
              <a:t>Merencanakan</a:t>
            </a:r>
            <a:r>
              <a:rPr lang="en-US" sz="1600" b="1" dirty="0" smtClean="0"/>
              <a:t> </a:t>
            </a:r>
            <a:r>
              <a:rPr lang="en-US" sz="1600" b="1" dirty="0" err="1"/>
              <a:t>Pembelian</a:t>
            </a:r>
            <a:r>
              <a:rPr lang="en-US" sz="1600" b="1" dirty="0"/>
              <a:t> </a:t>
            </a:r>
            <a:r>
              <a:rPr lang="en-US" sz="1600" b="1" dirty="0" err="1" smtClean="0"/>
              <a:t>atau</a:t>
            </a:r>
            <a:r>
              <a:rPr lang="en-US" sz="1600" b="1" dirty="0" smtClean="0"/>
              <a:t> </a:t>
            </a:r>
            <a:r>
              <a:rPr lang="en-US" sz="1600" b="1" dirty="0" err="1"/>
              <a:t>Penyediaan</a:t>
            </a:r>
            <a:endParaRPr lang="en-US" sz="1600" dirty="0"/>
          </a:p>
          <a:p>
            <a:pPr lvl="0"/>
            <a:r>
              <a:rPr lang="en-US" sz="1600" b="1" dirty="0" smtClean="0"/>
              <a:t>2. </a:t>
            </a:r>
            <a:r>
              <a:rPr lang="en-US" sz="1600" b="1" dirty="0" err="1" smtClean="0"/>
              <a:t>Membuat</a:t>
            </a:r>
            <a:r>
              <a:rPr lang="en-US" sz="1600" b="1" dirty="0" smtClean="0"/>
              <a:t> </a:t>
            </a:r>
            <a:r>
              <a:rPr lang="en-US" sz="1600" b="1" dirty="0" err="1"/>
              <a:t>prosedur</a:t>
            </a:r>
            <a:r>
              <a:rPr lang="en-US" sz="1600" b="1" dirty="0"/>
              <a:t> </a:t>
            </a:r>
            <a:r>
              <a:rPr lang="en-US" sz="1600" b="1" dirty="0" err="1"/>
              <a:t>standar</a:t>
            </a:r>
            <a:r>
              <a:rPr lang="en-US" sz="1600" b="1" dirty="0"/>
              <a:t> </a:t>
            </a:r>
            <a:r>
              <a:rPr lang="en-US" sz="1600" b="1" dirty="0" err="1"/>
              <a:t>untuk</a:t>
            </a:r>
            <a:r>
              <a:rPr lang="en-US" sz="1600" b="1" dirty="0"/>
              <a:t> </a:t>
            </a:r>
            <a:r>
              <a:rPr lang="en-US" sz="1600" b="1" dirty="0" err="1"/>
              <a:t>Barang</a:t>
            </a:r>
            <a:r>
              <a:rPr lang="en-US" sz="1600" b="1" dirty="0"/>
              <a:t>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Jasa</a:t>
            </a:r>
            <a:endParaRPr lang="en-US" sz="1600" dirty="0"/>
          </a:p>
          <a:p>
            <a:pPr lvl="0"/>
            <a:r>
              <a:rPr lang="en-US" sz="1600" b="1" dirty="0" smtClean="0"/>
              <a:t>3. </a:t>
            </a:r>
            <a:r>
              <a:rPr lang="en-US" sz="1600" b="1" dirty="0" err="1" smtClean="0"/>
              <a:t>Menyesuaikan</a:t>
            </a:r>
            <a:r>
              <a:rPr lang="en-US" sz="1600" b="1" dirty="0" smtClean="0"/>
              <a:t> </a:t>
            </a:r>
            <a:r>
              <a:rPr lang="en-US" sz="1600" b="1" dirty="0" err="1"/>
              <a:t>spesifikasi</a:t>
            </a:r>
            <a:r>
              <a:rPr lang="en-US" sz="1600" b="1" dirty="0"/>
              <a:t> </a:t>
            </a:r>
            <a:r>
              <a:rPr lang="en-US" sz="1600" b="1" dirty="0" err="1"/>
              <a:t>barang</a:t>
            </a:r>
            <a:r>
              <a:rPr lang="en-US" sz="1600" b="1" dirty="0"/>
              <a:t>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dirty="0" err="1"/>
              <a:t>Jasa</a:t>
            </a:r>
            <a:r>
              <a:rPr lang="en-US" sz="1600" b="1" dirty="0"/>
              <a:t> yang </a:t>
            </a:r>
            <a:r>
              <a:rPr lang="en-US" sz="1600" b="1" dirty="0" err="1"/>
              <a:t>Dibutuhkan</a:t>
            </a:r>
            <a:r>
              <a:rPr lang="en-US" sz="1600" b="1" dirty="0"/>
              <a:t> Perusahaan</a:t>
            </a:r>
            <a:endParaRPr lang="en-US" sz="1600" dirty="0"/>
          </a:p>
          <a:p>
            <a:pPr lvl="0"/>
            <a:r>
              <a:rPr lang="en-US" sz="1600" b="1" dirty="0" smtClean="0"/>
              <a:t>4. </a:t>
            </a:r>
            <a:r>
              <a:rPr lang="en-US" sz="1600" b="1" dirty="0" err="1" smtClean="0"/>
              <a:t>Mencari</a:t>
            </a:r>
            <a:r>
              <a:rPr lang="en-US" sz="1600" b="1" dirty="0" smtClean="0"/>
              <a:t> </a:t>
            </a:r>
            <a:r>
              <a:rPr lang="en-US" sz="1600" b="1" dirty="0"/>
              <a:t>Vendor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i="1" dirty="0"/>
              <a:t>Supplier</a:t>
            </a:r>
            <a:endParaRPr lang="en-US" sz="1600" dirty="0"/>
          </a:p>
          <a:p>
            <a:pPr lvl="0"/>
            <a:r>
              <a:rPr lang="en-US" sz="1600" b="1" dirty="0" smtClean="0"/>
              <a:t>5. </a:t>
            </a:r>
            <a:r>
              <a:rPr lang="en-US" sz="1600" b="1" dirty="0" err="1" smtClean="0"/>
              <a:t>Menganalisa</a:t>
            </a:r>
            <a:r>
              <a:rPr lang="en-US" sz="1600" b="1" dirty="0" smtClean="0"/>
              <a:t> </a:t>
            </a:r>
            <a:r>
              <a:rPr lang="en-US" sz="1600" b="1" dirty="0" err="1"/>
              <a:t>Perbandingan</a:t>
            </a:r>
            <a:r>
              <a:rPr lang="en-US" sz="1600" b="1" dirty="0"/>
              <a:t> </a:t>
            </a:r>
            <a:r>
              <a:rPr lang="en-US" sz="1600" b="1" dirty="0" err="1"/>
              <a:t>Biaya</a:t>
            </a:r>
            <a:r>
              <a:rPr lang="en-US" sz="1600" b="1" dirty="0"/>
              <a:t> </a:t>
            </a:r>
            <a:r>
              <a:rPr lang="en-US" sz="1600" b="1" dirty="0" err="1"/>
              <a:t>Pembelian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</a:t>
            </a:r>
            <a:r>
              <a:rPr lang="en-US" sz="1600" b="1" i="1" dirty="0"/>
              <a:t>Supplier</a:t>
            </a:r>
            <a:r>
              <a:rPr lang="en-US" sz="1600" b="1" dirty="0"/>
              <a:t> </a:t>
            </a:r>
            <a:r>
              <a:rPr lang="en-US" sz="1600" b="1" dirty="0" err="1"/>
              <a:t>atau</a:t>
            </a:r>
            <a:r>
              <a:rPr lang="en-US" sz="1600" b="1" dirty="0"/>
              <a:t> Vendor</a:t>
            </a:r>
            <a:endParaRPr lang="en-US" sz="1600" dirty="0"/>
          </a:p>
          <a:p>
            <a:pPr lvl="0"/>
            <a:r>
              <a:rPr lang="en-US" sz="1600" b="1" dirty="0" smtClean="0"/>
              <a:t>6. </a:t>
            </a:r>
            <a:r>
              <a:rPr lang="en-US" sz="1600" b="1" dirty="0" err="1" smtClean="0"/>
              <a:t>Menegosiasikan</a:t>
            </a:r>
            <a:r>
              <a:rPr lang="en-US" sz="1600" b="1" dirty="0" smtClean="0"/>
              <a:t> </a:t>
            </a:r>
            <a:r>
              <a:rPr lang="en-US" sz="1600" b="1" dirty="0" err="1"/>
              <a:t>Harga</a:t>
            </a:r>
            <a:r>
              <a:rPr lang="en-US" sz="1600" b="1" dirty="0"/>
              <a:t>, </a:t>
            </a:r>
            <a:r>
              <a:rPr lang="en-US" sz="1600" b="1" dirty="0" err="1"/>
              <a:t>Pengiriman</a:t>
            </a:r>
            <a:r>
              <a:rPr lang="en-US" sz="1600" b="1" dirty="0"/>
              <a:t>, </a:t>
            </a:r>
            <a:r>
              <a:rPr lang="en-US" sz="1600" b="1" dirty="0" err="1"/>
              <a:t>Waktu</a:t>
            </a:r>
            <a:r>
              <a:rPr lang="en-US" sz="1600" b="1" dirty="0"/>
              <a:t> </a:t>
            </a:r>
            <a:r>
              <a:rPr lang="en-US" sz="1600" b="1" dirty="0" err="1"/>
              <a:t>pembayaran</a:t>
            </a:r>
            <a:endParaRPr lang="en-US" sz="1600" dirty="0"/>
          </a:p>
          <a:p>
            <a:pPr lvl="0"/>
            <a:r>
              <a:rPr lang="en-US" sz="1600" b="1" dirty="0" smtClean="0"/>
              <a:t>7. </a:t>
            </a:r>
            <a:r>
              <a:rPr lang="en-US" sz="1600" b="1" dirty="0" err="1" smtClean="0"/>
              <a:t>Menerima</a:t>
            </a:r>
            <a:r>
              <a:rPr lang="en-US" sz="1600" b="1" dirty="0" smtClean="0"/>
              <a:t> </a:t>
            </a:r>
            <a:r>
              <a:rPr lang="en-US" sz="1600" b="1" dirty="0" err="1"/>
              <a:t>Tagihan</a:t>
            </a:r>
            <a:r>
              <a:rPr lang="en-US" sz="1600" b="1" dirty="0"/>
              <a:t> </a:t>
            </a:r>
            <a:r>
              <a:rPr lang="en-US" sz="1600" b="1" dirty="0" err="1"/>
              <a:t>Pembayaran</a:t>
            </a:r>
            <a:r>
              <a:rPr lang="en-US" sz="1600" b="1" dirty="0"/>
              <a:t> </a:t>
            </a:r>
            <a:r>
              <a:rPr lang="en-US" sz="1600" b="1" dirty="0" err="1"/>
              <a:t>dari</a:t>
            </a:r>
            <a:r>
              <a:rPr lang="en-US" sz="1600" b="1" dirty="0"/>
              <a:t> Vendor </a:t>
            </a:r>
            <a:r>
              <a:rPr lang="en-US" sz="1600" b="1" dirty="0" err="1"/>
              <a:t>atau</a:t>
            </a:r>
            <a:r>
              <a:rPr lang="en-US" sz="1600" b="1" dirty="0"/>
              <a:t> </a:t>
            </a:r>
            <a:r>
              <a:rPr lang="en-US" sz="1600" b="1" i="1" dirty="0"/>
              <a:t>Supplier</a:t>
            </a:r>
            <a:endParaRPr lang="en-US" sz="1600" dirty="0"/>
          </a:p>
          <a:p>
            <a:pPr lvl="0"/>
            <a:r>
              <a:rPr lang="en-US" sz="1600" b="1" dirty="0" smtClean="0"/>
              <a:t>8. </a:t>
            </a:r>
            <a:r>
              <a:rPr lang="en-US" sz="1600" b="1" dirty="0" err="1" smtClean="0"/>
              <a:t>Membuat</a:t>
            </a:r>
            <a:r>
              <a:rPr lang="en-US" sz="1600" b="1" dirty="0" smtClean="0"/>
              <a:t> </a:t>
            </a:r>
            <a:r>
              <a:rPr lang="en-US" sz="1600" b="1" dirty="0" err="1"/>
              <a:t>Kontrak</a:t>
            </a:r>
            <a:endParaRPr lang="en-US" sz="1600" dirty="0"/>
          </a:p>
          <a:p>
            <a:pPr lvl="0"/>
            <a:r>
              <a:rPr lang="en-US" sz="1600" b="1" dirty="0" smtClean="0"/>
              <a:t>9. </a:t>
            </a:r>
            <a:r>
              <a:rPr lang="en-US" sz="1600" b="1" dirty="0" err="1" smtClean="0"/>
              <a:t>Melakukan</a:t>
            </a:r>
            <a:r>
              <a:rPr lang="en-US" sz="1600" b="1" dirty="0" smtClean="0"/>
              <a:t> </a:t>
            </a:r>
            <a:r>
              <a:rPr lang="en-US" sz="1600" b="1" dirty="0" err="1"/>
              <a:t>Kontrol</a:t>
            </a:r>
            <a:r>
              <a:rPr lang="en-US" sz="1600" b="1" dirty="0"/>
              <a:t> </a:t>
            </a:r>
            <a:r>
              <a:rPr lang="en-US" sz="1600" b="1" dirty="0" err="1"/>
              <a:t>Persediaan</a:t>
            </a:r>
            <a:r>
              <a:rPr lang="en-US" sz="1600" b="1" dirty="0"/>
              <a:t> </a:t>
            </a:r>
            <a:r>
              <a:rPr lang="en-US" sz="1600" b="1" dirty="0" err="1" smtClean="0"/>
              <a:t>Barang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Value Chain Analysis</a:t>
            </a: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132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723900"/>
            <a:ext cx="4016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8. Value Chain FINANCE &amp; ACCOUNTING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1257300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1. </a:t>
            </a:r>
            <a:r>
              <a:rPr lang="en-US" sz="1600" b="1" dirty="0" err="1"/>
              <a:t>Tugas</a:t>
            </a:r>
            <a:r>
              <a:rPr lang="en-US" sz="1600" b="1" dirty="0"/>
              <a:t> Finance</a:t>
            </a:r>
          </a:p>
          <a:p>
            <a:r>
              <a:rPr lang="en-US" sz="1600" dirty="0"/>
              <a:t>Finance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r>
              <a:rPr lang="en-US" sz="1600" dirty="0"/>
              <a:t> yang </a:t>
            </a:r>
            <a:r>
              <a:rPr lang="en-US" sz="1600" dirty="0" err="1"/>
              <a:t>berurusan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. Finance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tanggung</a:t>
            </a:r>
            <a:r>
              <a:rPr lang="en-US" sz="1600" dirty="0"/>
              <a:t> </a:t>
            </a:r>
            <a:r>
              <a:rPr lang="en-US" sz="1600" dirty="0" err="1"/>
              <a:t>jawab</a:t>
            </a:r>
            <a:r>
              <a:rPr lang="en-US" sz="1600" dirty="0"/>
              <a:t> </a:t>
            </a:r>
            <a:r>
              <a:rPr lang="en-US" sz="1600" dirty="0" err="1"/>
              <a:t>pencarian</a:t>
            </a:r>
            <a:r>
              <a:rPr lang="en-US" sz="1600" dirty="0"/>
              <a:t>, </a:t>
            </a:r>
            <a:r>
              <a:rPr lang="en-US" sz="1600" dirty="0" err="1"/>
              <a:t>pengelolaan</a:t>
            </a:r>
            <a:r>
              <a:rPr lang="en-US" sz="1600" dirty="0"/>
              <a:t>, </a:t>
            </a:r>
            <a:r>
              <a:rPr lang="en-US" sz="1600" dirty="0" err="1"/>
              <a:t>pengalokasian</a:t>
            </a:r>
            <a:r>
              <a:rPr lang="en-US" sz="1600" dirty="0"/>
              <a:t> </a:t>
            </a:r>
            <a:r>
              <a:rPr lang="en-US" sz="1600" dirty="0" err="1"/>
              <a:t>dana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pembayaran</a:t>
            </a:r>
            <a:r>
              <a:rPr lang="en-US" sz="1600" dirty="0"/>
              <a:t> di </a:t>
            </a:r>
            <a:r>
              <a:rPr lang="en-US" sz="1600" dirty="0" err="1"/>
              <a:t>perusahaan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finance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role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mengatur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uang</a:t>
            </a:r>
            <a:r>
              <a:rPr lang="en-US" sz="1600" dirty="0"/>
              <a:t> </a:t>
            </a:r>
            <a:r>
              <a:rPr lang="en-US" sz="1600" dirty="0" err="1"/>
              <a:t>kas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memastikannya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pencatatan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accounting.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2</a:t>
            </a:r>
            <a:r>
              <a:rPr lang="en-US" sz="1600" b="1" dirty="0"/>
              <a:t>. </a:t>
            </a:r>
            <a:r>
              <a:rPr lang="en-US" sz="1600" b="1" dirty="0" err="1"/>
              <a:t>Tugas</a:t>
            </a:r>
            <a:r>
              <a:rPr lang="en-US" sz="1600" b="1" dirty="0"/>
              <a:t> Accounting</a:t>
            </a:r>
          </a:p>
          <a:p>
            <a:r>
              <a:rPr lang="en-US" sz="1600" dirty="0"/>
              <a:t>Accounting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memproses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mengelola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mencatat</a:t>
            </a:r>
            <a:r>
              <a:rPr lang="en-US" sz="1600" dirty="0"/>
              <a:t> </a:t>
            </a:r>
            <a:r>
              <a:rPr lang="en-US" sz="1600" dirty="0" err="1"/>
              <a:t>transaksi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.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 smtClean="0"/>
              <a:t>pencatatan</a:t>
            </a:r>
            <a:r>
              <a:rPr lang="en-US" sz="1600" dirty="0"/>
              <a:t>, </a:t>
            </a:r>
            <a:r>
              <a:rPr lang="en-US" sz="1600" dirty="0" err="1"/>
              <a:t>seorang</a:t>
            </a:r>
            <a:r>
              <a:rPr lang="en-US" sz="1600" dirty="0"/>
              <a:t> yang </a:t>
            </a:r>
            <a:r>
              <a:rPr lang="en-US" sz="1600" dirty="0" err="1"/>
              <a:t>bertugas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accounting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otorisasi</a:t>
            </a:r>
            <a:r>
              <a:rPr lang="en-US" sz="1600" dirty="0"/>
              <a:t> di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divisi</a:t>
            </a:r>
            <a:r>
              <a:rPr lang="en-US" sz="1600" dirty="0"/>
              <a:t> </a:t>
            </a:r>
            <a:r>
              <a:rPr lang="en-US" sz="1600" dirty="0" err="1"/>
              <a:t>terkait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Value Chain Analysis</a:t>
            </a: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247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Bisnis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787815"/>
            <a:ext cx="380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GROWTH STRATEGY – ANSOFF MATRIX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7" name="Rectangle 33">
            <a:extLst>
              <a:ext uri="{FF2B5EF4-FFF2-40B4-BE49-F238E27FC236}">
                <a16:creationId xmlns:a16="http://schemas.microsoft.com/office/drawing/2014/main" xmlns="" id="{92260F5C-3739-409F-B39C-96D644988C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" y="1150854"/>
            <a:ext cx="2757557" cy="299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00" tIns="40500" rIns="40500" bIns="40500"/>
          <a:lstStyle>
            <a:lvl1pPr>
              <a:spcBef>
                <a:spcPct val="50000"/>
              </a:spcBef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defRPr/>
            </a:pPr>
            <a:r>
              <a:rPr lang="en-GB" altLang="en-US" sz="1400" kern="0" dirty="0">
                <a:solidFill>
                  <a:srgbClr val="000000"/>
                </a:solidFill>
                <a:latin typeface="+mn-lt"/>
              </a:rPr>
              <a:t>A business can be developed in four possible directions:</a:t>
            </a: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400" kern="0" dirty="0">
                <a:solidFill>
                  <a:srgbClr val="000000"/>
                </a:solidFill>
                <a:latin typeface="+mn-lt"/>
              </a:rPr>
              <a:t>1. Market penetration</a:t>
            </a:r>
            <a:r>
              <a:rPr lang="en-GB" altLang="en-US" sz="1400" b="0" kern="0" dirty="0">
                <a:solidFill>
                  <a:srgbClr val="000000"/>
                </a:solidFill>
                <a:latin typeface="+mn-lt"/>
              </a:rPr>
              <a:t>, i.e. sell more of the same to the same market</a:t>
            </a: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400" kern="0" dirty="0">
                <a:solidFill>
                  <a:srgbClr val="000000"/>
                </a:solidFill>
                <a:latin typeface="+mn-lt"/>
              </a:rPr>
              <a:t>2. Product development</a:t>
            </a:r>
            <a:r>
              <a:rPr lang="en-GB" altLang="en-US" sz="1400" b="0" kern="0" dirty="0">
                <a:solidFill>
                  <a:srgbClr val="000000"/>
                </a:solidFill>
                <a:latin typeface="+mn-lt"/>
              </a:rPr>
              <a:t>, i.e. sell new products to existing customers</a:t>
            </a: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400" kern="0" dirty="0">
                <a:solidFill>
                  <a:srgbClr val="000000"/>
                </a:solidFill>
                <a:latin typeface="+mn-lt"/>
              </a:rPr>
              <a:t>3. Market development</a:t>
            </a:r>
            <a:r>
              <a:rPr lang="en-GB" altLang="en-US" sz="1400" b="0" kern="0" dirty="0">
                <a:solidFill>
                  <a:srgbClr val="000000"/>
                </a:solidFill>
                <a:latin typeface="+mn-lt"/>
              </a:rPr>
              <a:t>, seek out new markets for existing products</a:t>
            </a: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400" kern="0" dirty="0">
                <a:solidFill>
                  <a:srgbClr val="000000"/>
                </a:solidFill>
                <a:latin typeface="+mn-lt"/>
              </a:rPr>
              <a:t>4. Diversification</a:t>
            </a:r>
            <a:r>
              <a:rPr lang="en-GB" altLang="en-US" sz="1400" b="0" kern="0" dirty="0">
                <a:solidFill>
                  <a:srgbClr val="000000"/>
                </a:solidFill>
                <a:latin typeface="+mn-lt"/>
              </a:rPr>
              <a:t>, i.e. sell new products to new groups of customers</a:t>
            </a: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400" b="0" kern="0" dirty="0">
                <a:solidFill>
                  <a:srgbClr val="000000"/>
                </a:solidFill>
                <a:latin typeface="+mn-lt"/>
              </a:rPr>
              <a:t>With all development strategies the question of leverage of core competencies or resources is key.  The scope for leverage is highest for a market penetration strategy and lowest for an unrelated diversification strategy. </a:t>
            </a:r>
          </a:p>
          <a:p>
            <a:pPr defTabSz="685800" fontAlgn="base">
              <a:spcAft>
                <a:spcPct val="0"/>
              </a:spcAft>
              <a:defRPr/>
            </a:pPr>
            <a:endParaRPr lang="en-GB" altLang="en-US" sz="1400" b="0" kern="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761" y="1376737"/>
            <a:ext cx="5864977" cy="38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787815"/>
            <a:ext cx="368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63674"/>
            <a:ext cx="387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TUJUAN: </a:t>
            </a:r>
            <a:r>
              <a:rPr lang="en-US" dirty="0" err="1" smtClean="0">
                <a:solidFill>
                  <a:prstClr val="black"/>
                </a:solidFill>
              </a:rPr>
              <a:t>Meningkatkan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Penetrasi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Pasar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600082"/>
            <a:ext cx="172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Pelanggan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981215" y="4798993"/>
            <a:ext cx="7333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Stranger: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Customer yang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Potential Customer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Kontak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Ketertarikan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Promoter: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mempromosikan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id-ID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47800" y="3016865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Stranger</a:t>
            </a:r>
          </a:p>
        </p:txBody>
      </p:sp>
      <p:sp>
        <p:nvSpPr>
          <p:cNvPr id="14" name="Oval 13"/>
          <p:cNvSpPr/>
          <p:nvPr/>
        </p:nvSpPr>
        <p:spPr>
          <a:xfrm>
            <a:off x="3048000" y="3016865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</p:txBody>
      </p:sp>
      <p:sp>
        <p:nvSpPr>
          <p:cNvPr id="15" name="Oval 14"/>
          <p:cNvSpPr/>
          <p:nvPr/>
        </p:nvSpPr>
        <p:spPr>
          <a:xfrm>
            <a:off x="4648200" y="3047345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16" name="Oval 15"/>
          <p:cNvSpPr/>
          <p:nvPr/>
        </p:nvSpPr>
        <p:spPr>
          <a:xfrm>
            <a:off x="6248400" y="3016865"/>
            <a:ext cx="1295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743200" y="3283565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343400" y="3314045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19800" y="3314045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Elbow Connector 19"/>
          <p:cNvCxnSpPr>
            <a:stCxn id="13" idx="4"/>
            <a:endCxn id="14" idx="4"/>
          </p:cNvCxnSpPr>
          <p:nvPr/>
        </p:nvCxnSpPr>
        <p:spPr>
          <a:xfrm rot="16200000" flipH="1">
            <a:off x="2895600" y="2978765"/>
            <a:ext cx="12700" cy="160020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4" idx="4"/>
            <a:endCxn id="15" idx="4"/>
          </p:cNvCxnSpPr>
          <p:nvPr/>
        </p:nvCxnSpPr>
        <p:spPr>
          <a:xfrm rot="16200000" flipH="1">
            <a:off x="4499610" y="2974955"/>
            <a:ext cx="30480" cy="1638300"/>
          </a:xfrm>
          <a:prstGeom prst="bentConnector3">
            <a:avLst>
              <a:gd name="adj1" fmla="val 8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6080760" y="3009245"/>
            <a:ext cx="30480" cy="1600200"/>
          </a:xfrm>
          <a:prstGeom prst="bentConnector3">
            <a:avLst>
              <a:gd name="adj1" fmla="val 850000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23488" y="403921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6222" y="404556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6780" y="40455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46135" y="1827193"/>
            <a:ext cx="420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Customer </a:t>
            </a:r>
            <a:r>
              <a:rPr lang="en-US" dirty="0" smtClean="0"/>
              <a:t>Journey &amp; Customer Touch Point</a:t>
            </a:r>
            <a:endParaRPr lang="id-ID" dirty="0"/>
          </a:p>
        </p:txBody>
      </p:sp>
      <p:sp>
        <p:nvSpPr>
          <p:cNvPr id="27" name="TextBox 26"/>
          <p:cNvSpPr txBox="1"/>
          <p:nvPr/>
        </p:nvSpPr>
        <p:spPr>
          <a:xfrm>
            <a:off x="2510750" y="2604036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Attract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66752" y="2604036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Convert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76685" y="2590681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Delight</a:t>
            </a:r>
            <a:endParaRPr lang="en-US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685800" y="2196525"/>
            <a:ext cx="7772400" cy="2526268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407816" y="2197716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Plan-Do-Check Action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Bisnis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330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787815"/>
            <a:ext cx="368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63674"/>
            <a:ext cx="532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MARKETING STRATEGY: Attract/</a:t>
            </a:r>
            <a:r>
              <a:rPr lang="en-US" dirty="0" err="1" smtClean="0">
                <a:solidFill>
                  <a:prstClr val="black"/>
                </a:solidFill>
              </a:rPr>
              <a:t>Menarik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Calon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Pembeli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88427" y="1503049"/>
            <a:ext cx="1683573" cy="14379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Digital Marketing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Promosi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Success 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Artikel</a:t>
            </a:r>
            <a:r>
              <a:rPr lang="en-US" sz="1200" dirty="0" smtClean="0"/>
              <a:t>,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Gamification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Webinar</a:t>
            </a:r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5715000" y="2465097"/>
            <a:ext cx="990600" cy="1687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Facebook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Twitter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Instagram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Youtube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SEO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Email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Tiktok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Google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8600" y="2694055"/>
            <a:ext cx="2438400" cy="88070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Website LPK Bahasa </a:t>
            </a:r>
            <a:r>
              <a:rPr lang="en-US" sz="1400" dirty="0" err="1" smtClean="0"/>
              <a:t>Jepang</a:t>
            </a:r>
            <a:endParaRPr lang="en-US" sz="1400" dirty="0" smtClean="0"/>
          </a:p>
          <a:p>
            <a:pPr algn="ctr"/>
            <a:r>
              <a:rPr lang="en-US" sz="1400" dirty="0" err="1" smtClean="0"/>
              <a:t>Whats</a:t>
            </a:r>
            <a:r>
              <a:rPr lang="en-US" sz="1400" dirty="0" smtClean="0"/>
              <a:t> App Chat</a:t>
            </a:r>
          </a:p>
          <a:p>
            <a:pPr algn="ctr"/>
            <a:r>
              <a:rPr lang="en-US" sz="1400" dirty="0" smtClean="0"/>
              <a:t>Google Form</a:t>
            </a:r>
            <a:endParaRPr lang="en-US" sz="1400" dirty="0"/>
          </a:p>
        </p:txBody>
      </p:sp>
      <p:cxnSp>
        <p:nvCxnSpPr>
          <p:cNvPr id="35" name="Elbow Connector 34"/>
          <p:cNvCxnSpPr>
            <a:stCxn id="33" idx="1"/>
            <a:endCxn id="34" idx="3"/>
          </p:cNvCxnSpPr>
          <p:nvPr/>
        </p:nvCxnSpPr>
        <p:spPr>
          <a:xfrm rot="10800000">
            <a:off x="2667000" y="3134409"/>
            <a:ext cx="3048000" cy="17459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88427" y="3311723"/>
            <a:ext cx="1124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Redirect Link</a:t>
            </a:r>
            <a:endParaRPr lang="en-US" sz="1400" dirty="0"/>
          </a:p>
        </p:txBody>
      </p:sp>
      <p:cxnSp>
        <p:nvCxnSpPr>
          <p:cNvPr id="37" name="Elbow Connector 36"/>
          <p:cNvCxnSpPr>
            <a:stCxn id="32" idx="3"/>
            <a:endCxn id="33" idx="0"/>
          </p:cNvCxnSpPr>
          <p:nvPr/>
        </p:nvCxnSpPr>
        <p:spPr>
          <a:xfrm>
            <a:off x="4572000" y="2222031"/>
            <a:ext cx="1638300" cy="2430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2" idx="1"/>
            <a:endCxn id="34" idx="0"/>
          </p:cNvCxnSpPr>
          <p:nvPr/>
        </p:nvCxnSpPr>
        <p:spPr>
          <a:xfrm rot="10800000" flipV="1">
            <a:off x="1447801" y="2222031"/>
            <a:ext cx="1440627" cy="47202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61999" y="4020328"/>
            <a:ext cx="1371600" cy="533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Lead Database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103847" y="4020328"/>
            <a:ext cx="13716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Lead Follow Up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813323" y="4640950"/>
            <a:ext cx="2031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Follow Up By SALES Team</a:t>
            </a:r>
            <a:endParaRPr lang="en-US" sz="1400" dirty="0"/>
          </a:p>
        </p:txBody>
      </p:sp>
      <p:sp>
        <p:nvSpPr>
          <p:cNvPr id="42" name="Rounded Rectangle 41"/>
          <p:cNvSpPr/>
          <p:nvPr/>
        </p:nvSpPr>
        <p:spPr>
          <a:xfrm>
            <a:off x="5524500" y="4238748"/>
            <a:ext cx="1371600" cy="3149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Close Win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>
          <a:xfrm>
            <a:off x="5524500" y="4742140"/>
            <a:ext cx="1371600" cy="3149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Close Lost</a:t>
            </a:r>
            <a:endParaRPr lang="en-US" sz="1400" dirty="0"/>
          </a:p>
        </p:txBody>
      </p:sp>
      <p:cxnSp>
        <p:nvCxnSpPr>
          <p:cNvPr id="44" name="Straight Arrow Connector 43"/>
          <p:cNvCxnSpPr>
            <a:stCxn id="34" idx="2"/>
            <a:endCxn id="39" idx="0"/>
          </p:cNvCxnSpPr>
          <p:nvPr/>
        </p:nvCxnSpPr>
        <p:spPr>
          <a:xfrm flipH="1">
            <a:off x="1447799" y="3574763"/>
            <a:ext cx="1" cy="445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3"/>
            <a:endCxn id="40" idx="1"/>
          </p:cNvCxnSpPr>
          <p:nvPr/>
        </p:nvCxnSpPr>
        <p:spPr>
          <a:xfrm>
            <a:off x="2133599" y="4287028"/>
            <a:ext cx="970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0" idx="3"/>
            <a:endCxn id="42" idx="1"/>
          </p:cNvCxnSpPr>
          <p:nvPr/>
        </p:nvCxnSpPr>
        <p:spPr>
          <a:xfrm>
            <a:off x="4475447" y="4287028"/>
            <a:ext cx="1049053" cy="10921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0" idx="3"/>
            <a:endCxn id="43" idx="1"/>
          </p:cNvCxnSpPr>
          <p:nvPr/>
        </p:nvCxnSpPr>
        <p:spPr>
          <a:xfrm>
            <a:off x="4475447" y="4287028"/>
            <a:ext cx="1049053" cy="61260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447799" y="3692723"/>
            <a:ext cx="1152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Lead Capture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7315200" y="4026906"/>
            <a:ext cx="1687829" cy="7386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Become Student &amp; Alumni </a:t>
            </a:r>
            <a:r>
              <a:rPr lang="en-US" sz="1400" dirty="0" err="1" smtClean="0"/>
              <a:t>Grup</a:t>
            </a:r>
            <a:r>
              <a:rPr lang="en-US" sz="1400" dirty="0" smtClean="0"/>
              <a:t>, LPK </a:t>
            </a:r>
            <a:r>
              <a:rPr lang="en-US" sz="1400" dirty="0" err="1" smtClean="0"/>
              <a:t>Promotor</a:t>
            </a:r>
            <a:r>
              <a:rPr lang="en-US" sz="1400" dirty="0" smtClean="0"/>
              <a:t>, </a:t>
            </a:r>
            <a:r>
              <a:rPr lang="en-US" sz="1400" dirty="0" err="1" smtClean="0"/>
              <a:t>Testimoni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5673904" y="5257800"/>
            <a:ext cx="168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Evaluate and Nurture</a:t>
            </a:r>
            <a:endParaRPr lang="en-US" sz="1400" dirty="0"/>
          </a:p>
        </p:txBody>
      </p:sp>
      <p:sp>
        <p:nvSpPr>
          <p:cNvPr id="51" name="Rounded Rectangle 50"/>
          <p:cNvSpPr/>
          <p:nvPr/>
        </p:nvSpPr>
        <p:spPr>
          <a:xfrm>
            <a:off x="761999" y="4991100"/>
            <a:ext cx="1371600" cy="5334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Others Lead Source</a:t>
            </a:r>
            <a:endParaRPr lang="en-US" sz="1400" dirty="0"/>
          </a:p>
        </p:txBody>
      </p:sp>
      <p:cxnSp>
        <p:nvCxnSpPr>
          <p:cNvPr id="52" name="Straight Arrow Connector 51"/>
          <p:cNvCxnSpPr>
            <a:stCxn id="51" idx="0"/>
            <a:endCxn id="39" idx="2"/>
          </p:cNvCxnSpPr>
          <p:nvPr/>
        </p:nvCxnSpPr>
        <p:spPr>
          <a:xfrm flipV="1">
            <a:off x="1447799" y="4553728"/>
            <a:ext cx="0" cy="437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87116" y="3121776"/>
            <a:ext cx="1258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Traffic Analytic</a:t>
            </a:r>
            <a:endParaRPr lang="en-US" sz="1400" dirty="0"/>
          </a:p>
        </p:txBody>
      </p:sp>
      <p:cxnSp>
        <p:nvCxnSpPr>
          <p:cNvPr id="54" name="Elbow Connector 53"/>
          <p:cNvCxnSpPr>
            <a:stCxn id="43" idx="3"/>
            <a:endCxn id="51" idx="3"/>
          </p:cNvCxnSpPr>
          <p:nvPr/>
        </p:nvCxnSpPr>
        <p:spPr>
          <a:xfrm flipH="1">
            <a:off x="2133599" y="4899630"/>
            <a:ext cx="4762501" cy="358170"/>
          </a:xfrm>
          <a:prstGeom prst="bentConnector3">
            <a:avLst>
              <a:gd name="adj1" fmla="val -48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9" idx="1"/>
          </p:cNvCxnSpPr>
          <p:nvPr/>
        </p:nvCxnSpPr>
        <p:spPr>
          <a:xfrm>
            <a:off x="6896100" y="4396238"/>
            <a:ext cx="4191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9" idx="0"/>
          </p:cNvCxnSpPr>
          <p:nvPr/>
        </p:nvCxnSpPr>
        <p:spPr>
          <a:xfrm rot="16200000" flipV="1">
            <a:off x="5355134" y="1222924"/>
            <a:ext cx="1881299" cy="372666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4521" y="3688689"/>
            <a:ext cx="1258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Traffic Analytic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607966" y="1664985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Plan-Do-Check Action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Bisnis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267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787815"/>
            <a:ext cx="368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63674"/>
            <a:ext cx="5324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MARKETING STRATEGY: Attract/</a:t>
            </a:r>
            <a:r>
              <a:rPr lang="en-US" dirty="0" err="1" smtClean="0">
                <a:solidFill>
                  <a:prstClr val="black"/>
                </a:solidFill>
              </a:rPr>
              <a:t>Menarik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Calon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Pembeli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62000" y="1790700"/>
            <a:ext cx="7543800" cy="5334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Others Lead Source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2001" y="2472154"/>
            <a:ext cx="754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Roadshow: SMA, SMK, D1, D2, D3, </a:t>
            </a:r>
            <a:r>
              <a:rPr lang="en-US" dirty="0" err="1" smtClean="0">
                <a:solidFill>
                  <a:prstClr val="black"/>
                </a:solidFill>
              </a:rPr>
              <a:t>Sekolah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Profesi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Universitas</a:t>
            </a:r>
            <a:r>
              <a:rPr lang="en-US" dirty="0" smtClean="0">
                <a:solidFill>
                  <a:prstClr val="black"/>
                </a:solidFill>
              </a:rPr>
              <a:t> grade C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Program Student </a:t>
            </a:r>
            <a:r>
              <a:rPr lang="en-US" dirty="0" err="1" smtClean="0">
                <a:solidFill>
                  <a:prstClr val="black"/>
                </a:solidFill>
              </a:rPr>
              <a:t>Refferal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err="1" smtClean="0">
                <a:solidFill>
                  <a:prstClr val="black"/>
                </a:solidFill>
              </a:rPr>
              <a:t>Kemitraan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Murid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Program Alumni </a:t>
            </a:r>
            <a:r>
              <a:rPr lang="en-US" dirty="0" err="1" smtClean="0">
                <a:solidFill>
                  <a:prstClr val="black"/>
                </a:solidFill>
              </a:rPr>
              <a:t>Refferal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err="1" smtClean="0">
                <a:solidFill>
                  <a:prstClr val="black"/>
                </a:solidFill>
              </a:rPr>
              <a:t>Kemitraan</a:t>
            </a:r>
            <a:r>
              <a:rPr lang="en-US" dirty="0" smtClean="0">
                <a:solidFill>
                  <a:prstClr val="black"/>
                </a:solidFill>
              </a:rPr>
              <a:t> Alumni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Program Employee </a:t>
            </a:r>
            <a:r>
              <a:rPr lang="en-US" dirty="0" err="1" smtClean="0">
                <a:solidFill>
                  <a:prstClr val="black"/>
                </a:solidFill>
              </a:rPr>
              <a:t>Refferal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err="1" smtClean="0">
                <a:solidFill>
                  <a:prstClr val="black"/>
                </a:solidFill>
              </a:rPr>
              <a:t>Kemitraan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Karyawan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Program Partnership </a:t>
            </a:r>
            <a:r>
              <a:rPr lang="en-US" dirty="0" err="1" smtClean="0">
                <a:solidFill>
                  <a:prstClr val="black"/>
                </a:solidFill>
              </a:rPr>
              <a:t>Refferal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n-US" dirty="0" err="1" smtClean="0">
                <a:solidFill>
                  <a:prstClr val="black"/>
                </a:solidFill>
              </a:rPr>
              <a:t>Kemitraan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Umum</a:t>
            </a:r>
            <a:r>
              <a:rPr lang="en-US" dirty="0" smtClean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Kerjasama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dengan</a:t>
            </a:r>
            <a:r>
              <a:rPr lang="en-US" dirty="0" smtClean="0">
                <a:solidFill>
                  <a:prstClr val="black"/>
                </a:solidFill>
              </a:rPr>
              <a:t> Perusahaan yang </a:t>
            </a:r>
            <a:r>
              <a:rPr lang="en-US" dirty="0" err="1" smtClean="0">
                <a:solidFill>
                  <a:prstClr val="black"/>
                </a:solidFill>
              </a:rPr>
              <a:t>memiliki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banyak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Jaringan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Mitra</a:t>
            </a:r>
            <a:r>
              <a:rPr lang="en-US" dirty="0" smtClean="0">
                <a:solidFill>
                  <a:prstClr val="black"/>
                </a:solidFill>
              </a:rPr>
              <a:t> Usaha Kecil, </a:t>
            </a:r>
            <a:r>
              <a:rPr lang="en-US" dirty="0" err="1" smtClean="0">
                <a:solidFill>
                  <a:prstClr val="black"/>
                </a:solidFill>
              </a:rPr>
              <a:t>Kemitraan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dengan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SMA, SMK, D1, D2, D3, </a:t>
            </a:r>
            <a:r>
              <a:rPr lang="en-US" dirty="0" err="1">
                <a:solidFill>
                  <a:prstClr val="black"/>
                </a:solidFill>
              </a:rPr>
              <a:t>Sekolah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Profesi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Universitas</a:t>
            </a:r>
            <a:r>
              <a:rPr lang="en-US" dirty="0">
                <a:solidFill>
                  <a:prstClr val="black"/>
                </a:solidFill>
              </a:rPr>
              <a:t> grade 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Bisnis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271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787815"/>
            <a:ext cx="368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63674"/>
            <a:ext cx="8608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SALES STRATEGY: Convert/ </a:t>
            </a:r>
            <a:r>
              <a:rPr lang="en-US" sz="1600" dirty="0" err="1" smtClean="0">
                <a:solidFill>
                  <a:prstClr val="black"/>
                </a:solidFill>
              </a:rPr>
              <a:t>Mengubah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menjadi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Alur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Meyakinkan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Siswa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7316" y="1638300"/>
            <a:ext cx="1495284" cy="609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Pendidikan</a:t>
            </a:r>
            <a:r>
              <a:rPr lang="en-US" sz="1400" dirty="0" smtClean="0"/>
              <a:t> </a:t>
            </a:r>
            <a:r>
              <a:rPr lang="en-US" sz="1400" dirty="0" err="1" smtClean="0"/>
              <a:t>Pelatihan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6200916" y="1638300"/>
            <a:ext cx="2333484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Tujuan</a:t>
            </a:r>
            <a:r>
              <a:rPr lang="en-US" sz="1400" dirty="0" smtClean="0"/>
              <a:t>/  </a:t>
            </a:r>
            <a:r>
              <a:rPr lang="en-US" sz="1400" dirty="0" err="1" smtClean="0"/>
              <a:t>Manfaat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didapat</a:t>
            </a:r>
            <a:r>
              <a:rPr lang="en-US" sz="1400" dirty="0" smtClean="0"/>
              <a:t> </a:t>
            </a:r>
            <a:r>
              <a:rPr lang="en-US" sz="1400" dirty="0" err="1" smtClean="0"/>
              <a:t>Siswa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1752600" y="1943100"/>
            <a:ext cx="44483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22220" y="1943100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 err="1" smtClean="0"/>
              <a:t>Bagaimana</a:t>
            </a:r>
            <a:r>
              <a:rPr lang="en-US" sz="1200" dirty="0" smtClean="0"/>
              <a:t> </a:t>
            </a:r>
            <a:r>
              <a:rPr lang="en-US" sz="1200" dirty="0" err="1" smtClean="0"/>
              <a:t>Mencari</a:t>
            </a:r>
            <a:r>
              <a:rPr lang="en-US" sz="1200" dirty="0" smtClean="0"/>
              <a:t> Data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Menawarkan</a:t>
            </a:r>
            <a:r>
              <a:rPr lang="en-US" sz="1200" dirty="0" smtClean="0"/>
              <a:t> </a:t>
            </a:r>
            <a:r>
              <a:rPr lang="en-US" sz="1200" dirty="0" err="1" smtClean="0"/>
              <a:t>Jasa</a:t>
            </a:r>
            <a:r>
              <a:rPr lang="en-US" sz="1200" dirty="0" smtClean="0"/>
              <a:t> LPK</a:t>
            </a:r>
          </a:p>
          <a:p>
            <a:pPr marL="342900" indent="-342900">
              <a:buAutoNum type="arabicPeriod"/>
            </a:pPr>
            <a:r>
              <a:rPr lang="en-US" sz="1200" dirty="0" err="1" smtClean="0"/>
              <a:t>Halangan</a:t>
            </a:r>
            <a:r>
              <a:rPr lang="en-US" sz="1200" dirty="0" smtClean="0"/>
              <a:t>/ </a:t>
            </a:r>
            <a:r>
              <a:rPr lang="en-US" sz="1200" dirty="0" err="1" smtClean="0"/>
              <a:t>Rintangan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Casis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Bergabung</a:t>
            </a:r>
            <a:endParaRPr lang="en-US" sz="1200" dirty="0" smtClean="0"/>
          </a:p>
          <a:p>
            <a:pPr marL="342900" indent="-342900">
              <a:buAutoNum type="arabicPeriod"/>
            </a:pPr>
            <a:r>
              <a:rPr lang="en-US" sz="1200" dirty="0" err="1" smtClean="0"/>
              <a:t>Solusi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Tim Sales LPK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2552700"/>
            <a:ext cx="4038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Tujuan</a:t>
            </a:r>
            <a:r>
              <a:rPr lang="en-US" sz="1000" dirty="0" smtClean="0"/>
              <a:t> </a:t>
            </a:r>
            <a:r>
              <a:rPr lang="en-US" sz="1000" dirty="0" err="1" smtClean="0"/>
              <a:t>dan</a:t>
            </a:r>
            <a:r>
              <a:rPr lang="en-US" sz="1000" dirty="0" smtClean="0"/>
              <a:t> </a:t>
            </a:r>
            <a:r>
              <a:rPr lang="en-US" sz="1000" dirty="0" err="1" smtClean="0"/>
              <a:t>Manfaat</a:t>
            </a:r>
            <a:r>
              <a:rPr lang="en-US" sz="1000" dirty="0" smtClean="0"/>
              <a:t> yang </a:t>
            </a:r>
            <a:r>
              <a:rPr lang="en-US" sz="1000" dirty="0" err="1" smtClean="0"/>
              <a:t>bisa</a:t>
            </a:r>
            <a:r>
              <a:rPr lang="en-US" sz="1000" dirty="0" smtClean="0"/>
              <a:t> </a:t>
            </a:r>
            <a:r>
              <a:rPr lang="en-US" sz="1000" dirty="0" err="1" smtClean="0"/>
              <a:t>didapat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/>
              <a:t> </a:t>
            </a:r>
            <a:r>
              <a:rPr lang="en-US" sz="1000" dirty="0" err="1" smtClean="0"/>
              <a:t>Magang</a:t>
            </a:r>
            <a:r>
              <a:rPr lang="en-US" sz="1000" dirty="0" smtClean="0"/>
              <a:t> </a:t>
            </a:r>
            <a:r>
              <a:rPr lang="en-US" sz="1000" dirty="0" err="1" smtClean="0"/>
              <a:t>ke</a:t>
            </a:r>
            <a:r>
              <a:rPr lang="en-US" sz="1000" dirty="0" smtClean="0"/>
              <a:t> </a:t>
            </a:r>
            <a:r>
              <a:rPr lang="en-US" sz="1000" dirty="0" err="1" smtClean="0"/>
              <a:t>Jepang</a:t>
            </a:r>
            <a:r>
              <a:rPr lang="en-US" sz="10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1000" dirty="0" err="1" smtClean="0"/>
              <a:t>Pekerjaan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Gaji</a:t>
            </a:r>
            <a:r>
              <a:rPr lang="en-US" sz="1000" dirty="0" smtClean="0"/>
              <a:t> yang </a:t>
            </a:r>
            <a:r>
              <a:rPr lang="en-US" sz="1000" dirty="0" err="1" smtClean="0"/>
              <a:t>besar</a:t>
            </a:r>
            <a:endParaRPr lang="en-US" sz="1000" dirty="0" smtClean="0"/>
          </a:p>
          <a:p>
            <a:pPr lvl="1"/>
            <a:r>
              <a:rPr lang="en-US" sz="1000" dirty="0"/>
              <a:t>UMP 2020 </a:t>
            </a:r>
            <a:r>
              <a:rPr lang="en-US" sz="1000" dirty="0" err="1"/>
              <a:t>Tertinggi</a:t>
            </a:r>
            <a:r>
              <a:rPr lang="en-US" sz="1000" dirty="0"/>
              <a:t> – Indonesia  : </a:t>
            </a:r>
            <a:r>
              <a:rPr lang="en-US" sz="1000" dirty="0" err="1"/>
              <a:t>Rp</a:t>
            </a:r>
            <a:r>
              <a:rPr lang="en-US" sz="1000" dirty="0"/>
              <a:t>   4.276.349 / </a:t>
            </a:r>
            <a:r>
              <a:rPr lang="en-US" sz="1000" dirty="0" err="1"/>
              <a:t>bulan</a:t>
            </a:r>
            <a:endParaRPr lang="en-US" sz="1000" dirty="0"/>
          </a:p>
          <a:p>
            <a:pPr lvl="1"/>
            <a:r>
              <a:rPr lang="en-US" sz="1000" dirty="0" err="1"/>
              <a:t>Potensi</a:t>
            </a:r>
            <a:r>
              <a:rPr lang="en-US" sz="1000" dirty="0"/>
              <a:t> </a:t>
            </a:r>
            <a:r>
              <a:rPr lang="en-US" sz="1000" dirty="0" err="1"/>
              <a:t>Gaji</a:t>
            </a:r>
            <a:r>
              <a:rPr lang="en-US" sz="1000" dirty="0"/>
              <a:t> Care Giver - </a:t>
            </a:r>
            <a:r>
              <a:rPr lang="en-US" sz="1000" dirty="0" err="1"/>
              <a:t>Jepang</a:t>
            </a:r>
            <a:r>
              <a:rPr lang="en-US" sz="1000" dirty="0"/>
              <a:t>: </a:t>
            </a:r>
            <a:r>
              <a:rPr lang="en-US" sz="1000" dirty="0" err="1"/>
              <a:t>Rp</a:t>
            </a:r>
            <a:r>
              <a:rPr lang="en-US" sz="1000" dirty="0"/>
              <a:t> 36.690.720 (¥  264.000) / </a:t>
            </a:r>
            <a:r>
              <a:rPr lang="en-US" sz="1000" dirty="0" err="1"/>
              <a:t>bulan</a:t>
            </a:r>
            <a:endParaRPr lang="en-US" sz="1000" dirty="0"/>
          </a:p>
          <a:p>
            <a:pPr lvl="1"/>
            <a:r>
              <a:rPr lang="en-US" sz="1000" dirty="0" err="1"/>
              <a:t>Potensi</a:t>
            </a:r>
            <a:r>
              <a:rPr lang="en-US" sz="1000" dirty="0"/>
              <a:t> </a:t>
            </a:r>
            <a:r>
              <a:rPr lang="en-US" sz="1000" dirty="0" err="1"/>
              <a:t>Gaji</a:t>
            </a:r>
            <a:r>
              <a:rPr lang="en-US" sz="1000" dirty="0"/>
              <a:t> </a:t>
            </a:r>
            <a:r>
              <a:rPr lang="en-US" sz="1000" dirty="0" err="1"/>
              <a:t>Buruh</a:t>
            </a:r>
            <a:r>
              <a:rPr lang="en-US" sz="1000" dirty="0"/>
              <a:t> </a:t>
            </a:r>
            <a:r>
              <a:rPr lang="en-US" sz="1000" dirty="0" err="1"/>
              <a:t>Tani</a:t>
            </a:r>
            <a:r>
              <a:rPr lang="en-US" sz="1000" dirty="0"/>
              <a:t> - </a:t>
            </a:r>
            <a:r>
              <a:rPr lang="en-US" sz="1000" dirty="0" err="1"/>
              <a:t>Jepang</a:t>
            </a:r>
            <a:r>
              <a:rPr lang="en-US" sz="1000" dirty="0"/>
              <a:t>: </a:t>
            </a:r>
            <a:r>
              <a:rPr lang="en-US" sz="1000" dirty="0" err="1"/>
              <a:t>Rp</a:t>
            </a:r>
            <a:r>
              <a:rPr lang="en-US" sz="1000" dirty="0"/>
              <a:t> 24.366.946 (¥ 175.327) / </a:t>
            </a:r>
            <a:r>
              <a:rPr lang="en-US" sz="1000" dirty="0" err="1"/>
              <a:t>bulan</a:t>
            </a:r>
            <a:endParaRPr lang="en-US" sz="1000" dirty="0"/>
          </a:p>
          <a:p>
            <a:pPr marL="342900" indent="-342900">
              <a:buAutoNum type="arabicPeriod"/>
            </a:pPr>
            <a:r>
              <a:rPr lang="en-US" sz="1000" dirty="0" err="1" smtClean="0"/>
              <a:t>Belajar</a:t>
            </a:r>
            <a:r>
              <a:rPr lang="en-US" sz="1000" dirty="0" smtClean="0"/>
              <a:t> </a:t>
            </a:r>
            <a:r>
              <a:rPr lang="en-US" sz="1000" dirty="0" err="1"/>
              <a:t>Kebudayaan</a:t>
            </a:r>
            <a:r>
              <a:rPr lang="en-US" sz="1000" dirty="0"/>
              <a:t> </a:t>
            </a:r>
            <a:r>
              <a:rPr lang="en-US" sz="1000" dirty="0" err="1" smtClean="0"/>
              <a:t>Jepang</a:t>
            </a:r>
            <a:r>
              <a:rPr lang="en-US" sz="1000" dirty="0" smtClean="0"/>
              <a:t> yang </a:t>
            </a:r>
            <a:r>
              <a:rPr lang="en-US" sz="1000" dirty="0" err="1" smtClean="0"/>
              <a:t>menarik</a:t>
            </a:r>
            <a:r>
              <a:rPr lang="en-US" sz="1000" dirty="0" smtClean="0"/>
              <a:t> </a:t>
            </a:r>
            <a:r>
              <a:rPr lang="en-US" sz="1000" dirty="0" err="1" smtClean="0"/>
              <a:t>Seperti</a:t>
            </a:r>
            <a:r>
              <a:rPr lang="en-US" sz="1000" dirty="0" smtClean="0"/>
              <a:t> </a:t>
            </a:r>
            <a:r>
              <a:rPr lang="en-US" sz="1000" dirty="0" err="1" smtClean="0"/>
              <a:t>Komik</a:t>
            </a:r>
            <a:r>
              <a:rPr lang="en-US" sz="1000" dirty="0" smtClean="0"/>
              <a:t>, Anime, Manga </a:t>
            </a:r>
            <a:r>
              <a:rPr lang="en-US" sz="1000" dirty="0" err="1"/>
              <a:t>akan</a:t>
            </a:r>
            <a:r>
              <a:rPr lang="en-US" sz="1000" dirty="0"/>
              <a:t> </a:t>
            </a:r>
            <a:r>
              <a:rPr lang="en-US" sz="1000" dirty="0" err="1"/>
              <a:t>membuka</a:t>
            </a:r>
            <a:r>
              <a:rPr lang="en-US" sz="1000" dirty="0"/>
              <a:t> </a:t>
            </a:r>
            <a:r>
              <a:rPr lang="en-US" sz="1000" dirty="0" err="1"/>
              <a:t>wawasan</a:t>
            </a:r>
            <a:r>
              <a:rPr lang="en-US" sz="1000" dirty="0"/>
              <a:t> yang </a:t>
            </a:r>
            <a:r>
              <a:rPr lang="en-US" sz="1000" dirty="0" err="1"/>
              <a:t>lebih</a:t>
            </a:r>
            <a:r>
              <a:rPr lang="en-US" sz="1000" dirty="0"/>
              <a:t> </a:t>
            </a:r>
            <a:r>
              <a:rPr lang="en-US" sz="1000" dirty="0" err="1" smtClean="0"/>
              <a:t>luas</a:t>
            </a: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1000" dirty="0" err="1" smtClean="0"/>
              <a:t>Belajar</a:t>
            </a:r>
            <a:r>
              <a:rPr lang="en-US" sz="1000" dirty="0" smtClean="0"/>
              <a:t> </a:t>
            </a:r>
            <a:r>
              <a:rPr lang="en-US" sz="1000" dirty="0" err="1"/>
              <a:t>tentang</a:t>
            </a:r>
            <a:r>
              <a:rPr lang="en-US" sz="1000" dirty="0"/>
              <a:t> </a:t>
            </a:r>
            <a:r>
              <a:rPr lang="en-US" sz="1000" dirty="0" err="1"/>
              <a:t>Kemajuan</a:t>
            </a:r>
            <a:r>
              <a:rPr lang="en-US" sz="1000" dirty="0"/>
              <a:t> </a:t>
            </a:r>
            <a:r>
              <a:rPr lang="en-US" sz="1000" dirty="0" err="1"/>
              <a:t>Teknologi</a:t>
            </a:r>
            <a:r>
              <a:rPr lang="en-US" sz="1000" dirty="0"/>
              <a:t> </a:t>
            </a:r>
            <a:r>
              <a:rPr lang="en-US" sz="1000" dirty="0" err="1"/>
              <a:t>Jepang</a:t>
            </a:r>
            <a:r>
              <a:rPr lang="en-US" sz="1000" dirty="0"/>
              <a:t> </a:t>
            </a:r>
            <a:r>
              <a:rPr lang="en-US" sz="1000" dirty="0" err="1"/>
              <a:t>dalam</a:t>
            </a:r>
            <a:r>
              <a:rPr lang="en-US" sz="1000" dirty="0"/>
              <a:t> </a:t>
            </a:r>
            <a:r>
              <a:rPr lang="en-US" sz="1000" dirty="0" err="1"/>
              <a:t>banyak</a:t>
            </a:r>
            <a:r>
              <a:rPr lang="en-US" sz="1000" dirty="0"/>
              <a:t> </a:t>
            </a:r>
            <a:r>
              <a:rPr lang="en-US" sz="1000" dirty="0" err="1"/>
              <a:t>bidang</a:t>
            </a:r>
            <a:r>
              <a:rPr lang="en-US" sz="1000" dirty="0"/>
              <a:t>, </a:t>
            </a:r>
            <a:r>
              <a:rPr lang="en-US" sz="1000" dirty="0" err="1"/>
              <a:t>seperti</a:t>
            </a:r>
            <a:r>
              <a:rPr lang="en-US" sz="1000" dirty="0"/>
              <a:t> </a:t>
            </a:r>
            <a:r>
              <a:rPr lang="en-US" sz="1000" dirty="0" err="1"/>
              <a:t>Pertanian</a:t>
            </a:r>
            <a:r>
              <a:rPr lang="en-US" sz="1000" dirty="0"/>
              <a:t>, </a:t>
            </a:r>
            <a:r>
              <a:rPr lang="en-US" sz="1000" dirty="0" err="1"/>
              <a:t>Peternakan</a:t>
            </a:r>
            <a:r>
              <a:rPr lang="en-US" sz="1000" dirty="0"/>
              <a:t>, </a:t>
            </a:r>
            <a:r>
              <a:rPr lang="en-US" sz="1000" dirty="0" err="1"/>
              <a:t>Makanan</a:t>
            </a:r>
            <a:r>
              <a:rPr lang="en-US" sz="1000" dirty="0"/>
              <a:t>,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 smtClean="0"/>
              <a:t>lainnya</a:t>
            </a: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1000" dirty="0" err="1" smtClean="0"/>
              <a:t>Belajar</a:t>
            </a:r>
            <a:r>
              <a:rPr lang="en-US" sz="1000" dirty="0" smtClean="0"/>
              <a:t> </a:t>
            </a:r>
            <a:r>
              <a:rPr lang="en-US" sz="1000" dirty="0" err="1"/>
              <a:t>Hidup</a:t>
            </a:r>
            <a:r>
              <a:rPr lang="en-US" sz="1000" dirty="0"/>
              <a:t> </a:t>
            </a:r>
            <a:r>
              <a:rPr lang="en-US" sz="1000" dirty="0" err="1" smtClean="0"/>
              <a:t>mandiri</a:t>
            </a:r>
            <a:r>
              <a:rPr lang="en-US" sz="1000" dirty="0" smtClean="0"/>
              <a:t> </a:t>
            </a:r>
            <a:r>
              <a:rPr lang="en-US" sz="1000" dirty="0" err="1" smtClean="0"/>
              <a:t>dan</a:t>
            </a:r>
            <a:r>
              <a:rPr lang="en-US" sz="1000" dirty="0" smtClean="0"/>
              <a:t> </a:t>
            </a:r>
            <a:r>
              <a:rPr lang="en-US" sz="1000" dirty="0" err="1" smtClean="0"/>
              <a:t>berkumpul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/>
              <a:t> </a:t>
            </a:r>
            <a:r>
              <a:rPr lang="en-US" sz="1000" dirty="0" smtClean="0"/>
              <a:t>Orang Indonesia di Negara </a:t>
            </a:r>
            <a:r>
              <a:rPr lang="en-US" sz="1000" dirty="0" err="1" smtClean="0"/>
              <a:t>Jepang</a:t>
            </a: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1000" dirty="0" err="1" smtClean="0"/>
              <a:t>Belajar</a:t>
            </a:r>
            <a:r>
              <a:rPr lang="en-US" sz="1000" dirty="0" smtClean="0"/>
              <a:t> </a:t>
            </a:r>
            <a:r>
              <a:rPr lang="en-US" sz="1000" dirty="0" err="1"/>
              <a:t>tentang</a:t>
            </a:r>
            <a:r>
              <a:rPr lang="en-US" sz="1000" dirty="0"/>
              <a:t> </a:t>
            </a:r>
            <a:r>
              <a:rPr lang="en-US" sz="1000" dirty="0" err="1" smtClean="0"/>
              <a:t>Kemajuan</a:t>
            </a:r>
            <a:r>
              <a:rPr lang="en-US" sz="1000" dirty="0" smtClean="0"/>
              <a:t> </a:t>
            </a:r>
            <a:r>
              <a:rPr lang="en-US" sz="1000" dirty="0" err="1" smtClean="0"/>
              <a:t>Pendidikan</a:t>
            </a:r>
            <a:r>
              <a:rPr lang="en-US" sz="1000" dirty="0" smtClean="0"/>
              <a:t> </a:t>
            </a:r>
            <a:r>
              <a:rPr lang="en-US" sz="1000" dirty="0"/>
              <a:t>di </a:t>
            </a:r>
            <a:r>
              <a:rPr lang="en-US" sz="1000" dirty="0" err="1" smtClean="0"/>
              <a:t>Jepang</a:t>
            </a: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1000" dirty="0" err="1" smtClean="0"/>
              <a:t>Belajar</a:t>
            </a:r>
            <a:r>
              <a:rPr lang="en-US" sz="1000" dirty="0" smtClean="0"/>
              <a:t> </a:t>
            </a:r>
            <a:r>
              <a:rPr lang="en-US" sz="1000" dirty="0" err="1"/>
              <a:t>tentang</a:t>
            </a:r>
            <a:r>
              <a:rPr lang="en-US" sz="1000" dirty="0"/>
              <a:t> </a:t>
            </a:r>
            <a:r>
              <a:rPr lang="en-US" sz="1000" dirty="0" err="1"/>
              <a:t>Keindahan</a:t>
            </a:r>
            <a:r>
              <a:rPr lang="en-US" sz="1000" dirty="0"/>
              <a:t> </a:t>
            </a:r>
            <a:r>
              <a:rPr lang="en-US" sz="1000" dirty="0" err="1"/>
              <a:t>Alam</a:t>
            </a:r>
            <a:r>
              <a:rPr lang="en-US" sz="1000" dirty="0"/>
              <a:t> </a:t>
            </a:r>
            <a:r>
              <a:rPr lang="en-US" sz="1000" dirty="0" err="1" smtClean="0"/>
              <a:t>Jepang</a:t>
            </a: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1000" dirty="0" err="1" smtClean="0"/>
              <a:t>Belajar</a:t>
            </a:r>
            <a:r>
              <a:rPr lang="en-US" sz="1000" dirty="0" smtClean="0"/>
              <a:t> </a:t>
            </a:r>
            <a:r>
              <a:rPr lang="en-US" sz="1000" dirty="0" err="1"/>
              <a:t>untuk</a:t>
            </a:r>
            <a:r>
              <a:rPr lang="en-US" sz="1000" dirty="0"/>
              <a:t> </a:t>
            </a:r>
            <a:r>
              <a:rPr lang="en-US" sz="1000" dirty="0" err="1"/>
              <a:t>bergaul</a:t>
            </a:r>
            <a:r>
              <a:rPr lang="en-US" sz="1000" dirty="0"/>
              <a:t> </a:t>
            </a:r>
            <a:r>
              <a:rPr lang="en-US" sz="1000" dirty="0" err="1"/>
              <a:t>dengan</a:t>
            </a:r>
            <a:r>
              <a:rPr lang="en-US" sz="1000" dirty="0"/>
              <a:t> </a:t>
            </a:r>
            <a:r>
              <a:rPr lang="en-US" sz="1000" dirty="0" err="1"/>
              <a:t>bangsa</a:t>
            </a:r>
            <a:r>
              <a:rPr lang="en-US" sz="1000" dirty="0"/>
              <a:t> lain </a:t>
            </a:r>
            <a:r>
              <a:rPr lang="en-US" sz="1000" dirty="0" err="1"/>
              <a:t>akan</a:t>
            </a:r>
            <a:r>
              <a:rPr lang="en-US" sz="1000" dirty="0"/>
              <a:t> </a:t>
            </a:r>
            <a:r>
              <a:rPr lang="en-US" sz="1000" dirty="0" err="1"/>
              <a:t>membuka</a:t>
            </a:r>
            <a:r>
              <a:rPr lang="en-US" sz="1000" dirty="0"/>
              <a:t> </a:t>
            </a:r>
            <a:r>
              <a:rPr lang="en-US" sz="1000" dirty="0" err="1"/>
              <a:t>wawasan</a:t>
            </a:r>
            <a:r>
              <a:rPr lang="en-US" sz="1000" dirty="0"/>
              <a:t> </a:t>
            </a:r>
            <a:r>
              <a:rPr lang="en-US" sz="1000" dirty="0" err="1" smtClean="0"/>
              <a:t>pikiran</a:t>
            </a:r>
            <a:endParaRPr lang="en-US" sz="1000" dirty="0" smtClean="0"/>
          </a:p>
          <a:p>
            <a:pPr marL="342900" indent="-342900">
              <a:buFontTx/>
              <a:buAutoNum type="arabicPeriod"/>
            </a:pPr>
            <a:r>
              <a:rPr lang="en-US" sz="1000" dirty="0" err="1"/>
              <a:t>Dengan</a:t>
            </a:r>
            <a:r>
              <a:rPr lang="en-US" sz="1000" dirty="0"/>
              <a:t> </a:t>
            </a:r>
            <a:r>
              <a:rPr lang="en-US" sz="1000" dirty="0" err="1"/>
              <a:t>Belajar</a:t>
            </a:r>
            <a:r>
              <a:rPr lang="en-US" sz="1000" dirty="0"/>
              <a:t> </a:t>
            </a:r>
            <a:r>
              <a:rPr lang="en-US" sz="1000" dirty="0" err="1"/>
              <a:t>bahasa</a:t>
            </a:r>
            <a:r>
              <a:rPr lang="en-US" sz="1000" dirty="0"/>
              <a:t> </a:t>
            </a:r>
            <a:r>
              <a:rPr lang="en-US" sz="1000" dirty="0" err="1"/>
              <a:t>jepang</a:t>
            </a:r>
            <a:r>
              <a:rPr lang="en-US" sz="1000" dirty="0"/>
              <a:t>, </a:t>
            </a:r>
            <a:r>
              <a:rPr lang="en-US" sz="1000" dirty="0" err="1"/>
              <a:t>bisa</a:t>
            </a:r>
            <a:r>
              <a:rPr lang="en-US" sz="1000" dirty="0"/>
              <a:t> </a:t>
            </a:r>
            <a:r>
              <a:rPr lang="en-US" sz="1000" dirty="0" err="1"/>
              <a:t>mempermudah</a:t>
            </a:r>
            <a:r>
              <a:rPr lang="en-US" sz="1000" dirty="0"/>
              <a:t> </a:t>
            </a:r>
            <a:r>
              <a:rPr lang="en-US" sz="1000" dirty="0" err="1"/>
              <a:t>diterima</a:t>
            </a:r>
            <a:r>
              <a:rPr lang="en-US" sz="1000" dirty="0"/>
              <a:t> di </a:t>
            </a:r>
            <a:r>
              <a:rPr lang="en-US" sz="1000" dirty="0" err="1" smtClean="0"/>
              <a:t>Banyak</a:t>
            </a:r>
            <a:r>
              <a:rPr lang="en-US" sz="1000" dirty="0" smtClean="0"/>
              <a:t> Perusahaan </a:t>
            </a:r>
            <a:r>
              <a:rPr lang="en-US" sz="1000" dirty="0" err="1"/>
              <a:t>Jepang</a:t>
            </a:r>
            <a:r>
              <a:rPr lang="en-US" sz="1000" dirty="0"/>
              <a:t> di </a:t>
            </a:r>
            <a:r>
              <a:rPr lang="en-US" sz="1000" dirty="0" smtClean="0"/>
              <a:t>Indonesia</a:t>
            </a:r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2583001"/>
            <a:ext cx="441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/>
              <a:t>Syarat-Syarat</a:t>
            </a:r>
            <a:r>
              <a:rPr lang="en-US" sz="1000" dirty="0"/>
              <a:t> </a:t>
            </a:r>
            <a:r>
              <a:rPr lang="en-US" sz="1000" dirty="0" err="1"/>
              <a:t>Mengikuti</a:t>
            </a:r>
            <a:r>
              <a:rPr lang="en-US" sz="1000" dirty="0"/>
              <a:t> LPK </a:t>
            </a:r>
            <a:r>
              <a:rPr lang="en-US" sz="1000" dirty="0" err="1"/>
              <a:t>bisa</a:t>
            </a:r>
            <a:r>
              <a:rPr lang="en-US" sz="1000" dirty="0"/>
              <a:t> </a:t>
            </a:r>
            <a:r>
              <a:rPr lang="en-US" sz="1000" dirty="0" err="1"/>
              <a:t>lihat</a:t>
            </a:r>
            <a:r>
              <a:rPr lang="en-US" sz="1000" dirty="0"/>
              <a:t> di Product Knowledge </a:t>
            </a:r>
            <a:r>
              <a:rPr lang="en-US" sz="1000" dirty="0" smtClean="0"/>
              <a:t>LPK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err="1" smtClean="0"/>
              <a:t>Fasilitas</a:t>
            </a:r>
            <a:r>
              <a:rPr lang="en-US" sz="1000" dirty="0" smtClean="0"/>
              <a:t> yang </a:t>
            </a:r>
            <a:r>
              <a:rPr lang="en-US" sz="1000" dirty="0" err="1" smtClean="0"/>
              <a:t>diberikan</a:t>
            </a:r>
            <a:r>
              <a:rPr lang="en-US" sz="1000" dirty="0" smtClean="0"/>
              <a:t> </a:t>
            </a:r>
            <a:r>
              <a:rPr lang="en-US" sz="1000" dirty="0" err="1" smtClean="0"/>
              <a:t>oleh</a:t>
            </a:r>
            <a:r>
              <a:rPr lang="en-US" sz="1000" dirty="0" smtClean="0"/>
              <a:t> LPK:</a:t>
            </a:r>
          </a:p>
          <a:p>
            <a:pPr marL="342900" indent="-342900">
              <a:buFontTx/>
              <a:buAutoNum type="arabicPeriod"/>
            </a:pPr>
            <a:r>
              <a:rPr lang="en-US" sz="1000" dirty="0" err="1" smtClean="0"/>
              <a:t>Biaya</a:t>
            </a:r>
            <a:r>
              <a:rPr lang="en-US" sz="1000" dirty="0" smtClean="0"/>
              <a:t> </a:t>
            </a:r>
            <a:r>
              <a:rPr lang="en-US" sz="1000" dirty="0" err="1" smtClean="0"/>
              <a:t>Pelatihan</a:t>
            </a:r>
            <a:r>
              <a:rPr lang="en-US" sz="1000" dirty="0" smtClean="0"/>
              <a:t> Yang </a:t>
            </a:r>
            <a:r>
              <a:rPr lang="en-US" sz="1000" dirty="0" err="1" smtClean="0"/>
              <a:t>terjangkau</a:t>
            </a:r>
            <a:endParaRPr lang="en-US" sz="1000" dirty="0" smtClean="0"/>
          </a:p>
          <a:p>
            <a:pPr marL="342900" indent="-342900">
              <a:buFontTx/>
              <a:buAutoNum type="arabicPeriod"/>
            </a:pPr>
            <a:r>
              <a:rPr lang="en-US" sz="1000" dirty="0" smtClean="0"/>
              <a:t>Guru </a:t>
            </a:r>
            <a:r>
              <a:rPr lang="en-US" sz="1000" dirty="0"/>
              <a:t>yang </a:t>
            </a:r>
            <a:r>
              <a:rPr lang="en-US" sz="1000" dirty="0" err="1"/>
              <a:t>Supportif</a:t>
            </a:r>
            <a:r>
              <a:rPr lang="en-US" sz="1000" dirty="0"/>
              <a:t> </a:t>
            </a:r>
            <a:r>
              <a:rPr lang="en-US" sz="1000" dirty="0" err="1"/>
              <a:t>dalam</a:t>
            </a:r>
            <a:r>
              <a:rPr lang="en-US" sz="1000" dirty="0"/>
              <a:t> </a:t>
            </a:r>
            <a:r>
              <a:rPr lang="en-US" sz="1000" dirty="0" err="1"/>
              <a:t>mengajar</a:t>
            </a:r>
            <a:r>
              <a:rPr lang="en-US" sz="1000" dirty="0"/>
              <a:t> </a:t>
            </a:r>
            <a:r>
              <a:rPr lang="en-US" sz="1000" dirty="0" err="1"/>
              <a:t>dan</a:t>
            </a:r>
            <a:r>
              <a:rPr lang="en-US" sz="1000" dirty="0"/>
              <a:t> </a:t>
            </a:r>
            <a:r>
              <a:rPr lang="en-US" sz="1000" dirty="0" err="1"/>
              <a:t>Berpengalaman</a:t>
            </a:r>
            <a:r>
              <a:rPr lang="en-US" sz="1000" dirty="0"/>
              <a:t> </a:t>
            </a:r>
            <a:r>
              <a:rPr lang="en-US" sz="1000" dirty="0" err="1"/>
              <a:t>Bekerja</a:t>
            </a:r>
            <a:r>
              <a:rPr lang="en-US" sz="1000" dirty="0"/>
              <a:t> di </a:t>
            </a:r>
            <a:r>
              <a:rPr lang="en-US" sz="1000" dirty="0" err="1" smtClean="0"/>
              <a:t>Jepang</a:t>
            </a: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1000" dirty="0" err="1" smtClean="0"/>
              <a:t>Metode</a:t>
            </a:r>
            <a:r>
              <a:rPr lang="en-US" sz="1000" dirty="0" smtClean="0"/>
              <a:t> </a:t>
            </a:r>
            <a:r>
              <a:rPr lang="en-US" sz="1000" dirty="0" err="1" smtClean="0"/>
              <a:t>Pengajaran</a:t>
            </a:r>
            <a:r>
              <a:rPr lang="en-US" sz="1000" dirty="0" smtClean="0"/>
              <a:t> Online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Fleksibel</a:t>
            </a:r>
            <a:r>
              <a:rPr lang="en-US" sz="1000" dirty="0" smtClean="0"/>
              <a:t> </a:t>
            </a:r>
            <a:r>
              <a:rPr lang="en-US" sz="1000" dirty="0" err="1" smtClean="0"/>
              <a:t>dalam</a:t>
            </a:r>
            <a:r>
              <a:rPr lang="en-US" sz="1000" dirty="0" smtClean="0"/>
              <a:t> </a:t>
            </a:r>
            <a:r>
              <a:rPr lang="en-US" sz="1000" dirty="0" err="1" smtClean="0"/>
              <a:t>mengikuti</a:t>
            </a:r>
            <a:r>
              <a:rPr lang="en-US" sz="1000" dirty="0" smtClean="0"/>
              <a:t> </a:t>
            </a:r>
            <a:r>
              <a:rPr lang="en-US" sz="1000" dirty="0" err="1" smtClean="0"/>
              <a:t>Kelas</a:t>
            </a:r>
            <a:r>
              <a:rPr lang="en-US" sz="1000" dirty="0" smtClean="0"/>
              <a:t> </a:t>
            </a:r>
            <a:r>
              <a:rPr lang="en-US" sz="1000" dirty="0" err="1" smtClean="0"/>
              <a:t>dan</a:t>
            </a:r>
            <a:r>
              <a:rPr lang="en-US" sz="1000" dirty="0" smtClean="0"/>
              <a:t> </a:t>
            </a:r>
            <a:r>
              <a:rPr lang="en-US" sz="1000" dirty="0" err="1" smtClean="0"/>
              <a:t>bisa</a:t>
            </a:r>
            <a:r>
              <a:rPr lang="en-US" sz="1000" dirty="0" smtClean="0"/>
              <a:t> </a:t>
            </a:r>
            <a:r>
              <a:rPr lang="en-US" sz="1000" dirty="0" err="1" smtClean="0"/>
              <a:t>Memiliki</a:t>
            </a:r>
            <a:r>
              <a:rPr lang="en-US" sz="1000" dirty="0" smtClean="0"/>
              <a:t> </a:t>
            </a:r>
            <a:r>
              <a:rPr lang="en-US" sz="1000" dirty="0" err="1" smtClean="0"/>
              <a:t>Pengetahuan</a:t>
            </a:r>
            <a:r>
              <a:rPr lang="en-US" sz="1000" dirty="0" smtClean="0"/>
              <a:t> </a:t>
            </a:r>
            <a:r>
              <a:rPr lang="en-US" sz="1000" dirty="0" err="1" smtClean="0"/>
              <a:t>mengenai</a:t>
            </a:r>
            <a:r>
              <a:rPr lang="en-US" sz="1000" dirty="0" smtClean="0"/>
              <a:t> </a:t>
            </a:r>
            <a:r>
              <a:rPr lang="en-US" sz="1000" dirty="0" err="1" smtClean="0"/>
              <a:t>Teknologi</a:t>
            </a:r>
            <a:r>
              <a:rPr lang="en-US" sz="1000" dirty="0" smtClean="0"/>
              <a:t> </a:t>
            </a:r>
            <a:r>
              <a:rPr lang="en-US" sz="1000" dirty="0" err="1" smtClean="0"/>
              <a:t>sesuai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Tuntutan</a:t>
            </a:r>
            <a:r>
              <a:rPr lang="en-US" sz="1000" dirty="0" smtClean="0"/>
              <a:t> </a:t>
            </a:r>
            <a:r>
              <a:rPr lang="en-US" sz="1000" dirty="0" err="1" smtClean="0"/>
              <a:t>Dunia</a:t>
            </a:r>
            <a:r>
              <a:rPr lang="en-US" sz="1000" dirty="0" smtClean="0"/>
              <a:t> </a:t>
            </a:r>
            <a:r>
              <a:rPr lang="en-US" sz="1000" dirty="0" err="1" smtClean="0"/>
              <a:t>Kerja</a:t>
            </a:r>
            <a:r>
              <a:rPr lang="en-US" sz="1000" dirty="0" smtClean="0"/>
              <a:t> </a:t>
            </a:r>
            <a:r>
              <a:rPr lang="en-US" sz="1000" dirty="0" err="1" smtClean="0"/>
              <a:t>saat</a:t>
            </a:r>
            <a:r>
              <a:rPr lang="en-US" sz="1000" dirty="0" smtClean="0"/>
              <a:t> </a:t>
            </a:r>
            <a:r>
              <a:rPr lang="en-US" sz="1000" dirty="0" err="1" smtClean="0"/>
              <a:t>ini</a:t>
            </a:r>
            <a:r>
              <a:rPr lang="en-US" sz="10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000" dirty="0" err="1" smtClean="0"/>
              <a:t>Materi</a:t>
            </a:r>
            <a:r>
              <a:rPr lang="en-US" sz="1000" dirty="0" smtClean="0"/>
              <a:t> </a:t>
            </a:r>
            <a:r>
              <a:rPr lang="en-US" sz="1000" dirty="0" err="1" smtClean="0"/>
              <a:t>dan</a:t>
            </a:r>
            <a:r>
              <a:rPr lang="en-US" sz="1000" dirty="0" smtClean="0"/>
              <a:t> </a:t>
            </a:r>
            <a:r>
              <a:rPr lang="en-US" sz="1000" dirty="0" err="1" smtClean="0"/>
              <a:t>Kurikulum</a:t>
            </a:r>
            <a:r>
              <a:rPr lang="en-US" sz="1000" dirty="0" smtClean="0"/>
              <a:t> </a:t>
            </a:r>
            <a:r>
              <a:rPr lang="en-US" sz="1000" dirty="0" err="1" smtClean="0"/>
              <a:t>Pembelajaran</a:t>
            </a:r>
            <a:r>
              <a:rPr lang="en-US" sz="1000" dirty="0" smtClean="0"/>
              <a:t> yang Update, </a:t>
            </a:r>
            <a:r>
              <a:rPr lang="en-US" sz="1000" dirty="0" err="1" smtClean="0"/>
              <a:t>baik</a:t>
            </a:r>
            <a:r>
              <a:rPr lang="en-US" sz="1000" dirty="0" smtClean="0"/>
              <a:t> Soft Copy </a:t>
            </a:r>
            <a:r>
              <a:rPr lang="en-US" sz="1000" dirty="0" err="1" smtClean="0"/>
              <a:t>maupun</a:t>
            </a:r>
            <a:r>
              <a:rPr lang="en-US" sz="1000" dirty="0" smtClean="0"/>
              <a:t> Hard Copy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Fleksibel</a:t>
            </a:r>
            <a:r>
              <a:rPr lang="en-US" sz="1000" dirty="0" smtClean="0"/>
              <a:t> </a:t>
            </a:r>
            <a:r>
              <a:rPr lang="en-US" sz="1000" dirty="0" err="1" smtClean="0"/>
              <a:t>dalam</a:t>
            </a:r>
            <a:r>
              <a:rPr lang="en-US" sz="1000" dirty="0" smtClean="0"/>
              <a:t> </a:t>
            </a:r>
            <a:r>
              <a:rPr lang="en-US" sz="1000" dirty="0" err="1" smtClean="0"/>
              <a:t>belajar</a:t>
            </a: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1000" dirty="0" err="1" smtClean="0"/>
              <a:t>Pelayanan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yang Ramah </a:t>
            </a:r>
            <a:r>
              <a:rPr lang="en-US" sz="1000" dirty="0" err="1" smtClean="0"/>
              <a:t>oleh</a:t>
            </a:r>
            <a:r>
              <a:rPr lang="en-US" sz="1000" dirty="0" smtClean="0"/>
              <a:t> Para Staff</a:t>
            </a:r>
          </a:p>
          <a:p>
            <a:pPr marL="342900" indent="-342900">
              <a:buAutoNum type="arabicPeriod"/>
            </a:pPr>
            <a:r>
              <a:rPr lang="en-US" sz="1000" dirty="0" smtClean="0"/>
              <a:t>Proses </a:t>
            </a:r>
            <a:r>
              <a:rPr lang="en-US" sz="1000" dirty="0" err="1" smtClean="0"/>
              <a:t>Pengajaran</a:t>
            </a:r>
            <a:r>
              <a:rPr lang="en-US" sz="1000" dirty="0" smtClean="0"/>
              <a:t> Online Yang </a:t>
            </a:r>
            <a:r>
              <a:rPr lang="en-US" sz="1000" dirty="0" err="1" smtClean="0"/>
              <a:t>Interaktif</a:t>
            </a:r>
            <a:r>
              <a:rPr lang="en-US" sz="1000" dirty="0" smtClean="0"/>
              <a:t> </a:t>
            </a:r>
            <a:r>
              <a:rPr lang="en-US" sz="1000" dirty="0" err="1" smtClean="0"/>
              <a:t>dan</a:t>
            </a:r>
            <a:r>
              <a:rPr lang="en-US" sz="1000" dirty="0" smtClean="0"/>
              <a:t> </a:t>
            </a:r>
            <a:r>
              <a:rPr lang="en-US" sz="1000" dirty="0" err="1" smtClean="0"/>
              <a:t>Dinamis</a:t>
            </a:r>
            <a:r>
              <a:rPr lang="en-US" sz="1000" dirty="0" smtClean="0"/>
              <a:t>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menyenangkan</a:t>
            </a: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1000" dirty="0" err="1" smtClean="0"/>
              <a:t>Layanan</a:t>
            </a:r>
            <a:r>
              <a:rPr lang="en-US" sz="1000" dirty="0" smtClean="0"/>
              <a:t> </a:t>
            </a:r>
            <a:r>
              <a:rPr lang="en-US" sz="1000" dirty="0" err="1" smtClean="0"/>
              <a:t>dan</a:t>
            </a:r>
            <a:r>
              <a:rPr lang="en-US" sz="1000" dirty="0" smtClean="0"/>
              <a:t> </a:t>
            </a:r>
            <a:r>
              <a:rPr lang="en-US" sz="1000" dirty="0" err="1" smtClean="0"/>
              <a:t>Dukungan</a:t>
            </a:r>
            <a:r>
              <a:rPr lang="en-US" sz="1000" dirty="0" smtClean="0"/>
              <a:t> </a:t>
            </a:r>
            <a:r>
              <a:rPr lang="en-US" sz="1000" dirty="0" err="1" smtClean="0"/>
              <a:t>bagi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Belajar</a:t>
            </a:r>
            <a:r>
              <a:rPr lang="en-US" sz="1000" dirty="0" smtClean="0"/>
              <a:t> </a:t>
            </a:r>
            <a:r>
              <a:rPr lang="en-US" sz="1000" dirty="0" err="1" smtClean="0"/>
              <a:t>Mandiri</a:t>
            </a:r>
            <a:r>
              <a:rPr lang="en-US" sz="1000" dirty="0" smtClean="0"/>
              <a:t> </a:t>
            </a:r>
            <a:r>
              <a:rPr lang="en-US" sz="1000" dirty="0" err="1" smtClean="0"/>
              <a:t>setelah</a:t>
            </a:r>
            <a:r>
              <a:rPr lang="en-US" sz="1000" dirty="0" smtClean="0"/>
              <a:t> </a:t>
            </a:r>
            <a:r>
              <a:rPr lang="en-US" sz="1000" dirty="0" err="1" smtClean="0"/>
              <a:t>Kelas</a:t>
            </a:r>
            <a:r>
              <a:rPr lang="en-US" sz="1000" dirty="0" smtClean="0"/>
              <a:t> yang </a:t>
            </a:r>
            <a:r>
              <a:rPr lang="en-US" sz="1000" dirty="0" err="1" smtClean="0"/>
              <a:t>dibimbing</a:t>
            </a:r>
            <a:r>
              <a:rPr lang="en-US" sz="1000" dirty="0" smtClean="0"/>
              <a:t> </a:t>
            </a:r>
            <a:r>
              <a:rPr lang="en-US" sz="1000" dirty="0" err="1" smtClean="0"/>
              <a:t>langsung</a:t>
            </a:r>
            <a:r>
              <a:rPr lang="en-US" sz="1000" dirty="0" smtClean="0"/>
              <a:t> </a:t>
            </a:r>
            <a:r>
              <a:rPr lang="en-US" sz="1000" dirty="0" err="1" smtClean="0"/>
              <a:t>oleh</a:t>
            </a:r>
            <a:r>
              <a:rPr lang="en-US" sz="1000" dirty="0" smtClean="0"/>
              <a:t> Para Guru </a:t>
            </a:r>
            <a:r>
              <a:rPr lang="en-US" sz="1000" dirty="0" err="1" smtClean="0"/>
              <a:t>secara</a:t>
            </a:r>
            <a:r>
              <a:rPr lang="en-US" sz="1000" dirty="0" smtClean="0"/>
              <a:t> Online</a:t>
            </a:r>
          </a:p>
          <a:p>
            <a:pPr marL="342900" indent="-342900">
              <a:buFontTx/>
              <a:buAutoNum type="arabicPeriod"/>
            </a:pPr>
            <a:r>
              <a:rPr lang="en-US" sz="1000" dirty="0" err="1">
                <a:solidFill>
                  <a:srgbClr val="000000"/>
                </a:solidFill>
              </a:rPr>
              <a:t>Bantuan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Konsultasi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Kerja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dan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Hidup</a:t>
            </a:r>
            <a:r>
              <a:rPr lang="en-US" sz="1000" dirty="0">
                <a:solidFill>
                  <a:srgbClr val="000000"/>
                </a:solidFill>
              </a:rPr>
              <a:t> di </a:t>
            </a:r>
            <a:r>
              <a:rPr lang="en-US" sz="1000" dirty="0" err="1">
                <a:solidFill>
                  <a:srgbClr val="000000"/>
                </a:solidFill>
              </a:rPr>
              <a:t>Jepang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dari</a:t>
            </a:r>
            <a:r>
              <a:rPr lang="en-US" sz="1000" dirty="0">
                <a:solidFill>
                  <a:srgbClr val="000000"/>
                </a:solidFill>
              </a:rPr>
              <a:t> Para Guru Yang </a:t>
            </a:r>
            <a:r>
              <a:rPr lang="en-US" sz="1000" dirty="0" err="1">
                <a:solidFill>
                  <a:srgbClr val="000000"/>
                </a:solidFill>
              </a:rPr>
              <a:t>Berpengalaman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Bekerja</a:t>
            </a:r>
            <a:r>
              <a:rPr lang="en-US" sz="1000" dirty="0">
                <a:solidFill>
                  <a:srgbClr val="000000"/>
                </a:solidFill>
              </a:rPr>
              <a:t> di </a:t>
            </a:r>
            <a:r>
              <a:rPr lang="en-US" sz="1000" dirty="0" err="1" smtClean="0">
                <a:solidFill>
                  <a:srgbClr val="000000"/>
                </a:solidFill>
              </a:rPr>
              <a:t>Jepang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</a:rPr>
              <a:t>secara</a:t>
            </a:r>
            <a:r>
              <a:rPr lang="en-US" sz="1000" dirty="0" smtClean="0">
                <a:solidFill>
                  <a:srgbClr val="000000"/>
                </a:solidFill>
              </a:rPr>
              <a:t> Online</a:t>
            </a:r>
            <a:endParaRPr lang="en-US" sz="1000" dirty="0" smtClean="0"/>
          </a:p>
          <a:p>
            <a:pPr marL="342900" indent="-342900">
              <a:buAutoNum type="arabicPeriod"/>
            </a:pPr>
            <a:r>
              <a:rPr lang="en-US" sz="1000" dirty="0" err="1" smtClean="0"/>
              <a:t>Bantuan</a:t>
            </a:r>
            <a:r>
              <a:rPr lang="en-US" sz="1000" dirty="0" smtClean="0"/>
              <a:t> </a:t>
            </a:r>
            <a:r>
              <a:rPr lang="en-US" sz="1000" dirty="0" err="1" smtClean="0"/>
              <a:t>Penyaluran</a:t>
            </a:r>
            <a:r>
              <a:rPr lang="en-US" sz="1000" dirty="0" smtClean="0"/>
              <a:t> </a:t>
            </a:r>
            <a:r>
              <a:rPr lang="en-US" sz="1000" dirty="0" err="1" smtClean="0"/>
              <a:t>Magang</a:t>
            </a:r>
            <a:r>
              <a:rPr lang="en-US" sz="1000" dirty="0" smtClean="0"/>
              <a:t> </a:t>
            </a:r>
            <a:r>
              <a:rPr lang="en-US" sz="1000" dirty="0" err="1" smtClean="0"/>
              <a:t>ke</a:t>
            </a:r>
            <a:r>
              <a:rPr lang="en-US" sz="1000" dirty="0" smtClean="0"/>
              <a:t> </a:t>
            </a:r>
            <a:r>
              <a:rPr lang="en-US" sz="1000" dirty="0" err="1" smtClean="0"/>
              <a:t>Jepang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/>
              <a:t> </a:t>
            </a:r>
            <a:r>
              <a:rPr lang="en-US" sz="1000" dirty="0" err="1" smtClean="0"/>
              <a:t>Fasilitas</a:t>
            </a:r>
            <a:r>
              <a:rPr lang="en-US" sz="1000" dirty="0"/>
              <a:t> </a:t>
            </a:r>
            <a:r>
              <a:rPr lang="en-US" sz="1000" dirty="0" err="1" smtClean="0"/>
              <a:t>Pembiayaan</a:t>
            </a:r>
            <a:r>
              <a:rPr lang="en-US" sz="1000" dirty="0" smtClean="0"/>
              <a:t> </a:t>
            </a:r>
            <a:r>
              <a:rPr lang="en-US" sz="1000" dirty="0" err="1" smtClean="0"/>
              <a:t>dari</a:t>
            </a:r>
            <a:r>
              <a:rPr lang="en-US" sz="1000" dirty="0" smtClean="0"/>
              <a:t> Bank </a:t>
            </a:r>
            <a:r>
              <a:rPr lang="en-US" sz="1000" dirty="0" err="1" smtClean="0"/>
              <a:t>maupun</a:t>
            </a:r>
            <a:r>
              <a:rPr lang="en-US" sz="1000" dirty="0" smtClean="0"/>
              <a:t> </a:t>
            </a:r>
            <a:r>
              <a:rPr lang="en-US" sz="1000" dirty="0" err="1" smtClean="0"/>
              <a:t>Lembaga</a:t>
            </a:r>
            <a:r>
              <a:rPr lang="en-US" sz="1000" dirty="0" smtClean="0"/>
              <a:t> Financing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 smtClean="0"/>
              <a:t>Target </a:t>
            </a:r>
            <a:r>
              <a:rPr lang="en-US" sz="1000" dirty="0" err="1" smtClean="0"/>
              <a:t>dari</a:t>
            </a:r>
            <a:r>
              <a:rPr lang="en-US" sz="1000" dirty="0" smtClean="0"/>
              <a:t> LPK </a:t>
            </a:r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: </a:t>
            </a:r>
            <a:r>
              <a:rPr lang="en-US" sz="1000" dirty="0" err="1" smtClean="0"/>
              <a:t>Bisa</a:t>
            </a:r>
            <a:r>
              <a:rPr lang="en-US" sz="1000" dirty="0" smtClean="0"/>
              <a:t> Lulus </a:t>
            </a:r>
            <a:r>
              <a:rPr lang="en-US" sz="1000" dirty="0" err="1" smtClean="0"/>
              <a:t>Ujian</a:t>
            </a:r>
            <a:r>
              <a:rPr lang="en-US" sz="1000" dirty="0" smtClean="0"/>
              <a:t> </a:t>
            </a:r>
            <a:r>
              <a:rPr lang="en-US" sz="1000" dirty="0" err="1" smtClean="0"/>
              <a:t>Kemampuan</a:t>
            </a:r>
            <a:r>
              <a:rPr lang="en-US" sz="1000" dirty="0" smtClean="0"/>
              <a:t> </a:t>
            </a:r>
            <a:r>
              <a:rPr lang="en-US" sz="1000" dirty="0" err="1" smtClean="0"/>
              <a:t>Bahasa</a:t>
            </a:r>
            <a:r>
              <a:rPr lang="en-US" sz="1000" dirty="0" smtClean="0"/>
              <a:t> </a:t>
            </a:r>
            <a:r>
              <a:rPr lang="en-US" sz="1000" dirty="0" err="1" smtClean="0"/>
              <a:t>Jepang</a:t>
            </a:r>
            <a:r>
              <a:rPr lang="en-US" sz="1000" dirty="0" smtClean="0"/>
              <a:t> JLPT N5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Bisnis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159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787815"/>
            <a:ext cx="368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63674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SERVICE STRATEGY: Delight/ </a:t>
            </a:r>
            <a:r>
              <a:rPr lang="en-US" dirty="0" err="1" smtClean="0">
                <a:solidFill>
                  <a:prstClr val="black"/>
                </a:solidFill>
              </a:rPr>
              <a:t>Mengubah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Pembeli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menjadi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Promotor</a:t>
            </a:r>
            <a:r>
              <a:rPr lang="en-US" dirty="0" smtClean="0">
                <a:solidFill>
                  <a:prstClr val="black"/>
                </a:solidFill>
              </a:rPr>
              <a:t> yang </a:t>
            </a:r>
            <a:r>
              <a:rPr lang="en-US" dirty="0" err="1" smtClean="0">
                <a:solidFill>
                  <a:prstClr val="black"/>
                </a:solidFill>
              </a:rPr>
              <a:t>mempromosikan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Jasa</a:t>
            </a:r>
            <a:r>
              <a:rPr lang="en-US" dirty="0" smtClean="0">
                <a:solidFill>
                  <a:prstClr val="black"/>
                </a:solidFill>
              </a:rPr>
              <a:t> LPK </a:t>
            </a:r>
            <a:r>
              <a:rPr lang="en-US" dirty="0" err="1" smtClean="0">
                <a:solidFill>
                  <a:prstClr val="black"/>
                </a:solidFill>
              </a:rPr>
              <a:t>kepada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Orang lain </a:t>
            </a:r>
            <a:r>
              <a:rPr lang="en-US" dirty="0" err="1" smtClean="0">
                <a:solidFill>
                  <a:prstClr val="black"/>
                </a:solidFill>
              </a:rPr>
              <a:t>dengan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terus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menjaga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Interaksi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dengan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Customer Base </a:t>
            </a:r>
            <a:r>
              <a:rPr lang="en-US" dirty="0" err="1" smtClean="0">
                <a:solidFill>
                  <a:prstClr val="black"/>
                </a:solidFill>
              </a:rPr>
              <a:t>Eksisting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528" y="2273975"/>
            <a:ext cx="7848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MENGGUNAKAN SALURAN ONLINE DAN SALURAN OFFLINE UNTUK MENYENANGKAN </a:t>
            </a:r>
            <a:r>
              <a:rPr lang="en-US" dirty="0" smtClean="0"/>
              <a:t>CUSTOMER BASE EKSISTING</a:t>
            </a:r>
            <a:r>
              <a:rPr lang="id-ID" dirty="0"/>
              <a:t/>
            </a:r>
            <a:br>
              <a:rPr lang="id-ID" dirty="0"/>
            </a:b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1. </a:t>
            </a:r>
            <a:r>
              <a:rPr lang="id-ID" dirty="0" smtClean="0"/>
              <a:t>SALURAN </a:t>
            </a:r>
            <a:r>
              <a:rPr lang="id-ID" dirty="0"/>
              <a:t>ONLINE: </a:t>
            </a:r>
            <a:r>
              <a:rPr lang="en-US" dirty="0" err="1" smtClean="0"/>
              <a:t>Apresiasi</a:t>
            </a:r>
            <a:r>
              <a:rPr lang="en-US" dirty="0" smtClean="0"/>
              <a:t> Moment-moment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Website, </a:t>
            </a:r>
            <a:r>
              <a:rPr lang="id-ID" dirty="0" smtClean="0"/>
              <a:t>Email</a:t>
            </a:r>
            <a:r>
              <a:rPr lang="id-ID" dirty="0"/>
              <a:t>, WA, Telegram, Panggilan Telepon</a:t>
            </a:r>
            <a:br>
              <a:rPr lang="id-ID" dirty="0"/>
            </a:br>
            <a:r>
              <a:rPr lang="en-US" dirty="0" smtClean="0"/>
              <a:t>2. </a:t>
            </a:r>
            <a:r>
              <a:rPr lang="id-ID" dirty="0" smtClean="0"/>
              <a:t>SALURAN </a:t>
            </a:r>
            <a:r>
              <a:rPr lang="id-ID" dirty="0"/>
              <a:t>OFFLINE: </a:t>
            </a:r>
            <a:r>
              <a:rPr lang="en-US" dirty="0" err="1" smtClean="0"/>
              <a:t>Mengadakan</a:t>
            </a:r>
            <a:r>
              <a:rPr lang="en-US" dirty="0" smtClean="0"/>
              <a:t> </a:t>
            </a:r>
            <a:r>
              <a:rPr lang="id-ID" dirty="0" smtClean="0"/>
              <a:t>ACARA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m</a:t>
            </a:r>
            <a:r>
              <a:rPr lang="id-ID" dirty="0" smtClean="0"/>
              <a:t>inta </a:t>
            </a:r>
            <a:r>
              <a:rPr lang="id-ID" dirty="0"/>
              <a:t>Tanggapan </a:t>
            </a:r>
            <a:r>
              <a:rPr lang="id-ID" dirty="0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LPK</a:t>
            </a:r>
            <a:r>
              <a:rPr lang="id-ID" dirty="0" smtClean="0"/>
              <a:t>, </a:t>
            </a:r>
            <a:r>
              <a:rPr lang="id-ID" dirty="0"/>
              <a:t>Beri Hadiah Spesial, Beri Diskon Khusus</a:t>
            </a:r>
            <a:endParaRPr lang="id-ID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Bisnis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105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-1607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Latar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Belakang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886" y="634305"/>
            <a:ext cx="8258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1. </a:t>
            </a:r>
            <a:r>
              <a:rPr lang="en-US" dirty="0" err="1" smtClean="0">
                <a:solidFill>
                  <a:prstClr val="black"/>
                </a:solidFill>
              </a:rPr>
              <a:t>Kesempatan</a:t>
            </a:r>
            <a:r>
              <a:rPr lang="en-US" dirty="0" smtClean="0">
                <a:solidFill>
                  <a:prstClr val="black"/>
                </a:solidFill>
              </a:rPr>
              <a:t> Para </a:t>
            </a:r>
            <a:r>
              <a:rPr lang="en-US" dirty="0" err="1" smtClean="0">
                <a:solidFill>
                  <a:prstClr val="black"/>
                </a:solidFill>
              </a:rPr>
              <a:t>Siswa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Bekerja</a:t>
            </a:r>
            <a:r>
              <a:rPr lang="en-US" dirty="0" smtClean="0">
                <a:solidFill>
                  <a:prstClr val="black"/>
                </a:solidFill>
              </a:rPr>
              <a:t> di </a:t>
            </a:r>
            <a:r>
              <a:rPr lang="en-US" dirty="0" err="1" smtClean="0">
                <a:solidFill>
                  <a:prstClr val="black"/>
                </a:solidFill>
              </a:rPr>
              <a:t>Jepang</a:t>
            </a:r>
            <a:r>
              <a:rPr lang="en-US" dirty="0" smtClean="0">
                <a:solidFill>
                  <a:prstClr val="black"/>
                </a:solidFill>
              </a:rPr>
              <a:t> yang </a:t>
            </a:r>
            <a:r>
              <a:rPr lang="en-US" dirty="0" err="1" smtClean="0">
                <a:solidFill>
                  <a:prstClr val="black"/>
                </a:solidFill>
              </a:rPr>
              <a:t>terbuka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Lebar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sv-SE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Total </a:t>
            </a:r>
            <a:r>
              <a:rPr lang="sv-SE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kuota Tenaga Kerja Asing (TKA) yang dibutuhkan </a:t>
            </a:r>
            <a:r>
              <a:rPr lang="sv-SE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Jepang: 345.150 orang.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Terhitung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mulai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1 April 2019,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diberlakukan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Visa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Kerja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baru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untuk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Tenaga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Kerja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Asing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(TKA)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pada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14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sektor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bidang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pekerjaan</a:t>
            </a: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. </a:t>
            </a: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Potensi</a:t>
            </a: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Penghasilan</a:t>
            </a: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sekitar</a:t>
            </a: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440 </a:t>
            </a: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Juta</a:t>
            </a:r>
            <a:r>
              <a:rPr lang="en-US" altLang="ko-KR" dirty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dirty="0" err="1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pertahun</a:t>
            </a:r>
            <a:r>
              <a:rPr lang="en-US" altLang="ko-KR" dirty="0" smtClean="0">
                <a:solidFill>
                  <a:prstClr val="black"/>
                </a:solidFill>
                <a:ea typeface="Gulim" panose="020B0600000101010101" pitchFamily="34" charset="-127"/>
                <a:cs typeface="Arial" panose="020B0604020202020204" pitchFamily="34" charset="0"/>
              </a:rPr>
              <a:t>.</a:t>
            </a:r>
            <a:endParaRPr lang="sv-SE" altLang="ko-KR" dirty="0">
              <a:solidFill>
                <a:prstClr val="black"/>
              </a:solidFill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86" y="2246409"/>
            <a:ext cx="8258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Pada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saat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ini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 smtClean="0">
                <a:solidFill>
                  <a:prstClr val="black"/>
                </a:solidFill>
              </a:rPr>
              <a:t>Dunia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telah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memasuki</a:t>
            </a:r>
            <a:r>
              <a:rPr lang="en-US" dirty="0">
                <a:solidFill>
                  <a:prstClr val="black"/>
                </a:solidFill>
              </a:rPr>
              <a:t> era </a:t>
            </a:r>
            <a:r>
              <a:rPr lang="en-US" dirty="0" err="1" smtClean="0">
                <a:solidFill>
                  <a:prstClr val="black"/>
                </a:solidFill>
              </a:rPr>
              <a:t>Revolusi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Industri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4.0 yang </a:t>
            </a:r>
            <a:r>
              <a:rPr lang="en-US" dirty="0" err="1">
                <a:solidFill>
                  <a:prstClr val="black"/>
                </a:solidFill>
              </a:rPr>
              <a:t>dimana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perkembangan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Teknologi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bertambah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canggih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lang="en-US" dirty="0" err="1">
                <a:solidFill>
                  <a:prstClr val="black"/>
                </a:solidFill>
              </a:rPr>
              <a:t>Oleh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karena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itu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diperlukan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memiliki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keterampilan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Teknologi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Informasi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dan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Komunikasi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untuk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menghadapi</a:t>
            </a:r>
            <a:r>
              <a:rPr lang="en-US" dirty="0">
                <a:solidFill>
                  <a:prstClr val="black"/>
                </a:solidFill>
              </a:rPr>
              <a:t> era </a:t>
            </a:r>
            <a:r>
              <a:rPr lang="en-US" dirty="0" err="1">
                <a:solidFill>
                  <a:prstClr val="black"/>
                </a:solidFill>
              </a:rPr>
              <a:t>revolusi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industri</a:t>
            </a:r>
            <a:r>
              <a:rPr lang="en-US" dirty="0">
                <a:solidFill>
                  <a:prstClr val="black"/>
                </a:solidFill>
              </a:rPr>
              <a:t> 4.0 </a:t>
            </a:r>
            <a:r>
              <a:rPr lang="en-US" dirty="0" err="1">
                <a:solidFill>
                  <a:prstClr val="black"/>
                </a:solidFill>
              </a:rPr>
              <a:t>dengan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maksud</a:t>
            </a:r>
            <a:r>
              <a:rPr lang="en-US" dirty="0" smtClean="0">
                <a:solidFill>
                  <a:prstClr val="black"/>
                </a:solidFill>
              </a:rPr>
              <a:t> Para </a:t>
            </a:r>
            <a:r>
              <a:rPr lang="en-US" dirty="0" err="1" smtClean="0">
                <a:solidFill>
                  <a:prstClr val="black"/>
                </a:solidFill>
              </a:rPr>
              <a:t>Siswa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harus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mampu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memahami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teknologi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seperti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Kesadaran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global, </a:t>
            </a:r>
            <a:r>
              <a:rPr lang="en-US" dirty="0" err="1" smtClean="0">
                <a:solidFill>
                  <a:prstClr val="black"/>
                </a:solidFill>
              </a:rPr>
              <a:t>Literasi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media </a:t>
            </a:r>
            <a:r>
              <a:rPr lang="en-US" dirty="0" err="1">
                <a:solidFill>
                  <a:prstClr val="black"/>
                </a:solidFill>
              </a:rPr>
              <a:t>dan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Teknologi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dirty="0" err="1">
                <a:solidFill>
                  <a:prstClr val="black"/>
                </a:solidFill>
              </a:rPr>
              <a:t>serta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Keaksaraan</a:t>
            </a:r>
            <a:r>
              <a:rPr lang="en-US" dirty="0" smtClean="0">
                <a:solidFill>
                  <a:prstClr val="black"/>
                </a:solidFill>
              </a:rPr>
              <a:t> Visual</a:t>
            </a:r>
            <a:r>
              <a:rPr lang="en-US" dirty="0">
                <a:solidFill>
                  <a:prstClr val="black"/>
                </a:solidFill>
              </a:rPr>
              <a:t>.</a:t>
            </a:r>
            <a:endParaRPr lang="sv-SE" altLang="ko-KR" b="1" dirty="0">
              <a:solidFill>
                <a:prstClr val="black"/>
              </a:solidFill>
              <a:latin typeface="Arial" panose="020B0604020202020204" pitchFamily="34" charset="0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2470" y="391983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https://onlinelearning.binus.ac.id/2020/04/10/seminar-online-information-and-communication-technology-skills-for-industry-4-0/</a:t>
            </a:r>
          </a:p>
        </p:txBody>
      </p:sp>
    </p:spTree>
    <p:extLst>
      <p:ext uri="{BB962C8B-B14F-4D97-AF65-F5344CB8AC3E}">
        <p14:creationId xmlns:p14="http://schemas.microsoft.com/office/powerpoint/2010/main" val="14913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787815"/>
            <a:ext cx="380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63674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id-ID" sz="1600" dirty="0"/>
              <a:t>Penciptaan produk dengan karakteristik baru atau berbeda yang menawarkan manfaat baru atau tambahan bagi </a:t>
            </a:r>
            <a:r>
              <a:rPr lang="id-ID" sz="1600" dirty="0" smtClean="0"/>
              <a:t>pelanggan.</a:t>
            </a:r>
            <a:r>
              <a:rPr lang="en-US" sz="1600" dirty="0" smtClean="0"/>
              <a:t> </a:t>
            </a:r>
            <a:r>
              <a:rPr lang="id-ID" sz="1600" dirty="0" smtClean="0"/>
              <a:t>Pengembangan </a:t>
            </a:r>
            <a:r>
              <a:rPr lang="id-ID" sz="1600" dirty="0"/>
              <a:t>produk mungkin melibatkan modifikasi produk yang sudah ada atau penyajiannya, atau perumusan produk yang sama sekali baru yang memenuhi keinginan pelanggan atau ceruk pasar yang baru ditentukan.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20D50-A0FB-4854-8AF9-C48977A8290C}"/>
              </a:ext>
            </a:extLst>
          </p:cNvPr>
          <p:cNvSpPr txBox="1"/>
          <p:nvPr/>
        </p:nvSpPr>
        <p:spPr>
          <a:xfrm>
            <a:off x="914400" y="2476500"/>
            <a:ext cx="56870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Kategori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: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eksplorasi</a:t>
            </a:r>
            <a:r>
              <a:rPr lang="en-US" dirty="0" smtClean="0"/>
              <a:t> Customer Journey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New-to-the-world Products (really new Products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New-to-the-firm Products (new Product Lines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Additions to existing Product </a:t>
            </a:r>
            <a:r>
              <a:rPr lang="en-US" dirty="0" smtClean="0"/>
              <a:t>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Improvements and Revisions to existing </a:t>
            </a:r>
            <a:r>
              <a:rPr lang="en-US" dirty="0" smtClean="0"/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 Reductions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Bisnis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9652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787815"/>
            <a:ext cx="380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63674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Mengembangkan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Aplikasi</a:t>
            </a:r>
            <a:r>
              <a:rPr lang="en-US" sz="1600" dirty="0" smtClean="0">
                <a:solidFill>
                  <a:prstClr val="black"/>
                </a:solidFill>
              </a:rPr>
              <a:t> Mobile </a:t>
            </a:r>
            <a:r>
              <a:rPr lang="en-US" sz="1600" dirty="0" err="1" smtClean="0">
                <a:solidFill>
                  <a:prstClr val="black"/>
                </a:solidFill>
              </a:rPr>
              <a:t>dan</a:t>
            </a:r>
            <a:r>
              <a:rPr lang="en-US" sz="1600" dirty="0" smtClean="0">
                <a:solidFill>
                  <a:prstClr val="black"/>
                </a:solidFill>
              </a:rPr>
              <a:t> Website </a:t>
            </a:r>
            <a:r>
              <a:rPr lang="en-US" sz="1600" dirty="0" err="1" smtClean="0">
                <a:solidFill>
                  <a:prstClr val="black"/>
                </a:solidFill>
              </a:rPr>
              <a:t>Interaktif</a:t>
            </a:r>
            <a:r>
              <a:rPr lang="en-US" sz="1600" dirty="0" smtClean="0">
                <a:solidFill>
                  <a:prstClr val="black"/>
                </a:solidFill>
              </a:rPr>
              <a:t> LPK Bahasa </a:t>
            </a:r>
            <a:r>
              <a:rPr lang="en-US" sz="1600" dirty="0" err="1" smtClean="0">
                <a:solidFill>
                  <a:prstClr val="black"/>
                </a:solidFill>
              </a:rPr>
              <a:t>Jepang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untuk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Halaman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Khusus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Siswa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sebagai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Pusat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Kegiatan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Siswa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09600" y="2400300"/>
            <a:ext cx="1219200" cy="533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Aplikasi</a:t>
            </a:r>
            <a:r>
              <a:rPr lang="en-US" sz="1400" dirty="0" smtClean="0"/>
              <a:t> Mobile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3608411"/>
            <a:ext cx="1219200" cy="5334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Website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505200" y="1943100"/>
            <a:ext cx="4762500" cy="28956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 err="1" smtClean="0"/>
              <a:t>Siswa</a:t>
            </a:r>
            <a:r>
              <a:rPr lang="en-US" sz="1200" dirty="0" smtClean="0"/>
              <a:t> </a:t>
            </a:r>
            <a:r>
              <a:rPr lang="en-US" sz="1200" dirty="0" err="1" smtClean="0"/>
              <a:t>masuk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Login</a:t>
            </a:r>
          </a:p>
          <a:p>
            <a:r>
              <a:rPr lang="en-US" sz="1200" dirty="0" err="1" smtClean="0"/>
              <a:t>Fitur</a:t>
            </a:r>
            <a:r>
              <a:rPr lang="en-US" sz="1200" dirty="0" smtClean="0"/>
              <a:t> </a:t>
            </a:r>
            <a:r>
              <a:rPr lang="en-US" sz="1200" dirty="0" err="1" smtClean="0"/>
              <a:t>Terintegrasi</a:t>
            </a:r>
            <a:r>
              <a:rPr lang="en-US" sz="1200" dirty="0" smtClean="0"/>
              <a:t>:</a:t>
            </a:r>
          </a:p>
          <a:p>
            <a:r>
              <a:rPr lang="en-US" sz="1200" dirty="0" smtClean="0"/>
              <a:t>1. </a:t>
            </a:r>
            <a:r>
              <a:rPr lang="en-US" sz="1200" dirty="0" err="1" smtClean="0"/>
              <a:t>Sumber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</a:t>
            </a:r>
            <a:r>
              <a:rPr lang="en-US" sz="1200" dirty="0" err="1" smtClean="0"/>
              <a:t>Seputar</a:t>
            </a:r>
            <a:r>
              <a:rPr lang="en-US" sz="1200" dirty="0" smtClean="0"/>
              <a:t> Program</a:t>
            </a:r>
          </a:p>
          <a:p>
            <a:r>
              <a:rPr lang="en-US" sz="1200" dirty="0" smtClean="0"/>
              <a:t>2. </a:t>
            </a:r>
            <a:r>
              <a:rPr lang="en-US" sz="1200" dirty="0" err="1" smtClean="0"/>
              <a:t>Sumber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</a:t>
            </a:r>
            <a:r>
              <a:rPr lang="en-US" sz="1200" dirty="0" err="1" smtClean="0"/>
              <a:t>Seputar</a:t>
            </a:r>
            <a:r>
              <a:rPr lang="en-US" sz="1200" dirty="0" smtClean="0"/>
              <a:t> </a:t>
            </a:r>
            <a:r>
              <a:rPr lang="en-US" sz="1200" dirty="0" err="1"/>
              <a:t>K</a:t>
            </a:r>
            <a:r>
              <a:rPr lang="en-US" sz="1200" dirty="0" err="1" smtClean="0"/>
              <a:t>ehidupan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Pekerjaan</a:t>
            </a:r>
            <a:r>
              <a:rPr lang="en-US" sz="1200" dirty="0" smtClean="0"/>
              <a:t> di </a:t>
            </a:r>
            <a:r>
              <a:rPr lang="en-US" sz="1200" dirty="0" err="1" smtClean="0"/>
              <a:t>Jepang</a:t>
            </a:r>
            <a:endParaRPr lang="en-US" sz="1200" dirty="0" smtClean="0"/>
          </a:p>
          <a:p>
            <a:r>
              <a:rPr lang="en-US" sz="1200" dirty="0" smtClean="0"/>
              <a:t>3. </a:t>
            </a:r>
            <a:r>
              <a:rPr lang="en-US" sz="1200" dirty="0" err="1" smtClean="0"/>
              <a:t>Pusat</a:t>
            </a:r>
            <a:r>
              <a:rPr lang="en-US" sz="1200" dirty="0" smtClean="0"/>
              <a:t> </a:t>
            </a:r>
            <a:r>
              <a:rPr lang="en-US" sz="1200" dirty="0" err="1" smtClean="0"/>
              <a:t>Kegiatan</a:t>
            </a:r>
            <a:r>
              <a:rPr lang="en-US" sz="1200" dirty="0" smtClean="0"/>
              <a:t> </a:t>
            </a:r>
            <a:r>
              <a:rPr lang="en-US" sz="1200" dirty="0" err="1" smtClean="0"/>
              <a:t>Belajar</a:t>
            </a:r>
            <a:r>
              <a:rPr lang="en-US" sz="1200" dirty="0" smtClean="0"/>
              <a:t>: </a:t>
            </a:r>
            <a:r>
              <a:rPr lang="en-US" sz="1200" dirty="0" err="1" smtClean="0"/>
              <a:t>Materi</a:t>
            </a:r>
            <a:r>
              <a:rPr lang="en-US" sz="1200" dirty="0" smtClean="0"/>
              <a:t>, </a:t>
            </a:r>
            <a:r>
              <a:rPr lang="en-US" sz="1200" dirty="0" err="1" smtClean="0"/>
              <a:t>Tugas</a:t>
            </a:r>
            <a:r>
              <a:rPr lang="en-US" sz="1200" dirty="0" smtClean="0"/>
              <a:t>, </a:t>
            </a:r>
            <a:r>
              <a:rPr lang="en-US" sz="1200" dirty="0" err="1" smtClean="0"/>
              <a:t>Tes</a:t>
            </a:r>
            <a:r>
              <a:rPr lang="en-US" sz="1200" dirty="0" smtClean="0"/>
              <a:t>, </a:t>
            </a:r>
            <a:r>
              <a:rPr lang="en-US" sz="1200" dirty="0" err="1" smtClean="0"/>
              <a:t>Nilai</a:t>
            </a:r>
            <a:r>
              <a:rPr lang="en-US" sz="1200" dirty="0" smtClean="0"/>
              <a:t>, </a:t>
            </a:r>
            <a:r>
              <a:rPr lang="en-US" sz="1200" dirty="0" err="1" smtClean="0"/>
              <a:t>Evaluasi</a:t>
            </a:r>
            <a:r>
              <a:rPr lang="en-US" sz="1200" dirty="0" smtClean="0"/>
              <a:t> </a:t>
            </a:r>
            <a:r>
              <a:rPr lang="en-US" sz="1200" dirty="0" err="1" smtClean="0"/>
              <a:t>Belajar</a:t>
            </a:r>
            <a:endParaRPr lang="en-US" sz="1200" dirty="0" smtClean="0"/>
          </a:p>
          <a:p>
            <a:r>
              <a:rPr lang="en-US" sz="1200" dirty="0" smtClean="0"/>
              <a:t>4. </a:t>
            </a:r>
            <a:r>
              <a:rPr lang="en-US" sz="1200" dirty="0" err="1" smtClean="0"/>
              <a:t>Pusat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</a:t>
            </a:r>
            <a:r>
              <a:rPr lang="en-US" sz="1200" dirty="0" err="1" smtClean="0"/>
              <a:t>Magang</a:t>
            </a:r>
            <a:r>
              <a:rPr lang="en-US" sz="1200" dirty="0" smtClean="0"/>
              <a:t>, </a:t>
            </a:r>
            <a:r>
              <a:rPr lang="en-US" sz="1200" dirty="0" err="1" smtClean="0"/>
              <a:t>Pendaftaran</a:t>
            </a:r>
            <a:r>
              <a:rPr lang="en-US" sz="1200" dirty="0" smtClean="0"/>
              <a:t>, </a:t>
            </a:r>
            <a:r>
              <a:rPr lang="en-US" sz="1200" dirty="0" err="1" smtClean="0"/>
              <a:t>Tes</a:t>
            </a:r>
            <a:r>
              <a:rPr lang="en-US" sz="1200" dirty="0" smtClean="0"/>
              <a:t> </a:t>
            </a:r>
            <a:r>
              <a:rPr lang="en-US" sz="1200" dirty="0" err="1" smtClean="0"/>
              <a:t>Magang</a:t>
            </a:r>
            <a:r>
              <a:rPr lang="en-US" sz="1200" dirty="0" smtClean="0"/>
              <a:t> </a:t>
            </a:r>
            <a:r>
              <a:rPr lang="en-US" sz="1200" dirty="0" err="1" smtClean="0"/>
              <a:t>beserta</a:t>
            </a:r>
            <a:r>
              <a:rPr lang="en-US" sz="1200" dirty="0"/>
              <a:t> </a:t>
            </a:r>
            <a:r>
              <a:rPr lang="en-US" sz="1200" dirty="0" err="1" smtClean="0"/>
              <a:t>Progresnya</a:t>
            </a:r>
            <a:endParaRPr lang="en-US" sz="1200" dirty="0" smtClean="0"/>
          </a:p>
          <a:p>
            <a:r>
              <a:rPr lang="en-US" sz="1200" dirty="0"/>
              <a:t>5</a:t>
            </a:r>
            <a:r>
              <a:rPr lang="en-US" sz="1200" dirty="0" smtClean="0"/>
              <a:t>. Link </a:t>
            </a:r>
            <a:r>
              <a:rPr lang="en-US" sz="1200" dirty="0" err="1" smtClean="0"/>
              <a:t>Latihan</a:t>
            </a:r>
            <a:r>
              <a:rPr lang="en-US" sz="1200" dirty="0" smtClean="0"/>
              <a:t> </a:t>
            </a:r>
            <a:r>
              <a:rPr lang="en-US" sz="1200" dirty="0" err="1" smtClean="0"/>
              <a:t>Soal</a:t>
            </a:r>
            <a:r>
              <a:rPr lang="en-US" sz="1200" dirty="0" smtClean="0"/>
              <a:t> </a:t>
            </a:r>
            <a:r>
              <a:rPr lang="en-US" sz="1200" dirty="0" err="1" smtClean="0"/>
              <a:t>Bahas</a:t>
            </a:r>
            <a:r>
              <a:rPr lang="en-US" sz="1200" dirty="0" smtClean="0"/>
              <a:t> </a:t>
            </a:r>
            <a:r>
              <a:rPr lang="en-US" sz="1200" dirty="0" err="1" smtClean="0"/>
              <a:t>Jepang</a:t>
            </a:r>
            <a:endParaRPr lang="en-US" sz="1200" dirty="0" smtClean="0"/>
          </a:p>
          <a:p>
            <a:r>
              <a:rPr lang="en-US" sz="1200" dirty="0"/>
              <a:t>6</a:t>
            </a:r>
            <a:r>
              <a:rPr lang="en-US" sz="1200" dirty="0" smtClean="0"/>
              <a:t>. Link </a:t>
            </a:r>
            <a:r>
              <a:rPr lang="en-US" sz="1200" dirty="0" err="1" smtClean="0"/>
              <a:t>Latihan</a:t>
            </a:r>
            <a:r>
              <a:rPr lang="en-US" sz="1200" dirty="0" smtClean="0"/>
              <a:t> </a:t>
            </a:r>
            <a:r>
              <a:rPr lang="en-US" sz="1200" dirty="0" err="1" smtClean="0"/>
              <a:t>Tes-Tes</a:t>
            </a:r>
            <a:r>
              <a:rPr lang="en-US" sz="1200" dirty="0" smtClean="0"/>
              <a:t> </a:t>
            </a:r>
            <a:r>
              <a:rPr lang="en-US" sz="1200" dirty="0" err="1" smtClean="0"/>
              <a:t>Magang</a:t>
            </a:r>
            <a:endParaRPr lang="en-US" sz="1200" dirty="0" smtClean="0"/>
          </a:p>
          <a:p>
            <a:r>
              <a:rPr lang="en-US" sz="1200" dirty="0"/>
              <a:t>7</a:t>
            </a:r>
            <a:r>
              <a:rPr lang="en-US" sz="1200" dirty="0" smtClean="0"/>
              <a:t>. Link </a:t>
            </a:r>
            <a:r>
              <a:rPr lang="en-US" sz="1200" dirty="0" err="1" smtClean="0"/>
              <a:t>Konsultasi</a:t>
            </a:r>
            <a:r>
              <a:rPr lang="en-US" sz="1200" dirty="0" smtClean="0"/>
              <a:t> </a:t>
            </a:r>
            <a:r>
              <a:rPr lang="en-US" sz="1200" dirty="0" err="1" smtClean="0"/>
              <a:t>Kehidupan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Kerja</a:t>
            </a:r>
            <a:r>
              <a:rPr lang="en-US" sz="1200" dirty="0" smtClean="0"/>
              <a:t> di </a:t>
            </a:r>
            <a:r>
              <a:rPr lang="en-US" sz="1200" dirty="0" err="1" smtClean="0"/>
              <a:t>Jepang</a:t>
            </a:r>
            <a:endParaRPr lang="en-US" sz="1200" dirty="0" smtClean="0"/>
          </a:p>
          <a:p>
            <a:r>
              <a:rPr lang="en-US" sz="1200" dirty="0"/>
              <a:t>8</a:t>
            </a:r>
            <a:r>
              <a:rPr lang="en-US" sz="1200" dirty="0" smtClean="0"/>
              <a:t>. Link </a:t>
            </a:r>
            <a:r>
              <a:rPr lang="en-US" sz="1200" dirty="0" err="1" smtClean="0"/>
              <a:t>Jaringan</a:t>
            </a:r>
            <a:r>
              <a:rPr lang="en-US" sz="1200" dirty="0" smtClean="0"/>
              <a:t> KBRI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Komunitas</a:t>
            </a:r>
            <a:r>
              <a:rPr lang="en-US" sz="1200" dirty="0" smtClean="0"/>
              <a:t> di </a:t>
            </a:r>
            <a:r>
              <a:rPr lang="en-US" sz="1200" dirty="0" err="1" smtClean="0"/>
              <a:t>Jepang</a:t>
            </a:r>
            <a:r>
              <a:rPr lang="en-US" sz="1200" dirty="0" smtClean="0"/>
              <a:t>, </a:t>
            </a:r>
            <a:r>
              <a:rPr lang="en-US" sz="1200" dirty="0" err="1" smtClean="0"/>
              <a:t>beserta</a:t>
            </a:r>
            <a:r>
              <a:rPr lang="en-US" sz="1200" dirty="0" smtClean="0"/>
              <a:t> Event-Event</a:t>
            </a:r>
          </a:p>
          <a:p>
            <a:r>
              <a:rPr lang="en-US" sz="1200" dirty="0" smtClean="0"/>
              <a:t>9. Games-Games </a:t>
            </a:r>
            <a:r>
              <a:rPr lang="en-US" sz="1200" dirty="0" err="1" smtClean="0"/>
              <a:t>Jepang</a:t>
            </a:r>
            <a:endParaRPr lang="en-US" sz="1200" dirty="0" smtClean="0"/>
          </a:p>
          <a:p>
            <a:r>
              <a:rPr lang="en-US" sz="1200" dirty="0" smtClean="0"/>
              <a:t>10. Forum </a:t>
            </a:r>
            <a:r>
              <a:rPr lang="en-US" sz="1200" dirty="0" err="1" smtClean="0"/>
              <a:t>Lulusan</a:t>
            </a:r>
            <a:r>
              <a:rPr lang="en-US" sz="1200" dirty="0" smtClean="0"/>
              <a:t> </a:t>
            </a:r>
            <a:r>
              <a:rPr lang="en-US" sz="1200" dirty="0" err="1" smtClean="0"/>
              <a:t>Magang</a:t>
            </a:r>
            <a:endParaRPr lang="en-US" sz="1200" dirty="0" smtClean="0"/>
          </a:p>
          <a:p>
            <a:r>
              <a:rPr lang="en-US" sz="1200" dirty="0" smtClean="0"/>
              <a:t>11. </a:t>
            </a:r>
            <a:r>
              <a:rPr lang="en-US" sz="1200" dirty="0" err="1" smtClean="0"/>
              <a:t>Pusat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</a:t>
            </a:r>
            <a:r>
              <a:rPr lang="en-US" sz="1200" dirty="0" smtClean="0"/>
              <a:t> </a:t>
            </a:r>
            <a:r>
              <a:rPr lang="en-US" sz="1200" dirty="0" err="1" smtClean="0"/>
              <a:t>Kerja</a:t>
            </a:r>
            <a:r>
              <a:rPr lang="en-US" sz="1200" dirty="0" smtClean="0"/>
              <a:t> Perusahaan </a:t>
            </a:r>
            <a:r>
              <a:rPr lang="en-US" sz="1200" dirty="0" err="1" smtClean="0"/>
              <a:t>Jepang</a:t>
            </a:r>
            <a:r>
              <a:rPr lang="en-US" sz="1200" dirty="0" smtClean="0"/>
              <a:t> di Indonesia</a:t>
            </a:r>
            <a:endParaRPr lang="en-US" sz="1200" dirty="0"/>
          </a:p>
        </p:txBody>
      </p:sp>
      <p:cxnSp>
        <p:nvCxnSpPr>
          <p:cNvPr id="4" name="Straight Arrow Connector 3"/>
          <p:cNvCxnSpPr>
            <a:stCxn id="2" idx="3"/>
            <a:endCxn id="9" idx="1"/>
          </p:cNvCxnSpPr>
          <p:nvPr/>
        </p:nvCxnSpPr>
        <p:spPr>
          <a:xfrm>
            <a:off x="1828800" y="2667000"/>
            <a:ext cx="1676400" cy="7239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1828800" y="3390900"/>
            <a:ext cx="1676400" cy="4842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Bisnis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9383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787815"/>
            <a:ext cx="368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63674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Memperluas</a:t>
            </a:r>
            <a:r>
              <a:rPr lang="en-US" sz="1600" dirty="0" smtClean="0"/>
              <a:t> </a:t>
            </a:r>
            <a:r>
              <a:rPr lang="en-US" sz="1600" dirty="0" err="1" smtClean="0"/>
              <a:t>Penetrasi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43894" y="1850890"/>
            <a:ext cx="1240966" cy="3862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PASAR BARU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1010288" y="2724404"/>
            <a:ext cx="1489312" cy="3862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PEMERINTAH</a:t>
            </a:r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2869488" y="2724403"/>
            <a:ext cx="1489312" cy="3862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BISNIS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6587888" y="2724401"/>
            <a:ext cx="1489312" cy="38621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MASYARAKAT</a:t>
            </a:r>
            <a:endParaRPr lang="en-US" sz="1200" dirty="0"/>
          </a:p>
        </p:txBody>
      </p:sp>
      <p:cxnSp>
        <p:nvCxnSpPr>
          <p:cNvPr id="13" name="Straight Arrow Connector 12"/>
          <p:cNvCxnSpPr>
            <a:stCxn id="8" idx="2"/>
            <a:endCxn id="11" idx="0"/>
          </p:cNvCxnSpPr>
          <p:nvPr/>
        </p:nvCxnSpPr>
        <p:spPr>
          <a:xfrm flipH="1">
            <a:off x="3614144" y="2237109"/>
            <a:ext cx="950233" cy="4872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  <a:endCxn id="9" idx="0"/>
          </p:cNvCxnSpPr>
          <p:nvPr/>
        </p:nvCxnSpPr>
        <p:spPr>
          <a:xfrm flipH="1">
            <a:off x="1754944" y="2237109"/>
            <a:ext cx="2809433" cy="4872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12" idx="0"/>
          </p:cNvCxnSpPr>
          <p:nvPr/>
        </p:nvCxnSpPr>
        <p:spPr>
          <a:xfrm>
            <a:off x="4564377" y="2237109"/>
            <a:ext cx="2768167" cy="487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1876" y="3277969"/>
            <a:ext cx="171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Kerjasama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</a:t>
            </a:r>
            <a:r>
              <a:rPr lang="en-US" sz="1200" dirty="0" err="1" smtClean="0"/>
              <a:t>Kementerian</a:t>
            </a:r>
            <a:r>
              <a:rPr lang="en-US" sz="1200" dirty="0" smtClean="0"/>
              <a:t> </a:t>
            </a:r>
            <a:r>
              <a:rPr lang="en-US" sz="1200" dirty="0" err="1" smtClean="0"/>
              <a:t>Tenaga</a:t>
            </a:r>
            <a:r>
              <a:rPr lang="en-US" sz="1200" dirty="0" smtClean="0"/>
              <a:t> </a:t>
            </a:r>
            <a:r>
              <a:rPr lang="en-US" sz="1200" dirty="0" err="1" smtClean="0"/>
              <a:t>Kerja</a:t>
            </a:r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4728688" y="2724402"/>
            <a:ext cx="1489312" cy="38621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PENDIDIKAN</a:t>
            </a:r>
            <a:endParaRPr lang="en-US" sz="1200" dirty="0"/>
          </a:p>
        </p:txBody>
      </p:sp>
      <p:cxnSp>
        <p:nvCxnSpPr>
          <p:cNvPr id="18" name="Straight Arrow Connector 17"/>
          <p:cNvCxnSpPr>
            <a:stCxn id="8" idx="2"/>
            <a:endCxn id="17" idx="0"/>
          </p:cNvCxnSpPr>
          <p:nvPr/>
        </p:nvCxnSpPr>
        <p:spPr>
          <a:xfrm>
            <a:off x="4564377" y="2237109"/>
            <a:ext cx="908967" cy="4872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649112" y="3260285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Kerjasama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dengan</a:t>
            </a:r>
            <a:r>
              <a:rPr lang="en-US" sz="1200" dirty="0">
                <a:solidFill>
                  <a:prstClr val="black"/>
                </a:solidFill>
              </a:rPr>
              <a:t> Perusahaan yang </a:t>
            </a:r>
            <a:r>
              <a:rPr lang="en-US" sz="1200" dirty="0" err="1">
                <a:solidFill>
                  <a:prstClr val="black"/>
                </a:solidFill>
              </a:rPr>
              <a:t>memiliki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banyak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Karyawan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Kerjasama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dengan</a:t>
            </a:r>
            <a:r>
              <a:rPr lang="en-US" sz="1200" dirty="0" smtClean="0">
                <a:solidFill>
                  <a:prstClr val="black"/>
                </a:solidFill>
              </a:rPr>
              <a:t> Perusahaan yang </a:t>
            </a:r>
            <a:r>
              <a:rPr lang="en-US" sz="1200" dirty="0" err="1" smtClean="0">
                <a:solidFill>
                  <a:prstClr val="black"/>
                </a:solidFill>
              </a:rPr>
              <a:t>memiliki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Jaringan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Mitra</a:t>
            </a:r>
            <a:r>
              <a:rPr lang="en-US" sz="1200" dirty="0">
                <a:solidFill>
                  <a:prstClr val="black"/>
                </a:solidFill>
              </a:rPr>
              <a:t> Usaha Kecil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4564377" y="3275525"/>
            <a:ext cx="1894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Kerjasama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dengan</a:t>
            </a:r>
            <a:r>
              <a:rPr lang="en-US" sz="1200" dirty="0">
                <a:solidFill>
                  <a:prstClr val="black"/>
                </a:solidFill>
              </a:rPr>
              <a:t> SMA, SMK, D1, D2, D3, </a:t>
            </a:r>
            <a:r>
              <a:rPr lang="en-US" sz="1200" dirty="0" err="1">
                <a:solidFill>
                  <a:prstClr val="black"/>
                </a:solidFill>
              </a:rPr>
              <a:t>Sekolah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Profesi</a:t>
            </a:r>
            <a:r>
              <a:rPr lang="en-US" sz="1200" dirty="0">
                <a:solidFill>
                  <a:prstClr val="black"/>
                </a:solidFill>
              </a:rPr>
              <a:t>, </a:t>
            </a:r>
            <a:r>
              <a:rPr lang="en-US" sz="1200" dirty="0" err="1">
                <a:solidFill>
                  <a:prstClr val="black"/>
                </a:solidFill>
              </a:rPr>
              <a:t>Universitas</a:t>
            </a:r>
            <a:r>
              <a:rPr lang="en-US" sz="1200" dirty="0">
                <a:solidFill>
                  <a:prstClr val="black"/>
                </a:solidFill>
              </a:rPr>
              <a:t> grade </a:t>
            </a:r>
            <a:r>
              <a:rPr lang="en-US" sz="1200" dirty="0" smtClean="0">
                <a:solidFill>
                  <a:prstClr val="black"/>
                </a:solidFill>
              </a:rPr>
              <a:t>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LPK-LPK</a:t>
            </a:r>
            <a:r>
              <a:rPr lang="en-US" sz="1200" dirty="0"/>
              <a:t> </a:t>
            </a:r>
            <a:r>
              <a:rPr lang="en-US" sz="1200" dirty="0" err="1" smtClean="0"/>
              <a:t>Lainnya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87888" y="3283145"/>
            <a:ext cx="20361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Kerjasama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dengan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Lembaga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Pemberdayaan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Masyarakat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Kerjasama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dengan</a:t>
            </a:r>
            <a:r>
              <a:rPr lang="en-US" sz="1200" dirty="0" smtClean="0">
                <a:solidFill>
                  <a:prstClr val="black"/>
                </a:solidFill>
              </a:rPr>
              <a:t> LSM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Untuk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Masyarakat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Umum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5298044" y="1813167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Dalam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Negeri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Luar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Negeri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Bisnis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8117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787815"/>
            <a:ext cx="300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dirty="0" smtClean="0">
                <a:solidFill>
                  <a:prstClr val="black"/>
                </a:solidFill>
              </a:rPr>
              <a:t>. DIVERSIFICATION STRATEGY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63674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yang </a:t>
            </a:r>
            <a:r>
              <a:rPr lang="en-US" sz="1600" dirty="0" err="1" smtClean="0"/>
              <a:t>saling</a:t>
            </a:r>
            <a:r>
              <a:rPr lang="en-US" sz="1600" dirty="0" smtClean="0"/>
              <a:t> </a:t>
            </a:r>
            <a:r>
              <a:rPr lang="en-US" sz="1600" dirty="0" err="1" smtClean="0"/>
              <a:t>berkaitan</a:t>
            </a:r>
            <a:r>
              <a:rPr lang="en-US" sz="1600" dirty="0" smtClean="0"/>
              <a:t> (Related-Diversification)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saling</a:t>
            </a:r>
            <a:r>
              <a:rPr lang="en-US" sz="1600" dirty="0" smtClean="0"/>
              <a:t> </a:t>
            </a:r>
            <a:r>
              <a:rPr lang="en-US" sz="1600" dirty="0" err="1" smtClean="0"/>
              <a:t>Memperkuat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 </a:t>
            </a:r>
            <a:r>
              <a:rPr lang="en-US" sz="1600" dirty="0" err="1" smtClean="0"/>
              <a:t>Inti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Menciptakan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Pendapatan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2247900"/>
            <a:ext cx="1447800" cy="6096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 smtClean="0"/>
              <a:t>Lembaga</a:t>
            </a:r>
            <a:r>
              <a:rPr lang="en-US" sz="1100" dirty="0" smtClean="0"/>
              <a:t> </a:t>
            </a:r>
            <a:r>
              <a:rPr lang="en-US" sz="1100" dirty="0" err="1" smtClean="0"/>
              <a:t>Pelatihan</a:t>
            </a:r>
            <a:r>
              <a:rPr lang="en-US" sz="1100" dirty="0" smtClean="0"/>
              <a:t> Dan </a:t>
            </a:r>
            <a:r>
              <a:rPr lang="en-US" sz="1100" dirty="0" err="1" smtClean="0"/>
              <a:t>Pengembangan</a:t>
            </a:r>
            <a:r>
              <a:rPr lang="en-US" sz="1100" dirty="0" smtClean="0"/>
              <a:t> Guru</a:t>
            </a:r>
            <a:endParaRPr lang="en-US" sz="1100" dirty="0"/>
          </a:p>
        </p:txBody>
      </p:sp>
      <p:sp>
        <p:nvSpPr>
          <p:cNvPr id="20" name="Rounded Rectangle 19"/>
          <p:cNvSpPr/>
          <p:nvPr/>
        </p:nvSpPr>
        <p:spPr>
          <a:xfrm>
            <a:off x="1905000" y="2247900"/>
            <a:ext cx="1447800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LPK TADIKA PURI JAYA</a:t>
            </a:r>
            <a:endParaRPr lang="en-US" sz="1100" dirty="0"/>
          </a:p>
        </p:txBody>
      </p:sp>
      <p:sp>
        <p:nvSpPr>
          <p:cNvPr id="25" name="Rounded Rectangle 24"/>
          <p:cNvSpPr/>
          <p:nvPr/>
        </p:nvSpPr>
        <p:spPr>
          <a:xfrm>
            <a:off x="3581400" y="2251710"/>
            <a:ext cx="1447800" cy="6096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Perusahaan </a:t>
            </a:r>
            <a:r>
              <a:rPr lang="en-US" sz="1100" dirty="0" err="1" smtClean="0"/>
              <a:t>Inkubator</a:t>
            </a:r>
            <a:r>
              <a:rPr lang="en-US" sz="1100" dirty="0" smtClean="0"/>
              <a:t> </a:t>
            </a:r>
            <a:r>
              <a:rPr lang="en-US" sz="1100" dirty="0" err="1" smtClean="0"/>
              <a:t>Bisnis</a:t>
            </a:r>
            <a:r>
              <a:rPr lang="en-US" sz="1100" dirty="0" smtClean="0"/>
              <a:t> </a:t>
            </a: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 smtClean="0"/>
              <a:t>Membantu</a:t>
            </a:r>
            <a:r>
              <a:rPr lang="en-US" sz="1100" dirty="0" smtClean="0"/>
              <a:t> </a:t>
            </a:r>
            <a:r>
              <a:rPr lang="en-US" sz="1100" dirty="0" err="1" smtClean="0"/>
              <a:t>Wirausaha</a:t>
            </a:r>
            <a:endParaRPr lang="en-US" sz="1100" dirty="0"/>
          </a:p>
        </p:txBody>
      </p:sp>
      <p:sp>
        <p:nvSpPr>
          <p:cNvPr id="26" name="Rounded Rectangle 25"/>
          <p:cNvSpPr/>
          <p:nvPr/>
        </p:nvSpPr>
        <p:spPr>
          <a:xfrm>
            <a:off x="5257800" y="2247900"/>
            <a:ext cx="1447800" cy="6096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Perusahaan </a:t>
            </a: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 smtClean="0"/>
              <a:t>Menampung</a:t>
            </a:r>
            <a:r>
              <a:rPr lang="en-US" sz="1100" dirty="0" smtClean="0"/>
              <a:t> </a:t>
            </a:r>
            <a:r>
              <a:rPr lang="en-US" sz="1100" dirty="0" err="1" smtClean="0"/>
              <a:t>Mantan</a:t>
            </a:r>
            <a:r>
              <a:rPr lang="en-US" sz="1100" dirty="0" smtClean="0"/>
              <a:t> </a:t>
            </a:r>
            <a:r>
              <a:rPr lang="en-US" sz="1100" dirty="0" err="1" smtClean="0"/>
              <a:t>Magang</a:t>
            </a:r>
            <a:endParaRPr lang="en-US" sz="1100" dirty="0"/>
          </a:p>
        </p:txBody>
      </p:sp>
      <p:sp>
        <p:nvSpPr>
          <p:cNvPr id="27" name="Rectangle 26"/>
          <p:cNvSpPr/>
          <p:nvPr/>
        </p:nvSpPr>
        <p:spPr>
          <a:xfrm>
            <a:off x="5020256" y="2933700"/>
            <a:ext cx="19228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prstClr val="black"/>
                </a:solidFill>
              </a:rPr>
              <a:t>Pertanian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Teknologi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Jepang</a:t>
            </a:r>
            <a:endParaRPr lang="en-US" sz="11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/>
                </a:solidFill>
              </a:rPr>
              <a:t>Perkebunan </a:t>
            </a:r>
            <a:r>
              <a:rPr lang="en-US" sz="1100" dirty="0" err="1" smtClean="0">
                <a:solidFill>
                  <a:prstClr val="black"/>
                </a:solidFill>
              </a:rPr>
              <a:t>Teknologi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Jepang</a:t>
            </a:r>
            <a:endParaRPr lang="en-US" sz="11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prstClr val="black"/>
                </a:solidFill>
              </a:rPr>
              <a:t>Perternakan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Teknologi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Jepang</a:t>
            </a:r>
            <a:endParaRPr lang="en-US" sz="11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prstClr val="black"/>
                </a:solidFill>
              </a:rPr>
              <a:t>Perikanan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Teknologi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Jepang</a:t>
            </a:r>
            <a:endParaRPr lang="en-US" sz="1100" dirty="0"/>
          </a:p>
        </p:txBody>
      </p:sp>
      <p:sp>
        <p:nvSpPr>
          <p:cNvPr id="28" name="Rounded Rectangle 27"/>
          <p:cNvSpPr/>
          <p:nvPr/>
        </p:nvSpPr>
        <p:spPr>
          <a:xfrm>
            <a:off x="6934200" y="2247900"/>
            <a:ext cx="1447800" cy="609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PERUMAHAN</a:t>
            </a:r>
            <a:endParaRPr lang="en-US" sz="1100" dirty="0"/>
          </a:p>
        </p:txBody>
      </p:sp>
      <p:sp>
        <p:nvSpPr>
          <p:cNvPr id="29" name="Rounded Rectangle 28"/>
          <p:cNvSpPr/>
          <p:nvPr/>
        </p:nvSpPr>
        <p:spPr>
          <a:xfrm>
            <a:off x="243142" y="4744373"/>
            <a:ext cx="8138857" cy="381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Perusahaan  HR Recruitment, Development, Outsourcing </a:t>
            </a: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 smtClean="0"/>
              <a:t>Penyaluran</a:t>
            </a:r>
            <a:r>
              <a:rPr lang="en-US" sz="1100" dirty="0" smtClean="0"/>
              <a:t> </a:t>
            </a:r>
            <a:r>
              <a:rPr lang="en-US" sz="1100" dirty="0" err="1" smtClean="0"/>
              <a:t>Mantan</a:t>
            </a:r>
            <a:r>
              <a:rPr lang="en-US" sz="1100" dirty="0" smtClean="0"/>
              <a:t> </a:t>
            </a:r>
            <a:r>
              <a:rPr lang="en-US" sz="1100" dirty="0" err="1" smtClean="0"/>
              <a:t>Magang</a:t>
            </a:r>
            <a:endParaRPr lang="en-US" sz="1100" dirty="0"/>
          </a:p>
        </p:txBody>
      </p:sp>
      <p:sp>
        <p:nvSpPr>
          <p:cNvPr id="30" name="Rounded Rectangle 29"/>
          <p:cNvSpPr/>
          <p:nvPr/>
        </p:nvSpPr>
        <p:spPr>
          <a:xfrm>
            <a:off x="243142" y="5219700"/>
            <a:ext cx="8138857" cy="381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Perusahaan  IT Service </a:t>
            </a: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 smtClean="0"/>
              <a:t>mendukung</a:t>
            </a:r>
            <a:r>
              <a:rPr lang="en-US" sz="1100" dirty="0" smtClean="0"/>
              <a:t> </a:t>
            </a:r>
            <a:r>
              <a:rPr lang="en-US" sz="1100" dirty="0" err="1" smtClean="0"/>
              <a:t>Pengembangan</a:t>
            </a:r>
            <a:r>
              <a:rPr lang="en-US" sz="1100" dirty="0" smtClean="0"/>
              <a:t> </a:t>
            </a:r>
            <a:r>
              <a:rPr lang="en-US" sz="1100" dirty="0" err="1" smtClean="0"/>
              <a:t>Teknologi</a:t>
            </a:r>
            <a:endParaRPr lang="en-US" sz="1100" dirty="0"/>
          </a:p>
        </p:txBody>
      </p:sp>
      <p:cxnSp>
        <p:nvCxnSpPr>
          <p:cNvPr id="4" name="Straight Arrow Connector 3"/>
          <p:cNvCxnSpPr>
            <a:stCxn id="2" idx="3"/>
            <a:endCxn id="20" idx="1"/>
          </p:cNvCxnSpPr>
          <p:nvPr/>
        </p:nvCxnSpPr>
        <p:spPr>
          <a:xfrm>
            <a:off x="1676400" y="2552700"/>
            <a:ext cx="228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0" idx="3"/>
            <a:endCxn id="25" idx="1"/>
          </p:cNvCxnSpPr>
          <p:nvPr/>
        </p:nvCxnSpPr>
        <p:spPr>
          <a:xfrm>
            <a:off x="3352800" y="2552700"/>
            <a:ext cx="228600" cy="3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5" idx="3"/>
            <a:endCxn id="26" idx="1"/>
          </p:cNvCxnSpPr>
          <p:nvPr/>
        </p:nvCxnSpPr>
        <p:spPr>
          <a:xfrm flipV="1">
            <a:off x="5029200" y="2552700"/>
            <a:ext cx="228600" cy="38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3"/>
            <a:endCxn id="28" idx="1"/>
          </p:cNvCxnSpPr>
          <p:nvPr/>
        </p:nvCxnSpPr>
        <p:spPr>
          <a:xfrm>
            <a:off x="6705600" y="2552700"/>
            <a:ext cx="2286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0" y="2947853"/>
            <a:ext cx="19228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prstClr val="black"/>
                </a:solidFill>
              </a:rPr>
              <a:t>Sebagai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Sumber</a:t>
            </a:r>
            <a:r>
              <a:rPr lang="en-US" sz="1100" dirty="0" smtClean="0">
                <a:solidFill>
                  <a:prstClr val="black"/>
                </a:solidFill>
              </a:rPr>
              <a:t> Guru yang </a:t>
            </a:r>
            <a:r>
              <a:rPr lang="en-US" sz="1100" dirty="0" err="1" smtClean="0">
                <a:solidFill>
                  <a:prstClr val="black"/>
                </a:solidFill>
              </a:rPr>
              <a:t>Merupakan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Konpetensi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Inti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</a:rPr>
              <a:t>Pendidikan</a:t>
            </a:r>
            <a:endParaRPr lang="en-US" sz="1100" dirty="0"/>
          </a:p>
        </p:txBody>
      </p:sp>
      <p:sp>
        <p:nvSpPr>
          <p:cNvPr id="36" name="Rounded Rectangle 35"/>
          <p:cNvSpPr/>
          <p:nvPr/>
        </p:nvSpPr>
        <p:spPr>
          <a:xfrm>
            <a:off x="6934199" y="3209463"/>
            <a:ext cx="1447800" cy="609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PROPERTI</a:t>
            </a:r>
            <a:endParaRPr lang="en-US" sz="1100" dirty="0"/>
          </a:p>
        </p:txBody>
      </p:sp>
      <p:cxnSp>
        <p:nvCxnSpPr>
          <p:cNvPr id="38" name="Straight Arrow Connector 37"/>
          <p:cNvCxnSpPr>
            <a:stCxn id="28" idx="2"/>
            <a:endCxn id="36" idx="0"/>
          </p:cNvCxnSpPr>
          <p:nvPr/>
        </p:nvCxnSpPr>
        <p:spPr>
          <a:xfrm flipH="1">
            <a:off x="7658099" y="2857500"/>
            <a:ext cx="1" cy="351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43142" y="4268122"/>
            <a:ext cx="8138857" cy="381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Perusahaan  </a:t>
            </a:r>
            <a:r>
              <a:rPr lang="en-US" sz="1100" dirty="0" err="1" smtClean="0"/>
              <a:t>Konveksi</a:t>
            </a:r>
            <a:r>
              <a:rPr lang="en-US" sz="1100" dirty="0" smtClean="0"/>
              <a:t> </a:t>
            </a:r>
            <a:r>
              <a:rPr lang="en-US" sz="1100" dirty="0" err="1" smtClean="0"/>
              <a:t>Untuk</a:t>
            </a:r>
            <a:r>
              <a:rPr lang="en-US" sz="1100" dirty="0" smtClean="0"/>
              <a:t> </a:t>
            </a:r>
            <a:r>
              <a:rPr lang="en-US" sz="1100" dirty="0" err="1" smtClean="0"/>
              <a:t>Penyediaan</a:t>
            </a:r>
            <a:r>
              <a:rPr lang="en-US" sz="1100" dirty="0" smtClean="0"/>
              <a:t> </a:t>
            </a:r>
            <a:r>
              <a:rPr lang="en-US" sz="1100" dirty="0" err="1" smtClean="0"/>
              <a:t>Seragam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Bisnis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666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6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-1607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Tujuan</a:t>
            </a:r>
            <a:endParaRPr lang="en-US" sz="2000" b="1" spc="300" dirty="0" smtClean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886" y="634305"/>
            <a:ext cx="82589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1. </a:t>
            </a:r>
            <a:r>
              <a:rPr lang="en-US" dirty="0" err="1" smtClean="0">
                <a:solidFill>
                  <a:prstClr val="black"/>
                </a:solidFill>
              </a:rPr>
              <a:t>Bagaimana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Menciptakan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Pelatihan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Kerja</a:t>
            </a:r>
            <a:r>
              <a:rPr lang="en-US" dirty="0" smtClean="0">
                <a:solidFill>
                  <a:prstClr val="black"/>
                </a:solidFill>
              </a:rPr>
              <a:t> yang </a:t>
            </a:r>
            <a:r>
              <a:rPr lang="en-US" dirty="0" err="1" smtClean="0">
                <a:solidFill>
                  <a:prstClr val="black"/>
                </a:solidFill>
              </a:rPr>
              <a:t>berorientasi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pada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Keberhasilan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Siswa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dengan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Daya</a:t>
            </a:r>
            <a:r>
              <a:rPr lang="en-US" dirty="0" smtClean="0">
                <a:solidFill>
                  <a:prstClr val="black"/>
                </a:solidFill>
              </a:rPr>
              <a:t> Tarik </a:t>
            </a:r>
            <a:r>
              <a:rPr lang="en-US" dirty="0" err="1" smtClean="0">
                <a:solidFill>
                  <a:prstClr val="black"/>
                </a:solidFill>
              </a:rPr>
              <a:t>Penyaluran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Magang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Jepang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2. </a:t>
            </a:r>
            <a:r>
              <a:rPr lang="en-US" dirty="0" err="1" smtClean="0">
                <a:solidFill>
                  <a:prstClr val="black"/>
                </a:solidFill>
              </a:rPr>
              <a:t>Bagaimana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Menciptakan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Pelatihan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Kerja</a:t>
            </a:r>
            <a:r>
              <a:rPr lang="en-US" dirty="0" smtClean="0">
                <a:solidFill>
                  <a:prstClr val="black"/>
                </a:solidFill>
              </a:rPr>
              <a:t> yang </a:t>
            </a:r>
            <a:r>
              <a:rPr lang="en-US" dirty="0" err="1" smtClean="0">
                <a:solidFill>
                  <a:prstClr val="black"/>
                </a:solidFill>
              </a:rPr>
              <a:t>bisa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membantu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Siswa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dalam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Mengenal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Memahami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Penggunaan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Teknologi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3. </a:t>
            </a:r>
            <a:r>
              <a:rPr lang="en-US" dirty="0" err="1" smtClean="0">
                <a:solidFill>
                  <a:prstClr val="black"/>
                </a:solidFill>
              </a:rPr>
              <a:t>Bagaimana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Menciptakan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P</a:t>
            </a:r>
            <a:r>
              <a:rPr lang="en-US" dirty="0" err="1" smtClean="0">
                <a:solidFill>
                  <a:prstClr val="black"/>
                </a:solidFill>
              </a:rPr>
              <a:t>elatihan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Kerja</a:t>
            </a:r>
            <a:r>
              <a:rPr lang="en-US" dirty="0" smtClean="0">
                <a:solidFill>
                  <a:prstClr val="black"/>
                </a:solidFill>
              </a:rPr>
              <a:t> yang </a:t>
            </a:r>
            <a:r>
              <a:rPr lang="en-US" dirty="0" err="1" smtClean="0">
                <a:solidFill>
                  <a:prstClr val="black"/>
                </a:solidFill>
              </a:rPr>
              <a:t>bisa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</a:t>
            </a:r>
            <a:r>
              <a:rPr lang="en-US" dirty="0" err="1" smtClean="0">
                <a:solidFill>
                  <a:prstClr val="black"/>
                </a:solidFill>
              </a:rPr>
              <a:t>eroperasional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secara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Efektif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Efisien</a:t>
            </a:r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75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-1607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Nilai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Yang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Ditawarkan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(Value Proposition)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7886" y="687169"/>
            <a:ext cx="82589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>
                <a:solidFill>
                  <a:prstClr val="black"/>
                </a:solidFill>
              </a:rPr>
              <a:t>Nilai</a:t>
            </a:r>
            <a:r>
              <a:rPr lang="en-US" sz="2000" dirty="0" smtClean="0">
                <a:solidFill>
                  <a:prstClr val="black"/>
                </a:solidFill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</a:rPr>
              <a:t>Ditawarkan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</a:p>
          <a:p>
            <a:pPr marL="457200" indent="-457200">
              <a:buAutoNum type="alphaUcPeriod"/>
            </a:pPr>
            <a:r>
              <a:rPr lang="en-US" sz="2000" dirty="0" err="1" smtClean="0">
                <a:solidFill>
                  <a:prstClr val="black"/>
                </a:solidFill>
              </a:rPr>
              <a:t>Pelatihan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Bahasa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Jepang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Secara</a:t>
            </a:r>
            <a:r>
              <a:rPr lang="en-US" sz="2000" dirty="0">
                <a:solidFill>
                  <a:prstClr val="black"/>
                </a:solidFill>
              </a:rPr>
              <a:t> Online Yang </a:t>
            </a:r>
            <a:r>
              <a:rPr lang="en-US" sz="2000" dirty="0" err="1">
                <a:solidFill>
                  <a:prstClr val="black"/>
                </a:solidFill>
              </a:rPr>
              <a:t>berorientasi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pada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Keberhasilan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Siswa</a:t>
            </a:r>
            <a:r>
              <a:rPr lang="en-US" sz="2000" dirty="0">
                <a:solidFill>
                  <a:prstClr val="black"/>
                </a:solidFill>
              </a:rPr>
              <a:t> (Student-Centered Learning) </a:t>
            </a:r>
            <a:r>
              <a:rPr lang="en-US" sz="2000" dirty="0" err="1">
                <a:solidFill>
                  <a:prstClr val="black"/>
                </a:solidFill>
              </a:rPr>
              <a:t>dengan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Bantuan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Kemajuan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Teknologi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457200" indent="-457200">
              <a:buAutoNum type="alphaUcPeriod"/>
            </a:pPr>
            <a:r>
              <a:rPr lang="en-US" sz="2000" dirty="0" err="1" smtClean="0">
                <a:solidFill>
                  <a:prstClr val="black"/>
                </a:solidFill>
              </a:rPr>
              <a:t>Penyelenggara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Pemagangan</a:t>
            </a:r>
            <a:r>
              <a:rPr lang="en-US" sz="2000" dirty="0" smtClean="0">
                <a:solidFill>
                  <a:prstClr val="black"/>
                </a:solidFill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</a:rPr>
              <a:t>berorientasi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pada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Keberhasilan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Siswa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dalam</a:t>
            </a:r>
            <a:r>
              <a:rPr lang="en-US" sz="2000" dirty="0" smtClean="0">
                <a:solidFill>
                  <a:prstClr val="black"/>
                </a:solidFill>
              </a:rPr>
              <a:t> Lulus </a:t>
            </a:r>
            <a:r>
              <a:rPr lang="en-US" sz="2000" dirty="0" err="1" smtClean="0">
                <a:solidFill>
                  <a:prstClr val="black"/>
                </a:solidFill>
              </a:rPr>
              <a:t>Magang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Jepang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dengan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Bantuan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kemajuan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Teknologi</a:t>
            </a:r>
            <a:endParaRPr lang="id-ID" sz="20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885" y="2981861"/>
            <a:ext cx="8258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2. </a:t>
            </a:r>
            <a:r>
              <a:rPr lang="en-US" sz="2000" dirty="0" err="1" smtClean="0">
                <a:solidFill>
                  <a:prstClr val="black"/>
                </a:solidFill>
              </a:rPr>
              <a:t>Kompetensi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Inti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</a:p>
          <a:p>
            <a:pPr marL="457200" indent="-457200">
              <a:buAutoNum type="alphaUcPeriod"/>
            </a:pPr>
            <a:r>
              <a:rPr lang="en-US" sz="2000" dirty="0" err="1" smtClean="0">
                <a:solidFill>
                  <a:prstClr val="black"/>
                </a:solidFill>
              </a:rPr>
              <a:t>Pelatihan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Bahasa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Jepang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</a:rPr>
              <a:t>Operasional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Pendidikan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457200" indent="-457200">
              <a:buAutoNum type="alphaUcPeriod"/>
            </a:pPr>
            <a:r>
              <a:rPr lang="en-US" sz="2000" dirty="0" err="1" smtClean="0">
                <a:solidFill>
                  <a:prstClr val="black"/>
                </a:solidFill>
              </a:rPr>
              <a:t>Penyelengara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Pemagangan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Jepang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r>
              <a:rPr lang="en-US" sz="2000" dirty="0" err="1" smtClean="0">
                <a:solidFill>
                  <a:prstClr val="black"/>
                </a:solidFill>
              </a:rPr>
              <a:t>Operasional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Pelatihan</a:t>
            </a:r>
            <a:r>
              <a:rPr lang="en-US" sz="2000" dirty="0" smtClean="0">
                <a:solidFill>
                  <a:prstClr val="black"/>
                </a:solidFill>
              </a:rPr>
              <a:t> Skill </a:t>
            </a:r>
            <a:r>
              <a:rPr lang="en-US" sz="2000" dirty="0" err="1" smtClean="0">
                <a:solidFill>
                  <a:prstClr val="black"/>
                </a:solidFill>
              </a:rPr>
              <a:t>dan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Ketrampilan</a:t>
            </a:r>
            <a:r>
              <a:rPr lang="en-US" sz="2000" dirty="0" smtClean="0">
                <a:solidFill>
                  <a:prstClr val="black"/>
                </a:solidFill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</a:rPr>
              <a:t>Jaringan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Penerima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Magang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ke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Jepang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2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4828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Produk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310" y="735568"/>
            <a:ext cx="264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Level of Product Benefit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1143000" y="1104900"/>
            <a:ext cx="6994411" cy="4515252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06512" y="2024469"/>
            <a:ext cx="4690334" cy="2833683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42440" y="2871015"/>
            <a:ext cx="2064552" cy="1070872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0483" y="2889457"/>
            <a:ext cx="1537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/>
              </a:rPr>
              <a:t>Core Benefit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1723" y="2001662"/>
            <a:ext cx="170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/>
              </a:rPr>
              <a:t>Actual Benefit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6546" y="1094593"/>
            <a:ext cx="20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/>
              </a:rPr>
              <a:t>Value Added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/>
              </a:rPr>
              <a:t>Benefit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28392" y="2680153"/>
            <a:ext cx="158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Materi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Kurikulum</a:t>
            </a:r>
            <a:r>
              <a:rPr lang="en-US" sz="1200" dirty="0"/>
              <a:t> </a:t>
            </a:r>
            <a:r>
              <a:rPr lang="en-US" sz="1200" dirty="0" err="1"/>
              <a:t>Pembelajaran</a:t>
            </a:r>
            <a:r>
              <a:rPr lang="en-US" sz="1200" dirty="0"/>
              <a:t> yang </a:t>
            </a:r>
            <a:r>
              <a:rPr lang="en-US" sz="1200" dirty="0" smtClean="0"/>
              <a:t>Update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599658" y="3055681"/>
            <a:ext cx="1480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Biaya</a:t>
            </a:r>
            <a:r>
              <a:rPr lang="en-US" sz="1200" dirty="0"/>
              <a:t> </a:t>
            </a:r>
            <a:r>
              <a:rPr lang="en-US" sz="1200" dirty="0" err="1"/>
              <a:t>Pelatihan</a:t>
            </a:r>
            <a:r>
              <a:rPr lang="en-US" sz="1200" dirty="0"/>
              <a:t> Yang </a:t>
            </a:r>
            <a:r>
              <a:rPr lang="en-US" sz="1200" dirty="0" err="1"/>
              <a:t>terjangkau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26506" y="1328292"/>
            <a:ext cx="163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Fasilitas</a:t>
            </a:r>
            <a:r>
              <a:rPr lang="en-US" sz="1200" dirty="0"/>
              <a:t> </a:t>
            </a:r>
            <a:r>
              <a:rPr lang="en-US" sz="1200" dirty="0" err="1"/>
              <a:t>Pembiayaan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Bank </a:t>
            </a:r>
            <a:r>
              <a:rPr lang="en-US" sz="1200" dirty="0" err="1"/>
              <a:t>maupun</a:t>
            </a:r>
            <a:r>
              <a:rPr lang="en-US" sz="1200" dirty="0"/>
              <a:t> </a:t>
            </a:r>
            <a:r>
              <a:rPr lang="en-US" sz="1200" dirty="0" err="1"/>
              <a:t>Lembaga</a:t>
            </a:r>
            <a:r>
              <a:rPr lang="en-US" sz="1200" dirty="0"/>
              <a:t> Financing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3752" y="3109759"/>
            <a:ext cx="220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</a:rPr>
              <a:t>Pelatihan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Bahasa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Jepang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Secara</a:t>
            </a:r>
            <a:r>
              <a:rPr lang="en-US" sz="1000" dirty="0">
                <a:solidFill>
                  <a:prstClr val="black"/>
                </a:solidFill>
              </a:rPr>
              <a:t> Online Yang </a:t>
            </a:r>
            <a:r>
              <a:rPr lang="en-US" sz="1000" dirty="0" err="1">
                <a:solidFill>
                  <a:prstClr val="black"/>
                </a:solidFill>
              </a:rPr>
              <a:t>berorientasi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pada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keberhasilan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Siswa</a:t>
            </a:r>
            <a:r>
              <a:rPr lang="en-US" sz="1000" dirty="0">
                <a:solidFill>
                  <a:prstClr val="black"/>
                </a:solidFill>
              </a:rPr>
              <a:t> (Student-Centered Learning) </a:t>
            </a:r>
            <a:r>
              <a:rPr lang="en-US" sz="1000" dirty="0" err="1">
                <a:solidFill>
                  <a:prstClr val="black"/>
                </a:solidFill>
              </a:rPr>
              <a:t>dengan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Bantuan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Kemajuan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Teknologi</a:t>
            </a:r>
            <a:endParaRPr lang="id-ID" sz="1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4749" y="2236444"/>
            <a:ext cx="2231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Guru yang </a:t>
            </a:r>
            <a:r>
              <a:rPr lang="en-US" sz="1200" dirty="0" err="1"/>
              <a:t>Supportif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mengajar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Berpengalaman</a:t>
            </a:r>
            <a:r>
              <a:rPr lang="en-US" sz="1200" dirty="0"/>
              <a:t> </a:t>
            </a:r>
            <a:r>
              <a:rPr lang="en-US" sz="1200" dirty="0" err="1"/>
              <a:t>Bekerja</a:t>
            </a:r>
            <a:r>
              <a:rPr lang="en-US" sz="1200" dirty="0"/>
              <a:t> di </a:t>
            </a:r>
            <a:r>
              <a:rPr lang="en-US" sz="1200" dirty="0" err="1"/>
              <a:t>Jepang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022497" y="3828492"/>
            <a:ext cx="209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Proses </a:t>
            </a:r>
            <a:r>
              <a:rPr lang="en-US" sz="1200" dirty="0" err="1"/>
              <a:t>Pengajaran</a:t>
            </a:r>
            <a:r>
              <a:rPr lang="en-US" sz="1200" dirty="0"/>
              <a:t> Online Yang </a:t>
            </a:r>
            <a:r>
              <a:rPr lang="en-US" sz="1200" dirty="0" err="1"/>
              <a:t>Interaktif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Dinamis</a:t>
            </a:r>
            <a:r>
              <a:rPr lang="en-US" sz="1200" dirty="0"/>
              <a:t>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menyenangkan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730668" y="4318027"/>
            <a:ext cx="137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Pelayanan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yang Ramah </a:t>
            </a:r>
            <a:r>
              <a:rPr lang="en-US" sz="1200" dirty="0" err="1"/>
              <a:t>oleh</a:t>
            </a:r>
            <a:r>
              <a:rPr lang="en-US" sz="1200" dirty="0"/>
              <a:t> Para Staff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27816" y="1586016"/>
            <a:ext cx="1767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</a:rPr>
              <a:t>Bantuan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Konsultasi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Kerja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Hidup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Jepang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dari</a:t>
            </a:r>
            <a:r>
              <a:rPr lang="en-US" sz="1200" dirty="0">
                <a:solidFill>
                  <a:srgbClr val="000000"/>
                </a:solidFill>
              </a:rPr>
              <a:t> Para Guru Yang </a:t>
            </a:r>
            <a:r>
              <a:rPr lang="en-US" sz="1200" dirty="0" err="1">
                <a:solidFill>
                  <a:srgbClr val="000000"/>
                </a:solidFill>
              </a:rPr>
              <a:t>Berpengalaman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Bekerja</a:t>
            </a:r>
            <a:r>
              <a:rPr lang="en-US" sz="1200" dirty="0">
                <a:solidFill>
                  <a:srgbClr val="000000"/>
                </a:solidFill>
              </a:rPr>
              <a:t> di </a:t>
            </a:r>
            <a:r>
              <a:rPr lang="en-US" sz="1200" dirty="0" err="1">
                <a:solidFill>
                  <a:srgbClr val="000000"/>
                </a:solidFill>
              </a:rPr>
              <a:t>Jepang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439268" y="1955348"/>
            <a:ext cx="176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>
              <a:defRPr/>
            </a:pPr>
            <a:r>
              <a:rPr lang="en-US" sz="1200" dirty="0" err="1"/>
              <a:t>Bantuan</a:t>
            </a:r>
            <a:r>
              <a:rPr lang="en-US" sz="1200" dirty="0"/>
              <a:t> </a:t>
            </a:r>
            <a:r>
              <a:rPr lang="en-US" sz="1200" dirty="0" err="1"/>
              <a:t>Penyaluran</a:t>
            </a:r>
            <a:r>
              <a:rPr lang="en-US" sz="1200" dirty="0"/>
              <a:t> </a:t>
            </a:r>
            <a:r>
              <a:rPr lang="en-US" sz="1200" dirty="0" err="1"/>
              <a:t>Magang</a:t>
            </a:r>
            <a:r>
              <a:rPr lang="en-US" sz="1200" dirty="0"/>
              <a:t> </a:t>
            </a:r>
            <a:r>
              <a:rPr lang="en-US" sz="1200" dirty="0" err="1"/>
              <a:t>ke</a:t>
            </a:r>
            <a:r>
              <a:rPr lang="en-US" sz="1200" dirty="0"/>
              <a:t> </a:t>
            </a:r>
            <a:r>
              <a:rPr lang="en-US" sz="1200" dirty="0" err="1"/>
              <a:t>Jepang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82371" y="2746784"/>
            <a:ext cx="21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Layanan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Dukungan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 </a:t>
            </a:r>
            <a:r>
              <a:rPr lang="en-US" sz="1200" dirty="0" err="1"/>
              <a:t>Mandiri</a:t>
            </a:r>
            <a:r>
              <a:rPr lang="en-US" sz="1200" dirty="0"/>
              <a:t> </a:t>
            </a:r>
            <a:r>
              <a:rPr lang="en-US" sz="1200" dirty="0" err="1"/>
              <a:t>setelah</a:t>
            </a:r>
            <a:r>
              <a:rPr lang="en-US" sz="1200" dirty="0"/>
              <a:t> </a:t>
            </a:r>
            <a:r>
              <a:rPr lang="en-US" sz="1200" dirty="0" err="1"/>
              <a:t>Kelas</a:t>
            </a:r>
            <a:r>
              <a:rPr lang="en-US" sz="1200" dirty="0"/>
              <a:t> yang </a:t>
            </a:r>
            <a:r>
              <a:rPr lang="en-US" sz="1200" dirty="0" err="1"/>
              <a:t>dibimbing</a:t>
            </a:r>
            <a:r>
              <a:rPr lang="en-US" sz="1200" dirty="0"/>
              <a:t> </a:t>
            </a:r>
            <a:r>
              <a:rPr lang="en-US" sz="1200" dirty="0" err="1"/>
              <a:t>langsung</a:t>
            </a:r>
            <a:r>
              <a:rPr lang="en-US" sz="1200" dirty="0"/>
              <a:t> </a:t>
            </a:r>
            <a:r>
              <a:rPr lang="en-US" sz="1200" dirty="0" err="1"/>
              <a:t>oleh</a:t>
            </a:r>
            <a:r>
              <a:rPr lang="en-US" sz="1200" dirty="0"/>
              <a:t> para Guru </a:t>
            </a:r>
            <a:r>
              <a:rPr lang="en-US" sz="1200" dirty="0" err="1"/>
              <a:t>secara</a:t>
            </a:r>
            <a:r>
              <a:rPr lang="en-US" sz="1200" dirty="0"/>
              <a:t> Online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1065" y="3404094"/>
            <a:ext cx="2260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Metode</a:t>
            </a:r>
            <a:r>
              <a:rPr lang="en-US" sz="1200" dirty="0"/>
              <a:t> </a:t>
            </a:r>
            <a:r>
              <a:rPr lang="en-US" sz="1200" dirty="0" err="1"/>
              <a:t>Pengajaran</a:t>
            </a:r>
            <a:r>
              <a:rPr lang="en-US" sz="1200" dirty="0"/>
              <a:t> Online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Siswa</a:t>
            </a:r>
            <a:r>
              <a:rPr lang="en-US" sz="1200" dirty="0"/>
              <a:t> </a:t>
            </a:r>
            <a:r>
              <a:rPr lang="en-US" sz="1200" dirty="0" err="1"/>
              <a:t>Fleksibel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mengikuti</a:t>
            </a:r>
            <a:r>
              <a:rPr lang="en-US" sz="1200" dirty="0"/>
              <a:t> </a:t>
            </a:r>
            <a:r>
              <a:rPr lang="en-US" sz="1200" dirty="0" err="1"/>
              <a:t>Kelas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bisa</a:t>
            </a:r>
            <a:r>
              <a:rPr lang="en-US" sz="1200" dirty="0"/>
              <a:t> </a:t>
            </a:r>
            <a:r>
              <a:rPr lang="en-US" sz="1200" dirty="0" err="1"/>
              <a:t>Memiliki</a:t>
            </a:r>
            <a:r>
              <a:rPr lang="en-US" sz="1200" dirty="0"/>
              <a:t> </a:t>
            </a:r>
            <a:r>
              <a:rPr lang="en-US" sz="1200" dirty="0" err="1"/>
              <a:t>Pengetahuan</a:t>
            </a:r>
            <a:r>
              <a:rPr lang="en-US" sz="1200" dirty="0"/>
              <a:t> </a:t>
            </a:r>
            <a:r>
              <a:rPr lang="en-US" sz="1200" dirty="0" err="1"/>
              <a:t>mengenai</a:t>
            </a:r>
            <a:r>
              <a:rPr lang="en-US" sz="1200" dirty="0"/>
              <a:t> </a:t>
            </a:r>
            <a:r>
              <a:rPr lang="en-US" sz="1200" dirty="0" err="1"/>
              <a:t>Teknologi</a:t>
            </a:r>
            <a:r>
              <a:rPr lang="en-US" sz="1200" dirty="0"/>
              <a:t> </a:t>
            </a:r>
            <a:r>
              <a:rPr lang="en-US" sz="1200" dirty="0" err="1"/>
              <a:t>sesuai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Tuntutan</a:t>
            </a:r>
            <a:r>
              <a:rPr lang="en-US" sz="1200" dirty="0"/>
              <a:t> </a:t>
            </a:r>
            <a:r>
              <a:rPr lang="en-US" sz="1200" dirty="0" err="1"/>
              <a:t>Dunia</a:t>
            </a:r>
            <a:r>
              <a:rPr lang="en-US" sz="1200" dirty="0"/>
              <a:t> </a:t>
            </a:r>
            <a:r>
              <a:rPr lang="en-US" sz="1200" dirty="0" err="1"/>
              <a:t>Kerja</a:t>
            </a:r>
            <a:r>
              <a:rPr lang="en-US" sz="1200" dirty="0"/>
              <a:t> </a:t>
            </a:r>
            <a:r>
              <a:rPr lang="en-US" sz="1200" dirty="0" err="1"/>
              <a:t>saat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24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310" y="735568"/>
            <a:ext cx="264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3 Level of Product Benefit</a:t>
            </a: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1104900"/>
            <a:ext cx="6994411" cy="4515252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>
              <a:defRPr/>
            </a:pPr>
            <a:endParaRPr lang="en-US" sz="12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2206512" y="2024469"/>
            <a:ext cx="4690334" cy="2833683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>
              <a:defRPr/>
            </a:pPr>
            <a:endParaRPr lang="en-US" sz="12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3542440" y="2871015"/>
            <a:ext cx="2064552" cy="1070872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46">
              <a:defRPr/>
            </a:pPr>
            <a:endParaRPr lang="en-US" sz="1200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0483" y="2889457"/>
            <a:ext cx="1537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/>
              </a:rPr>
              <a:t>Core Benefit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1723" y="2001662"/>
            <a:ext cx="1706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>
              <a:defRPr/>
            </a:pPr>
            <a:r>
              <a:rPr lang="en-US" sz="1400" b="1" dirty="0">
                <a:solidFill>
                  <a:srgbClr val="000000"/>
                </a:solidFill>
                <a:latin typeface="Arial" panose="020B0604020202020204"/>
              </a:rPr>
              <a:t>Actual Benefit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6546" y="1094593"/>
            <a:ext cx="20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anose="020B0604020202020204"/>
              </a:rPr>
              <a:t>Value Added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/>
              </a:rPr>
              <a:t>Benefit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8268" y="2980300"/>
            <a:ext cx="1583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Pelatihan</a:t>
            </a:r>
            <a:r>
              <a:rPr lang="en-US" sz="1200" dirty="0" smtClean="0">
                <a:solidFill>
                  <a:prstClr val="black"/>
                </a:solidFill>
              </a:rPr>
              <a:t> Skill </a:t>
            </a:r>
            <a:r>
              <a:rPr lang="en-US" sz="1200" dirty="0" err="1" smtClean="0">
                <a:solidFill>
                  <a:prstClr val="black"/>
                </a:solidFill>
              </a:rPr>
              <a:t>dan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Keterampilan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dengan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Bantuan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Teknologi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7887" y="3366902"/>
            <a:ext cx="1575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Biaya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Penyelenggara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Magang</a:t>
            </a:r>
            <a:r>
              <a:rPr lang="en-US" sz="1200" dirty="0" smtClean="0">
                <a:solidFill>
                  <a:prstClr val="black"/>
                </a:solidFill>
              </a:rPr>
              <a:t> yang </a:t>
            </a:r>
            <a:r>
              <a:rPr lang="en-US" sz="1200" dirty="0" err="1">
                <a:solidFill>
                  <a:prstClr val="black"/>
                </a:solidFill>
              </a:rPr>
              <a:t>terjangkau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6506" y="1328292"/>
            <a:ext cx="1632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Fasilitas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Pembiayaan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dari</a:t>
            </a:r>
            <a:r>
              <a:rPr lang="en-US" sz="1200" dirty="0">
                <a:solidFill>
                  <a:prstClr val="black"/>
                </a:solidFill>
              </a:rPr>
              <a:t> Bank </a:t>
            </a:r>
            <a:r>
              <a:rPr lang="en-US" sz="1200" dirty="0" err="1">
                <a:solidFill>
                  <a:prstClr val="black"/>
                </a:solidFill>
              </a:rPr>
              <a:t>maupun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Lembaga</a:t>
            </a:r>
            <a:r>
              <a:rPr lang="en-US" sz="1200" dirty="0">
                <a:solidFill>
                  <a:prstClr val="black"/>
                </a:solidFill>
              </a:rPr>
              <a:t> Financing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21965" y="3109203"/>
            <a:ext cx="222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</a:rPr>
              <a:t>Penyelenggara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Pemagangan</a:t>
            </a:r>
            <a:r>
              <a:rPr lang="en-US" sz="1000" dirty="0">
                <a:solidFill>
                  <a:prstClr val="black"/>
                </a:solidFill>
              </a:rPr>
              <a:t> Yang </a:t>
            </a:r>
            <a:r>
              <a:rPr lang="en-US" sz="1000" dirty="0" err="1">
                <a:solidFill>
                  <a:prstClr val="black"/>
                </a:solidFill>
              </a:rPr>
              <a:t>berorientasi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pada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Keberhasilan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Siswa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dalam</a:t>
            </a:r>
            <a:r>
              <a:rPr lang="en-US" sz="1000" dirty="0">
                <a:solidFill>
                  <a:prstClr val="black"/>
                </a:solidFill>
              </a:rPr>
              <a:t> Lulus </a:t>
            </a:r>
            <a:r>
              <a:rPr lang="en-US" sz="1000" dirty="0" err="1">
                <a:solidFill>
                  <a:prstClr val="black"/>
                </a:solidFill>
              </a:rPr>
              <a:t>Magang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ke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Jepang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dengan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Bantuan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kemajuan</a:t>
            </a:r>
            <a:r>
              <a:rPr lang="en-US" sz="1000" dirty="0">
                <a:solidFill>
                  <a:prstClr val="black"/>
                </a:solidFill>
              </a:rPr>
              <a:t> </a:t>
            </a:r>
            <a:r>
              <a:rPr lang="en-US" sz="1000" dirty="0" err="1">
                <a:solidFill>
                  <a:prstClr val="black"/>
                </a:solidFill>
              </a:rPr>
              <a:t>Teknologi</a:t>
            </a:r>
            <a:endParaRPr lang="id-ID" sz="1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4749" y="2236444"/>
            <a:ext cx="2231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Pengurusan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Administrasi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Keberangkatan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Ke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Jepang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21864" y="4116022"/>
            <a:ext cx="1578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Jaringan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Penerima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Magang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ke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Jepang</a:t>
            </a:r>
            <a:r>
              <a:rPr lang="en-US" sz="1200" dirty="0" smtClean="0">
                <a:solidFill>
                  <a:prstClr val="black"/>
                </a:solidFill>
              </a:rPr>
              <a:t> yang </a:t>
            </a:r>
            <a:r>
              <a:rPr lang="en-US" sz="1200" dirty="0" err="1" smtClean="0">
                <a:solidFill>
                  <a:prstClr val="black"/>
                </a:solidFill>
              </a:rPr>
              <a:t>Luas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5262" y="3838467"/>
            <a:ext cx="137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prstClr val="black"/>
                </a:solidFill>
              </a:rPr>
              <a:t>Pelayanan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Siswa</a:t>
            </a:r>
            <a:r>
              <a:rPr lang="en-US" sz="1200" dirty="0">
                <a:solidFill>
                  <a:prstClr val="black"/>
                </a:solidFill>
              </a:rPr>
              <a:t> yang Ramah </a:t>
            </a:r>
            <a:r>
              <a:rPr lang="en-US" sz="1200" dirty="0" err="1">
                <a:solidFill>
                  <a:prstClr val="black"/>
                </a:solidFill>
              </a:rPr>
              <a:t>oleh</a:t>
            </a:r>
            <a:r>
              <a:rPr lang="en-US" sz="1200" dirty="0">
                <a:solidFill>
                  <a:prstClr val="black"/>
                </a:solidFill>
              </a:rPr>
              <a:t> Para Staff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84750" y="1823982"/>
            <a:ext cx="1767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Layanan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Akses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Jaringan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Komunitas</a:t>
            </a:r>
            <a:r>
              <a:rPr lang="en-US" sz="1200" dirty="0" smtClean="0">
                <a:solidFill>
                  <a:srgbClr val="000000"/>
                </a:solidFill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</a:rPr>
              <a:t>Jepang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828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Pengembangan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Produk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  <a:p>
            <a:pPr algn="ctr">
              <a:defRPr/>
            </a:pP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Penyelenggara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Pemagangan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Ke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0999" y="1767296"/>
            <a:ext cx="1767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Layanan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koneksi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dengan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Jaringan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Perusahan</a:t>
            </a:r>
            <a:r>
              <a:rPr lang="en-US" sz="1200" dirty="0" smtClean="0">
                <a:solidFill>
                  <a:srgbClr val="000000"/>
                </a:solidFill>
              </a:rPr>
              <a:t>-Perusahaan </a:t>
            </a:r>
            <a:r>
              <a:rPr lang="en-US" sz="1200" dirty="0" err="1" smtClean="0">
                <a:solidFill>
                  <a:srgbClr val="000000"/>
                </a:solidFill>
              </a:rPr>
              <a:t>Jepang</a:t>
            </a:r>
            <a:r>
              <a:rPr lang="en-US" sz="1200" dirty="0" smtClean="0">
                <a:solidFill>
                  <a:srgbClr val="000000"/>
                </a:solidFill>
              </a:rPr>
              <a:t> di Indonesia yang </a:t>
            </a:r>
            <a:r>
              <a:rPr lang="en-US" sz="1200" dirty="0" err="1" smtClean="0">
                <a:solidFill>
                  <a:srgbClr val="000000"/>
                </a:solidFill>
              </a:rPr>
              <a:t>Luas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Pasca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Magang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4356" y="2624772"/>
            <a:ext cx="238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Pendampingan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Siswa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melalui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Tahapan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Magang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Secara</a:t>
            </a:r>
            <a:r>
              <a:rPr lang="en-US" sz="1200" dirty="0" smtClean="0">
                <a:solidFill>
                  <a:prstClr val="black"/>
                </a:solidFill>
              </a:rPr>
              <a:t> Online </a:t>
            </a:r>
            <a:r>
              <a:rPr lang="en-US" sz="1200" dirty="0" err="1" smtClean="0">
                <a:solidFill>
                  <a:prstClr val="black"/>
                </a:solidFill>
              </a:rPr>
              <a:t>dan</a:t>
            </a:r>
            <a:r>
              <a:rPr lang="en-US" sz="1200" dirty="0" smtClean="0">
                <a:solidFill>
                  <a:prstClr val="black"/>
                </a:solidFill>
              </a:rPr>
              <a:t> Offline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381" y="2854627"/>
            <a:ext cx="136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Layanan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Konsultasi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Wirausaha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Pasca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Magang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5466" y="3959839"/>
            <a:ext cx="176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Layanan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Pendampingan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Hidup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dan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Kerja</a:t>
            </a:r>
            <a:r>
              <a:rPr lang="en-US" sz="1200" dirty="0" smtClean="0">
                <a:solidFill>
                  <a:srgbClr val="000000"/>
                </a:solidFill>
              </a:rPr>
              <a:t> di </a:t>
            </a:r>
            <a:r>
              <a:rPr lang="en-US" sz="1200" dirty="0" err="1" smtClean="0">
                <a:solidFill>
                  <a:srgbClr val="000000"/>
                </a:solidFill>
              </a:rPr>
              <a:t>Jepang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secara</a:t>
            </a:r>
            <a:r>
              <a:rPr lang="en-US" sz="1200" dirty="0" smtClean="0">
                <a:solidFill>
                  <a:srgbClr val="000000"/>
                </a:solidFill>
              </a:rPr>
              <a:t> Online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Value Chain Analysis</a:t>
            </a: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0" y="2324100"/>
            <a:ext cx="13716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OPERATIONAL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3800" y="2324100"/>
            <a:ext cx="13716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MARKETING &amp; SALES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1600" y="2324100"/>
            <a:ext cx="1295400" cy="990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SERVICE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0" y="3390900"/>
            <a:ext cx="4191000" cy="304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HUMAN RESOURCE MANAGEMENT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9810" y="3771900"/>
            <a:ext cx="4191000" cy="304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TEKNOLOGI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9810" y="4914898"/>
            <a:ext cx="4191000" cy="304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FINANCE &amp; ACCOUNTING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6553200" y="2324100"/>
            <a:ext cx="1219200" cy="2895598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PROFIT &amp; GROWTH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723900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Value Chain </a:t>
            </a:r>
            <a:r>
              <a:rPr lang="en-US" b="1" dirty="0" err="1" smtClean="0">
                <a:solidFill>
                  <a:prstClr val="black"/>
                </a:solidFill>
              </a:rPr>
              <a:t>Bidang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Jasa</a:t>
            </a:r>
            <a:endParaRPr lang="id-ID" b="1" dirty="0">
              <a:solidFill>
                <a:prstClr val="black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86000" y="2171700"/>
            <a:ext cx="4191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77086" y="1810584"/>
            <a:ext cx="1504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prstClr val="black"/>
                </a:solidFill>
              </a:rPr>
              <a:t>Kegiatan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Utama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33600" y="3390900"/>
            <a:ext cx="0" cy="182879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8743" y="3738146"/>
            <a:ext cx="1875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prstClr val="black"/>
                </a:solidFill>
              </a:rPr>
              <a:t>Kegiatan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Pendukung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0503" y="4152900"/>
            <a:ext cx="4191000" cy="304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INFRASTRUKTUR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0503" y="4533899"/>
            <a:ext cx="4191000" cy="3048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</a:rPr>
              <a:t>PROCUREMENT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810584"/>
            <a:ext cx="8610600" cy="363771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93267" y="1181100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Plan – Do – Check - Action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0431" y="1423631"/>
            <a:ext cx="6658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Customer-Oriented Value Chain: Customer Journey and Customer Touch Point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723900"/>
            <a:ext cx="428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prstClr val="black"/>
                </a:solidFill>
              </a:rPr>
              <a:t>Value Chain OPERATIONAL: </a:t>
            </a:r>
          </a:p>
          <a:p>
            <a:pPr marL="457200" indent="-457200">
              <a:buAutoNum type="alphaUcPeriod"/>
            </a:pPr>
            <a:r>
              <a:rPr lang="en-US" dirty="0" err="1" smtClean="0">
                <a:solidFill>
                  <a:prstClr val="black"/>
                </a:solidFill>
              </a:rPr>
              <a:t>Pelatihan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Bahasa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Jepang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Secara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Online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59229" y="2574348"/>
            <a:ext cx="1271954" cy="457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</a:rPr>
              <a:t>Murid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88578" y="2574348"/>
            <a:ext cx="1271954" cy="457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</a:rPr>
              <a:t>Pengajaran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73830" y="1714500"/>
            <a:ext cx="1271954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prstClr val="white"/>
                </a:solidFill>
              </a:rPr>
              <a:t>Pembelajaran</a:t>
            </a:r>
            <a:r>
              <a:rPr lang="en-US" sz="1400" dirty="0" smtClean="0">
                <a:solidFill>
                  <a:prstClr val="white"/>
                </a:solidFill>
              </a:rPr>
              <a:t> Online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3202075"/>
            <a:ext cx="225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Murid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Belajar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dari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28 </a:t>
            </a:r>
            <a:r>
              <a:rPr lang="en-US" sz="1200" dirty="0" err="1" smtClean="0">
                <a:solidFill>
                  <a:prstClr val="black"/>
                </a:solidFill>
              </a:rPr>
              <a:t>Cabang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Tadi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Puri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maupun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dirumah</a:t>
            </a:r>
            <a:r>
              <a:rPr lang="en-US" sz="1200" dirty="0" smtClean="0">
                <a:solidFill>
                  <a:prstClr val="black"/>
                </a:solidFill>
              </a:rPr>
              <a:t>/ </a:t>
            </a:r>
            <a:r>
              <a:rPr lang="en-US" sz="1200" dirty="0" err="1" smtClean="0">
                <a:solidFill>
                  <a:prstClr val="black"/>
                </a:solidFill>
              </a:rPr>
              <a:t>Dimana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saja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9948" y="3202075"/>
            <a:ext cx="2352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prstClr val="black"/>
                </a:solidFill>
              </a:rPr>
              <a:t>Pengajaran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Terpusat</a:t>
            </a:r>
            <a:r>
              <a:rPr lang="en-US" sz="1200" dirty="0" smtClean="0">
                <a:solidFill>
                  <a:prstClr val="black"/>
                </a:solidFill>
              </a:rPr>
              <a:t> di </a:t>
            </a:r>
            <a:r>
              <a:rPr lang="en-US" sz="1200" dirty="0" err="1" smtClean="0">
                <a:solidFill>
                  <a:prstClr val="black"/>
                </a:solidFill>
              </a:rPr>
              <a:t>Cipanas</a:t>
            </a:r>
            <a:r>
              <a:rPr lang="en-US" sz="1200" dirty="0" smtClean="0">
                <a:solidFill>
                  <a:prstClr val="black"/>
                </a:solidFill>
              </a:rPr>
              <a:t>/ Jakarta</a:t>
            </a:r>
          </a:p>
        </p:txBody>
      </p:sp>
      <p:cxnSp>
        <p:nvCxnSpPr>
          <p:cNvPr id="20" name="Straight Arrow Connector 19"/>
          <p:cNvCxnSpPr>
            <a:stCxn id="17" idx="2"/>
            <a:endCxn id="15" idx="0"/>
          </p:cNvCxnSpPr>
          <p:nvPr/>
        </p:nvCxnSpPr>
        <p:spPr>
          <a:xfrm flipH="1">
            <a:off x="2695206" y="2171700"/>
            <a:ext cx="1914601" cy="402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2"/>
            <a:endCxn id="16" idx="0"/>
          </p:cNvCxnSpPr>
          <p:nvPr/>
        </p:nvCxnSpPr>
        <p:spPr>
          <a:xfrm>
            <a:off x="4609807" y="2171700"/>
            <a:ext cx="1914748" cy="402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-160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Value Chain Analysis</a:t>
            </a:r>
          </a:p>
          <a:p>
            <a:pPr algn="ctr">
              <a:defRPr/>
            </a:pPr>
            <a:r>
              <a:rPr lang="en-US" sz="2000" b="1" spc="300" dirty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LPK </a:t>
            </a: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Bahasa </a:t>
            </a:r>
            <a:r>
              <a:rPr lang="en-US" sz="2000" b="1" spc="300" dirty="0" err="1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Jepang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876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x4 RPX PPT 2017 fi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5774</TotalTime>
  <Words>3377</Words>
  <Application>Microsoft Office PowerPoint</Application>
  <PresentationFormat>On-screen Show (16:10)</PresentationFormat>
  <Paragraphs>539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Adobe Caslon Pro Bold</vt:lpstr>
      <vt:lpstr>Arial</vt:lpstr>
      <vt:lpstr>Calibri</vt:lpstr>
      <vt:lpstr>Gulim</vt:lpstr>
      <vt:lpstr>Rage Italic</vt:lpstr>
      <vt:lpstr>Roboto</vt:lpstr>
      <vt:lpstr>Roboto black</vt:lpstr>
      <vt:lpstr>Roboto black</vt:lpstr>
      <vt:lpstr>Segoe UI</vt:lpstr>
      <vt:lpstr>Wingdings</vt:lpstr>
      <vt:lpstr>Office Theme</vt:lpstr>
      <vt:lpstr>3x4 RPX PPT 2017 fintemplate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Ika</dc:creator>
  <cp:lastModifiedBy>Asus</cp:lastModifiedBy>
  <cp:revision>750</cp:revision>
  <dcterms:created xsi:type="dcterms:W3CDTF">2018-09-03T09:51:46Z</dcterms:created>
  <dcterms:modified xsi:type="dcterms:W3CDTF">2026-01-10T06:54:38Z</dcterms:modified>
</cp:coreProperties>
</file>