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6" r:id="rId3"/>
    <p:sldId id="366" r:id="rId4"/>
    <p:sldId id="373" r:id="rId5"/>
    <p:sldId id="383" r:id="rId6"/>
    <p:sldId id="392" r:id="rId7"/>
    <p:sldId id="350" r:id="rId8"/>
    <p:sldId id="351" r:id="rId9"/>
    <p:sldId id="379" r:id="rId10"/>
    <p:sldId id="377" r:id="rId11"/>
    <p:sldId id="362" r:id="rId12"/>
    <p:sldId id="363" r:id="rId13"/>
    <p:sldId id="378" r:id="rId14"/>
    <p:sldId id="380" r:id="rId15"/>
    <p:sldId id="381" r:id="rId16"/>
    <p:sldId id="354" r:id="rId17"/>
    <p:sldId id="382" r:id="rId18"/>
    <p:sldId id="355" r:id="rId19"/>
    <p:sldId id="356" r:id="rId20"/>
    <p:sldId id="384" r:id="rId21"/>
    <p:sldId id="385" r:id="rId22"/>
    <p:sldId id="386" r:id="rId23"/>
    <p:sldId id="391" r:id="rId24"/>
    <p:sldId id="387" r:id="rId25"/>
    <p:sldId id="399" r:id="rId26"/>
    <p:sldId id="358" r:id="rId27"/>
    <p:sldId id="376" r:id="rId28"/>
    <p:sldId id="389" r:id="rId29"/>
    <p:sldId id="285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1423" autoAdjust="0"/>
  </p:normalViewPr>
  <p:slideViewPr>
    <p:cSldViewPr>
      <p:cViewPr varScale="1">
        <p:scale>
          <a:sx n="83" d="100"/>
          <a:sy n="83" d="100"/>
        </p:scale>
        <p:origin x="1236" y="72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748CA-7A78-4CA5-8127-F13DACBCD8CF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AB0E-9523-48A9-9B2D-E3D4E50ED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933B-E641-42BF-AB35-1B884C5EC7B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91181-C9E9-4F0C-8B72-B3C9A0E2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B2C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8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0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1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3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43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9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1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8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8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2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32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1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01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03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4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47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7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9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5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1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3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5.wdp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18" Type="http://schemas.microsoft.com/office/2007/relationships/hdphoto" Target="../media/hdphoto13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17" Type="http://schemas.openxmlformats.org/officeDocument/2006/relationships/image" Target="../media/image17.jpeg"/><Relationship Id="rId2" Type="http://schemas.openxmlformats.org/officeDocument/2006/relationships/image" Target="../media/image9.jpeg"/><Relationship Id="rId16" Type="http://schemas.microsoft.com/office/2007/relationships/hdphoto" Target="../media/hdphoto12.wdp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microsoft.com/office/2007/relationships/hdphoto" Target="../media/hdphoto7.wdp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19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emf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148" y="4389748"/>
            <a:ext cx="375265" cy="358834"/>
          </a:xfrm>
          <a:prstGeom prst="rect">
            <a:avLst/>
          </a:prstGeom>
          <a:noFill/>
        </p:spPr>
        <p:txBody>
          <a:bodyPr wrap="none" lIns="81043" tIns="40522" rIns="81043" bIns="40522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1841500"/>
            <a:ext cx="9144000" cy="19754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801" tIns="39900" rIns="79801" bIns="3990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18316" y="2412081"/>
            <a:ext cx="9580632" cy="942354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Your </a:t>
            </a:r>
            <a:r>
              <a:rPr lang="en-US" sz="7000" b="1" i="1" dirty="0" smtClean="0">
                <a:solidFill>
                  <a:schemeClr val="bg1"/>
                </a:solidFill>
                <a:latin typeface="+mj-lt"/>
                <a:cs typeface="Adobe Caslon Pro Bold"/>
              </a:rPr>
              <a:t>Title</a:t>
            </a: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 Here</a:t>
            </a:r>
            <a:endParaRPr lang="en-US" sz="7000" b="1" dirty="0">
              <a:solidFill>
                <a:schemeClr val="bg1"/>
              </a:solidFill>
              <a:latin typeface="+mj-lt"/>
              <a:cs typeface="Adobe Caslon Pro Bold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" y="1831226"/>
            <a:ext cx="9144001" cy="2038998"/>
            <a:chOff x="-402484" y="2209800"/>
            <a:chExt cx="13361270" cy="2446798"/>
          </a:xfrm>
        </p:grpSpPr>
        <p:grpSp>
          <p:nvGrpSpPr>
            <p:cNvPr id="27" name="Group 26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759" y="4356243"/>
            <a:ext cx="1928470" cy="8578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80778" y="2482493"/>
            <a:ext cx="6182665" cy="952500"/>
          </a:xfrm>
          <a:prstGeom prst="rect">
            <a:avLst/>
          </a:prstGeom>
        </p:spPr>
        <p:txBody>
          <a:bodyPr vert="horz" lIns="94884" tIns="47442" rIns="94884" bIns="47442" rtlCol="0" anchor="ctr">
            <a:normAutofit/>
          </a:bodyPr>
          <a:lstStyle>
            <a:lvl1pPr algn="ctr" defTabSz="5436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33" smtClean="0">
                <a:solidFill>
                  <a:srgbClr val="FFFFFF"/>
                </a:solidFill>
              </a:rPr>
              <a:t> </a:t>
            </a:r>
            <a:endParaRPr lang="en-US" sz="433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2081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D38-243C-E147-B31B-8B496A0B53A7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E7AF-9822-C24C-B887-5693E76F70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1841500"/>
            <a:ext cx="9144000" cy="19754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801" tIns="39900" rIns="79801" bIns="3990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04897" y="228868"/>
            <a:ext cx="6182665" cy="952500"/>
          </a:xfrm>
          <a:prstGeom prst="rect">
            <a:avLst/>
          </a:prstGeom>
        </p:spPr>
        <p:txBody>
          <a:bodyPr vert="horz" lIns="94884" tIns="47442" rIns="94884" bIns="47442" rtlCol="0" anchor="ctr">
            <a:normAutofit/>
          </a:bodyPr>
          <a:lstStyle>
            <a:lvl1pPr algn="ctr" defTabSz="5436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33" smtClean="0"/>
              <a:t> </a:t>
            </a:r>
            <a:endParaRPr lang="en-US" sz="4333" dirty="0"/>
          </a:p>
        </p:txBody>
      </p:sp>
      <p:sp>
        <p:nvSpPr>
          <p:cNvPr id="13" name="Rectangle 12"/>
          <p:cNvSpPr/>
          <p:nvPr/>
        </p:nvSpPr>
        <p:spPr>
          <a:xfrm>
            <a:off x="-218316" y="2412081"/>
            <a:ext cx="9580632" cy="942354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Your </a:t>
            </a:r>
            <a:r>
              <a:rPr lang="en-US" sz="7000" b="1" i="1" dirty="0" smtClean="0">
                <a:solidFill>
                  <a:schemeClr val="bg1"/>
                </a:solidFill>
                <a:latin typeface="+mj-lt"/>
                <a:cs typeface="Adobe Caslon Pro Bold"/>
              </a:rPr>
              <a:t>Title</a:t>
            </a: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 Here</a:t>
            </a:r>
            <a:endParaRPr lang="en-US" sz="7000" b="1" dirty="0">
              <a:solidFill>
                <a:schemeClr val="bg1"/>
              </a:solidFill>
              <a:latin typeface="+mj-lt"/>
              <a:cs typeface="Adobe Caslon Pro Bol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1831226"/>
            <a:ext cx="9144001" cy="2038998"/>
            <a:chOff x="-402484" y="2209800"/>
            <a:chExt cx="13361270" cy="2446798"/>
          </a:xfrm>
        </p:grpSpPr>
        <p:grpSp>
          <p:nvGrpSpPr>
            <p:cNvPr id="15" name="Group 14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256" y="4356243"/>
            <a:ext cx="1752834" cy="857885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282" y="-24650"/>
            <a:ext cx="2342433" cy="185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842" y="3870223"/>
            <a:ext cx="2342432" cy="18447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78" y="17"/>
            <a:ext cx="3427779" cy="18312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17" y="3870241"/>
            <a:ext cx="3389563" cy="18558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17" y="15"/>
            <a:ext cx="3389563" cy="18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D38-243C-E147-B31B-8B496A0B53A7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E7AF-9822-C24C-B887-5693E76F7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90" y="-47036"/>
            <a:ext cx="2264981" cy="19349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8410" y="3873501"/>
            <a:ext cx="2829254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849" y="3873501"/>
            <a:ext cx="3235569" cy="184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345" t="-2049"/>
          <a:stretch/>
        </p:blipFill>
        <p:spPr>
          <a:xfrm>
            <a:off x="5969886" y="-47037"/>
            <a:ext cx="3183569" cy="19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1886243"/>
            <a:ext cx="9144000" cy="1975498"/>
          </a:xfrm>
          <a:prstGeom prst="rect">
            <a:avLst/>
          </a:prstGeom>
          <a:solidFill>
            <a:srgbClr val="D3B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801" tIns="39900" rIns="79801" bIns="3990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" y="1875968"/>
            <a:ext cx="9248587" cy="2038998"/>
            <a:chOff x="-402484" y="2209800"/>
            <a:chExt cx="13361270" cy="2446798"/>
          </a:xfrm>
        </p:grpSpPr>
        <p:grpSp>
          <p:nvGrpSpPr>
            <p:cNvPr id="12" name="Group 11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9487"/>
            <a:ext cx="8229600" cy="9525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1" cstate="email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79" y="-47036"/>
            <a:ext cx="2264980" cy="193494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 userDrawn="1"/>
        </p:nvPicPr>
        <p:blipFill rotWithShape="1">
          <a:blip r:embed="rId13" cstate="email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8408" y="3873501"/>
            <a:ext cx="2829254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849" y="3873501"/>
            <a:ext cx="3235569" cy="184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7" cstate="email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345" t="-2049"/>
          <a:stretch/>
        </p:blipFill>
        <p:spPr>
          <a:xfrm>
            <a:off x="5969886" y="-47037"/>
            <a:ext cx="3183569" cy="19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>
          <a:xfrm>
            <a:off x="-1494570" y="1886243"/>
            <a:ext cx="11601419" cy="1975498"/>
          </a:xfrm>
          <a:prstGeom prst="rect">
            <a:avLst/>
          </a:prstGeom>
          <a:solidFill>
            <a:srgbClr val="D3B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69595" y="1875968"/>
            <a:ext cx="12333480" cy="2038998"/>
            <a:chOff x="-402484" y="2209800"/>
            <a:chExt cx="13361270" cy="2446798"/>
          </a:xfrm>
        </p:grpSpPr>
        <p:grpSp>
          <p:nvGrpSpPr>
            <p:cNvPr id="24" name="Group 23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166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7"/>
          <a:stretch/>
        </p:blipFill>
        <p:spPr>
          <a:xfrm flipH="1" flipV="1">
            <a:off x="-6508" y="-149179"/>
            <a:ext cx="9144000" cy="126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7"/>
          <a:stretch/>
        </p:blipFill>
        <p:spPr>
          <a:xfrm flipV="1">
            <a:off x="1" y="-149179"/>
            <a:ext cx="9144000" cy="126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ism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risma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67154" y="4389763"/>
            <a:ext cx="334285" cy="311412"/>
          </a:xfrm>
          <a:prstGeom prst="rect">
            <a:avLst/>
          </a:prstGeom>
          <a:noFill/>
        </p:spPr>
        <p:txBody>
          <a:bodyPr wrap="none" lIns="79801" tIns="39900" rIns="79801" bIns="3990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12"/>
            <a:ext cx="2238395" cy="348409"/>
          </a:xfrm>
          <a:prstGeom prst="rect">
            <a:avLst/>
          </a:prstGeom>
        </p:spPr>
      </p:pic>
      <p:pic>
        <p:nvPicPr>
          <p:cNvPr id="15" name="Picture 14" descr="prism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risma.pn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7467157" y="4389748"/>
            <a:ext cx="326932" cy="307736"/>
          </a:xfrm>
          <a:prstGeom prst="rect">
            <a:avLst/>
          </a:prstGeom>
          <a:noFill/>
        </p:spPr>
        <p:txBody>
          <a:bodyPr wrap="none" lIns="76160" tIns="38080" rIns="76160" bIns="3808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20"/>
            <a:ext cx="2238395" cy="3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rism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ism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467154" y="4389763"/>
            <a:ext cx="334285" cy="311412"/>
          </a:xfrm>
          <a:prstGeom prst="rect">
            <a:avLst/>
          </a:prstGeom>
          <a:noFill/>
        </p:spPr>
        <p:txBody>
          <a:bodyPr wrap="none" lIns="79801" tIns="39900" rIns="79801" bIns="3990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12"/>
            <a:ext cx="2238395" cy="348409"/>
          </a:xfrm>
          <a:prstGeom prst="rect">
            <a:avLst/>
          </a:prstGeom>
        </p:spPr>
      </p:pic>
      <p:pic>
        <p:nvPicPr>
          <p:cNvPr id="10" name="Picture 9" descr="prisma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rism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7467157" y="4389748"/>
            <a:ext cx="326932" cy="307736"/>
          </a:xfrm>
          <a:prstGeom prst="rect">
            <a:avLst/>
          </a:prstGeom>
          <a:noFill/>
        </p:spPr>
        <p:txBody>
          <a:bodyPr wrap="none" lIns="76160" tIns="38080" rIns="76160" bIns="3808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20"/>
            <a:ext cx="2238395" cy="3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2-01 at 11.07.49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58066" y="6"/>
            <a:ext cx="3185947" cy="3251273"/>
          </a:xfrm>
          <a:prstGeom prst="rect">
            <a:avLst/>
          </a:prstGeom>
        </p:spPr>
      </p:pic>
      <p:pic>
        <p:nvPicPr>
          <p:cNvPr id="12" name="Picture 11" descr="Screen Shot 2016-12-01 at 11.07.49 AM.pn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299" y="2741638"/>
            <a:ext cx="2876702" cy="2540538"/>
          </a:xfrm>
          <a:prstGeom prst="rect">
            <a:avLst/>
          </a:prstGeom>
        </p:spPr>
      </p:pic>
      <p:pic>
        <p:nvPicPr>
          <p:cNvPr id="13" name="Picture 12" descr="Screen Shot 2016-12-01 at 11.07.49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1178900"/>
            <a:ext cx="2651655" cy="45361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2996" y="2090517"/>
            <a:ext cx="5914716" cy="1106438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8333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ge Italic"/>
                <a:cs typeface="Rage Ital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916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7"/>
          <a:stretch/>
        </p:blipFill>
        <p:spPr>
          <a:xfrm flipV="1">
            <a:off x="1" y="-56981"/>
            <a:ext cx="9144000" cy="126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isma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6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risma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15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147" y="4389748"/>
            <a:ext cx="389850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 smtClean="0"/>
              <a:t>    </a:t>
            </a:r>
            <a:endParaRPr lang="en-US" sz="17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1" y="5145898"/>
            <a:ext cx="2238395" cy="3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43A3-194B-48C9-8522-FC76B40C3FB2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187-54CA-41E1-A773-0BD79B6AA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0040-15D0-4101-92D3-E976104BDBA3}" type="datetimeFigureOut">
              <a:rPr lang="id-ID" smtClean="0"/>
              <a:t>10/01/2026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9A06-A6FA-43BA-8882-C7301FCCC864}" type="slidenum">
              <a:rPr lang="id-ID" smtClean="0"/>
              <a:t>‹#›</a:t>
            </a:fld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1" y="5289979"/>
            <a:ext cx="2387600" cy="202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5270502"/>
            <a:ext cx="533664" cy="241098"/>
          </a:xfrm>
          <a:prstGeom prst="rect">
            <a:avLst/>
          </a:prstGeom>
        </p:spPr>
      </p:pic>
      <p:pic>
        <p:nvPicPr>
          <p:cNvPr id="17" name="Picture 16" descr="prisma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0" y="5587297"/>
            <a:ext cx="5895380" cy="191203"/>
          </a:xfrm>
          <a:prstGeom prst="rect">
            <a:avLst/>
          </a:prstGeom>
        </p:spPr>
      </p:pic>
      <p:pic>
        <p:nvPicPr>
          <p:cNvPr id="20" name="Picture 19" descr="prisma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24821" y="5587297"/>
            <a:ext cx="5895380" cy="1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8"/>
            <a:ext cx="8229600" cy="952500"/>
          </a:xfrm>
          <a:prstGeom prst="rect">
            <a:avLst/>
          </a:prstGeom>
        </p:spPr>
        <p:txBody>
          <a:bodyPr vert="horz" lIns="113861" tIns="56930" rIns="113861" bIns="569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14"/>
            <a:ext cx="8229600" cy="3771636"/>
          </a:xfrm>
          <a:prstGeom prst="rect">
            <a:avLst/>
          </a:prstGeom>
        </p:spPr>
        <p:txBody>
          <a:bodyPr vert="horz" lIns="113861" tIns="56930" rIns="113861" bIns="569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3"/>
            <a:ext cx="2133600" cy="304271"/>
          </a:xfrm>
          <a:prstGeom prst="rect">
            <a:avLst/>
          </a:prstGeom>
        </p:spPr>
        <p:txBody>
          <a:bodyPr vert="horz" lIns="113861" tIns="56930" rIns="113861" bIns="5693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D38-243C-E147-B31B-8B496A0B53A7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5296983"/>
            <a:ext cx="2895600" cy="304271"/>
          </a:xfrm>
          <a:prstGeom prst="rect">
            <a:avLst/>
          </a:prstGeom>
        </p:spPr>
        <p:txBody>
          <a:bodyPr vert="horz" lIns="113861" tIns="56930" rIns="113861" bIns="5693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83"/>
            <a:ext cx="2133600" cy="304271"/>
          </a:xfrm>
          <a:prstGeom prst="rect">
            <a:avLst/>
          </a:prstGeom>
        </p:spPr>
        <p:txBody>
          <a:bodyPr vert="horz" lIns="113861" tIns="56930" rIns="113861" bIns="5693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E7AF-9822-C24C-B887-5693E76F7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ctr" defTabSz="47440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802" indent="-355802" algn="l" defTabSz="474402" rtl="0" eaLnBrk="1" latinLnBrk="0" hangingPunct="1">
        <a:spcBef>
          <a:spcPct val="20000"/>
        </a:spcBef>
        <a:buFont typeface="Arial"/>
        <a:buChar char="•"/>
        <a:defRPr sz="3250" kern="1200">
          <a:solidFill>
            <a:schemeClr val="tx1"/>
          </a:solidFill>
          <a:latin typeface="+mn-lt"/>
          <a:ea typeface="+mn-ea"/>
          <a:cs typeface="+mn-cs"/>
        </a:defRPr>
      </a:lvl1pPr>
      <a:lvl2pPr marL="770905" indent="-296501" algn="l" defTabSz="474402" rtl="0" eaLnBrk="1" latinLnBrk="0" hangingPunct="1">
        <a:spcBef>
          <a:spcPct val="20000"/>
        </a:spcBef>
        <a:buFont typeface="Arial"/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6008" indent="-237201" algn="l" defTabSz="474402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660409" indent="-237201" algn="l" defTabSz="474402" rtl="0" eaLnBrk="1" latinLnBrk="0" hangingPunct="1">
        <a:spcBef>
          <a:spcPct val="20000"/>
        </a:spcBef>
        <a:buFont typeface="Arial"/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34813" indent="-237201" algn="l" defTabSz="474402" rtl="0" eaLnBrk="1" latinLnBrk="0" hangingPunct="1">
        <a:spcBef>
          <a:spcPct val="20000"/>
        </a:spcBef>
        <a:buFont typeface="Arial"/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09215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6pPr>
      <a:lvl7pPr marL="3083617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7pPr>
      <a:lvl8pPr marL="3558021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8pPr>
      <a:lvl9pPr marL="4032424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4402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48806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3209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97609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72014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46416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20819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95222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1811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Strategi</a:t>
            </a:r>
            <a:r>
              <a:rPr lang="en-US" sz="32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Pertumbuhan</a:t>
            </a:r>
            <a:r>
              <a:rPr lang="en-US" sz="32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Usaha</a:t>
            </a:r>
          </a:p>
          <a:p>
            <a:pPr algn="ctr"/>
            <a:r>
              <a:rPr lang="en-US" sz="32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MAKANAN RINGAN</a:t>
            </a:r>
          </a:p>
          <a:p>
            <a:pPr algn="ctr"/>
            <a:endParaRPr lang="en-US" sz="32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spc="300" dirty="0" smtClean="0">
                <a:latin typeface="Roboto"/>
                <a:ea typeface="Roboto Black" pitchFamily="2" charset="0"/>
                <a:cs typeface="Roboto black"/>
              </a:rPr>
              <a:t>-PROPOSED SERVICES-</a:t>
            </a:r>
            <a:endParaRPr lang="en-US" sz="1600" spc="300" dirty="0">
              <a:latin typeface="Roboto"/>
              <a:ea typeface="Roboto Black" pitchFamily="2" charset="0"/>
              <a:cs typeface="Roboto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58" y="4813441"/>
            <a:ext cx="3188142" cy="8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39874"/>
            <a:ext cx="792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>
                <a:solidFill>
                  <a:prstClr val="black"/>
                </a:solidFill>
              </a:rPr>
              <a:t>MARKETING STRATEGY: Attract/</a:t>
            </a:r>
            <a:r>
              <a:rPr lang="en-US" sz="1400" dirty="0" err="1">
                <a:solidFill>
                  <a:prstClr val="black"/>
                </a:solidFill>
              </a:rPr>
              <a:t>Menarik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Calon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Pembeli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Menggunakan</a:t>
            </a:r>
            <a:r>
              <a:rPr lang="en-US" sz="1400" dirty="0">
                <a:solidFill>
                  <a:prstClr val="black"/>
                </a:solidFill>
              </a:rPr>
              <a:t> Channel </a:t>
            </a:r>
            <a:r>
              <a:rPr lang="en-US" sz="1400" dirty="0" smtClean="0">
                <a:solidFill>
                  <a:prstClr val="black"/>
                </a:solidFill>
              </a:rPr>
              <a:t>Online, </a:t>
            </a:r>
            <a:r>
              <a:rPr lang="en-US" sz="1400" dirty="0" err="1" smtClean="0">
                <a:solidFill>
                  <a:prstClr val="black"/>
                </a:solidFill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</a:rPr>
              <a:t> Online </a:t>
            </a:r>
            <a:r>
              <a:rPr lang="en-US" sz="1400" dirty="0" err="1" smtClean="0">
                <a:solidFill>
                  <a:prstClr val="black"/>
                </a:solidFill>
              </a:rPr>
              <a:t>Maka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Jangkauan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Pasar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bisa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Seluruh</a:t>
            </a:r>
            <a:r>
              <a:rPr lang="en-US" sz="1400" dirty="0" smtClean="0">
                <a:solidFill>
                  <a:prstClr val="black"/>
                </a:solidFill>
              </a:rPr>
              <a:t> Indonesia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88427" y="1790700"/>
            <a:ext cx="1683573" cy="114811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Digital Marketing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Promosi</a:t>
            </a:r>
            <a:r>
              <a:rPr lang="en-US" sz="1100" dirty="0" smtClean="0"/>
              <a:t>, </a:t>
            </a:r>
            <a:r>
              <a:rPr lang="en-US" sz="1100" dirty="0" err="1" smtClean="0"/>
              <a:t>Gambar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Testimoni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Artikel</a:t>
            </a:r>
            <a:r>
              <a:rPr lang="en-US" sz="1100" dirty="0" smtClean="0"/>
              <a:t>,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Gamification</a:t>
            </a:r>
            <a:endParaRPr lang="en-US" sz="11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5714999" y="2552700"/>
            <a:ext cx="1144395" cy="1747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Facebook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Twitter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Instagram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Youtube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Tiktok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Email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SMS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What Apps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E-Commerce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600" y="2770255"/>
            <a:ext cx="2438400" cy="8807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Website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Dan </a:t>
            </a:r>
            <a:r>
              <a:rPr lang="en-US" sz="1400" dirty="0" err="1" smtClean="0"/>
              <a:t>Penjualan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Whats</a:t>
            </a:r>
            <a:r>
              <a:rPr lang="en-US" sz="1400" dirty="0" smtClean="0"/>
              <a:t> App Chat</a:t>
            </a:r>
          </a:p>
          <a:p>
            <a:pPr algn="ctr"/>
            <a:r>
              <a:rPr lang="en-US" sz="1400" dirty="0" smtClean="0"/>
              <a:t>Google Form</a:t>
            </a:r>
          </a:p>
        </p:txBody>
      </p:sp>
      <p:cxnSp>
        <p:nvCxnSpPr>
          <p:cNvPr id="35" name="Elbow Connector 34"/>
          <p:cNvCxnSpPr>
            <a:stCxn id="33" idx="1"/>
            <a:endCxn id="34" idx="3"/>
          </p:cNvCxnSpPr>
          <p:nvPr/>
        </p:nvCxnSpPr>
        <p:spPr>
          <a:xfrm rot="10800000">
            <a:off x="2667001" y="3210609"/>
            <a:ext cx="3047999" cy="21584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88427" y="3387923"/>
            <a:ext cx="112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Redirect Link</a:t>
            </a:r>
            <a:endParaRPr lang="en-US" sz="1400" dirty="0"/>
          </a:p>
        </p:txBody>
      </p:sp>
      <p:cxnSp>
        <p:nvCxnSpPr>
          <p:cNvPr id="37" name="Elbow Connector 36"/>
          <p:cNvCxnSpPr>
            <a:stCxn id="32" idx="3"/>
            <a:endCxn id="33" idx="0"/>
          </p:cNvCxnSpPr>
          <p:nvPr/>
        </p:nvCxnSpPr>
        <p:spPr>
          <a:xfrm>
            <a:off x="4572000" y="2364760"/>
            <a:ext cx="1715197" cy="18794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2" idx="1"/>
            <a:endCxn id="34" idx="0"/>
          </p:cNvCxnSpPr>
          <p:nvPr/>
        </p:nvCxnSpPr>
        <p:spPr>
          <a:xfrm rot="10800000" flipV="1">
            <a:off x="1447801" y="2364759"/>
            <a:ext cx="1440627" cy="40549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1999" y="4096528"/>
            <a:ext cx="1371600" cy="533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Database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103847" y="4096528"/>
            <a:ext cx="1371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Follow Up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813323" y="4717150"/>
            <a:ext cx="203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Follow Up By SALES Team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5524500" y="4401328"/>
            <a:ext cx="1371600" cy="3149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Win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5524500" y="4904720"/>
            <a:ext cx="1371600" cy="3149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Lost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34" idx="2"/>
            <a:endCxn id="39" idx="0"/>
          </p:cNvCxnSpPr>
          <p:nvPr/>
        </p:nvCxnSpPr>
        <p:spPr>
          <a:xfrm flipH="1">
            <a:off x="1447799" y="3650963"/>
            <a:ext cx="1" cy="445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  <a:endCxn id="40" idx="1"/>
          </p:cNvCxnSpPr>
          <p:nvPr/>
        </p:nvCxnSpPr>
        <p:spPr>
          <a:xfrm>
            <a:off x="2133599" y="4363228"/>
            <a:ext cx="970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0" idx="3"/>
            <a:endCxn id="42" idx="1"/>
          </p:cNvCxnSpPr>
          <p:nvPr/>
        </p:nvCxnSpPr>
        <p:spPr>
          <a:xfrm>
            <a:off x="4475447" y="4363228"/>
            <a:ext cx="1049053" cy="19559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3"/>
            <a:endCxn id="43" idx="1"/>
          </p:cNvCxnSpPr>
          <p:nvPr/>
        </p:nvCxnSpPr>
        <p:spPr>
          <a:xfrm>
            <a:off x="4475447" y="4363228"/>
            <a:ext cx="1049053" cy="69898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47799" y="3768923"/>
            <a:ext cx="115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Capture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324736" y="4296630"/>
            <a:ext cx="168782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Become Promotor, Testimony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72557" y="5337601"/>
            <a:ext cx="179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Evaluate and Nurture</a:t>
            </a:r>
            <a:endParaRPr lang="en-US" sz="1400" dirty="0"/>
          </a:p>
        </p:txBody>
      </p:sp>
      <p:sp>
        <p:nvSpPr>
          <p:cNvPr id="51" name="Rounded Rectangle 50"/>
          <p:cNvSpPr/>
          <p:nvPr/>
        </p:nvSpPr>
        <p:spPr>
          <a:xfrm>
            <a:off x="761999" y="5067300"/>
            <a:ext cx="1371600" cy="5334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Others Lead Source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stCxn id="51" idx="0"/>
            <a:endCxn id="39" idx="2"/>
          </p:cNvCxnSpPr>
          <p:nvPr/>
        </p:nvCxnSpPr>
        <p:spPr>
          <a:xfrm flipV="1">
            <a:off x="1447799" y="4629928"/>
            <a:ext cx="0" cy="437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58000" y="3197976"/>
            <a:ext cx="12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Traffic Analytic</a:t>
            </a:r>
            <a:endParaRPr lang="en-US" sz="1400" dirty="0"/>
          </a:p>
        </p:txBody>
      </p:sp>
      <p:cxnSp>
        <p:nvCxnSpPr>
          <p:cNvPr id="54" name="Elbow Connector 53"/>
          <p:cNvCxnSpPr>
            <a:stCxn id="43" idx="3"/>
            <a:endCxn id="51" idx="3"/>
          </p:cNvCxnSpPr>
          <p:nvPr/>
        </p:nvCxnSpPr>
        <p:spPr>
          <a:xfrm flipH="1">
            <a:off x="2133599" y="5062210"/>
            <a:ext cx="4762501" cy="271790"/>
          </a:xfrm>
          <a:prstGeom prst="bentConnector3">
            <a:avLst>
              <a:gd name="adj1" fmla="val -48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9" idx="1"/>
          </p:cNvCxnSpPr>
          <p:nvPr/>
        </p:nvCxnSpPr>
        <p:spPr>
          <a:xfrm flipV="1">
            <a:off x="6896100" y="4558240"/>
            <a:ext cx="428636" cy="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0"/>
          </p:cNvCxnSpPr>
          <p:nvPr/>
        </p:nvCxnSpPr>
        <p:spPr>
          <a:xfrm rot="16200000" flipV="1">
            <a:off x="5337683" y="1465661"/>
            <a:ext cx="2101254" cy="356068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4521" y="3764889"/>
            <a:ext cx="12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Traffic Analytic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607966" y="1863923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Plan-Do-Check Action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86600" y="4558240"/>
            <a:ext cx="0" cy="417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681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87232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62000" y="1890117"/>
            <a:ext cx="7543800" cy="5334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Others Lead Source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001" y="25715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Cold Calling, Visit: B2G, B2B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Program </a:t>
            </a:r>
            <a:r>
              <a:rPr lang="en-US" dirty="0" err="1">
                <a:solidFill>
                  <a:prstClr val="black"/>
                </a:solidFill>
              </a:rPr>
              <a:t>Refferal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Umum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Database Dari </a:t>
            </a:r>
            <a:r>
              <a:rPr lang="en-US" dirty="0" err="1">
                <a:solidFill>
                  <a:prstClr val="black"/>
                </a:solidFill>
              </a:rPr>
              <a:t>Pemerintah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Database Dari </a:t>
            </a:r>
            <a:r>
              <a:rPr lang="en-US">
                <a:solidFill>
                  <a:prstClr val="black"/>
                </a:solidFill>
              </a:rPr>
              <a:t>Swasta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39874"/>
            <a:ext cx="792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>
                <a:solidFill>
                  <a:prstClr val="black"/>
                </a:solidFill>
              </a:rPr>
              <a:t>MARKETING STRATEGY: Attract/</a:t>
            </a:r>
            <a:r>
              <a:rPr lang="en-US" sz="1400" dirty="0" err="1">
                <a:solidFill>
                  <a:prstClr val="black"/>
                </a:solidFill>
              </a:rPr>
              <a:t>Menarik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Calon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Pembeli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Menggunakan</a:t>
            </a:r>
            <a:r>
              <a:rPr lang="en-US" sz="1400" dirty="0">
                <a:solidFill>
                  <a:prstClr val="black"/>
                </a:solidFill>
              </a:rPr>
              <a:t> Channel </a:t>
            </a:r>
            <a:r>
              <a:rPr lang="en-US" sz="1400" dirty="0" smtClean="0">
                <a:solidFill>
                  <a:prstClr val="black"/>
                </a:solidFill>
              </a:rPr>
              <a:t>Online, </a:t>
            </a:r>
            <a:r>
              <a:rPr lang="en-US" sz="1400" dirty="0" err="1" smtClean="0">
                <a:solidFill>
                  <a:prstClr val="black"/>
                </a:solidFill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</a:rPr>
              <a:t> Online </a:t>
            </a:r>
            <a:r>
              <a:rPr lang="en-US" sz="1400" dirty="0" err="1" smtClean="0">
                <a:solidFill>
                  <a:prstClr val="black"/>
                </a:solidFill>
              </a:rPr>
              <a:t>Maka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Jangkauan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Pasar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bisa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Seluruh</a:t>
            </a:r>
            <a:r>
              <a:rPr lang="en-US" sz="1400" dirty="0" smtClean="0">
                <a:solidFill>
                  <a:prstClr val="black"/>
                </a:solidFill>
              </a:rPr>
              <a:t> Indonesia</a:t>
            </a:r>
            <a:endParaRPr lang="en-ID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457200" y="119338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MARKETING STRATEGY: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Channel Offline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457200" y="17907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Offline </a:t>
            </a:r>
            <a:r>
              <a:rPr lang="en-US" sz="1600" i="1" dirty="0" smtClean="0"/>
              <a:t>Marketing</a:t>
            </a:r>
            <a:r>
              <a:rPr lang="en-US" sz="1600" i="1" dirty="0"/>
              <a:t>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memasarkan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media </a:t>
            </a:r>
            <a:r>
              <a:rPr lang="en-US" sz="1600" dirty="0" err="1"/>
              <a:t>tradisional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internet. Media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televisi</a:t>
            </a:r>
            <a:r>
              <a:rPr lang="en-US" sz="1600" dirty="0"/>
              <a:t>, radio, </a:t>
            </a:r>
            <a:r>
              <a:rPr lang="en-US" sz="1600" dirty="0" err="1"/>
              <a:t>baliho</a:t>
            </a:r>
            <a:r>
              <a:rPr lang="en-US" sz="1600" dirty="0"/>
              <a:t>, </a:t>
            </a:r>
            <a:r>
              <a:rPr lang="en-US" sz="1600" i="1" dirty="0"/>
              <a:t>flyer</a:t>
            </a:r>
            <a:r>
              <a:rPr lang="en-US" sz="1600" dirty="0"/>
              <a:t>, poster, </a:t>
            </a:r>
            <a:r>
              <a:rPr lang="en-US" sz="1600" dirty="0" err="1"/>
              <a:t>dan</a:t>
            </a:r>
            <a:r>
              <a:rPr lang="en-US" sz="1600" dirty="0"/>
              <a:t> acara (</a:t>
            </a:r>
            <a:r>
              <a:rPr lang="en-US" sz="1600" i="1" dirty="0"/>
              <a:t>event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r>
              <a:rPr lang="en-US" sz="1600" dirty="0" err="1"/>
              <a:t>Bisnis</a:t>
            </a:r>
            <a:r>
              <a:rPr lang="en-US" sz="1600" dirty="0"/>
              <a:t> pun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 </a:t>
            </a:r>
            <a:r>
              <a:rPr lang="en-US" sz="1600" i="1" dirty="0"/>
              <a:t>offline 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target </a:t>
            </a:r>
            <a:r>
              <a:rPr lang="en-US" sz="1600" dirty="0" err="1"/>
              <a:t>pasarnya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media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perantara</a:t>
            </a:r>
            <a:r>
              <a:rPr lang="en-US" sz="1600" dirty="0"/>
              <a:t> </a:t>
            </a:r>
            <a:r>
              <a:rPr lang="en-US" sz="1600" dirty="0" err="1"/>
              <a:t>apapun</a:t>
            </a:r>
            <a:r>
              <a:rPr lang="en-US" sz="1600" dirty="0"/>
              <a:t>.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metodenya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 </a:t>
            </a:r>
            <a:r>
              <a:rPr lang="en-US" sz="1600" i="1" dirty="0"/>
              <a:t>word-of-mouth marketing, </a:t>
            </a:r>
            <a:r>
              <a:rPr lang="en-US" sz="1600" dirty="0" err="1"/>
              <a:t>yakni</a:t>
            </a:r>
            <a:r>
              <a:rPr lang="en-US" sz="1600" dirty="0"/>
              <a:t> </a:t>
            </a:r>
            <a:r>
              <a:rPr lang="en-US" sz="1600" dirty="0" err="1"/>
              <a:t>memberitahukan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360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683" y="3306840"/>
            <a:ext cx="675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Ubah </a:t>
            </a:r>
            <a:r>
              <a:rPr lang="en-US" dirty="0" smtClean="0">
                <a:cs typeface="Arial" panose="020B0604020202020204" pitchFamily="34" charset="0"/>
              </a:rPr>
              <a:t>Lead/</a:t>
            </a:r>
            <a:r>
              <a:rPr lang="id-ID" dirty="0" smtClean="0">
                <a:cs typeface="Arial" panose="020B0604020202020204" pitchFamily="34" charset="0"/>
              </a:rPr>
              <a:t>Prospek </a:t>
            </a:r>
            <a:r>
              <a:rPr lang="id-ID" dirty="0">
                <a:cs typeface="Arial" panose="020B0604020202020204" pitchFamily="34" charset="0"/>
              </a:rPr>
              <a:t>menjadi </a:t>
            </a:r>
            <a:r>
              <a:rPr lang="id-ID" dirty="0" smtClean="0">
                <a:cs typeface="Arial" panose="020B0604020202020204" pitchFamily="34" charset="0"/>
              </a:rPr>
              <a:t>Pelanggan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id-ID" dirty="0" smtClean="0">
                <a:cs typeface="Arial" panose="020B0604020202020204" pitchFamily="34" charset="0"/>
              </a:rPr>
              <a:t>Untuk </a:t>
            </a:r>
            <a:r>
              <a:rPr lang="id-ID" dirty="0">
                <a:cs typeface="Arial" panose="020B0604020202020204" pitchFamily="34" charset="0"/>
              </a:rPr>
              <a:t>Mengubah Prospek menjadi Pelanggan nyata melalui saluran penjualan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683" y="1214735"/>
            <a:ext cx="52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CONVERT CUSTOMER (MENGKONVERSI PELANGGAN) 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1789356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9" name="Oval 18"/>
          <p:cNvSpPr/>
          <p:nvPr/>
        </p:nvSpPr>
        <p:spPr>
          <a:xfrm>
            <a:off x="4648200" y="1819836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343400" y="2086536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Elbow Connector 20"/>
          <p:cNvCxnSpPr>
            <a:stCxn id="18" idx="4"/>
            <a:endCxn id="19" idx="4"/>
          </p:cNvCxnSpPr>
          <p:nvPr/>
        </p:nvCxnSpPr>
        <p:spPr>
          <a:xfrm rot="16200000" flipH="1">
            <a:off x="4499610" y="1747446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26530" y="2817605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Sales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Penjualan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06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SALURAN PENJUALAN:</a:t>
            </a:r>
          </a:p>
          <a:p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1. ORGANIC (MANDIRI):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Menggunakan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Sumber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Daya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Perusahaan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untuk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Menemukan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mengeksekusi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Prospek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Sumber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Daya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Dibutuhkan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Tenaga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Cara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Mendapatkan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Tenaga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Rekruitmen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secara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langsung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Menggunakan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Tenaga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Freelance.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Secara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Offline,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Contoh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Secara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Langsung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Afilliate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Marketing (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Menggunakan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Tenaga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Freelance),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Secara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Online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Website,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Sosial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Media, E-Commerce.</a:t>
            </a:r>
          </a:p>
          <a:p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2. ANORGANIC (KERJASAMA): </a:t>
            </a:r>
            <a:r>
              <a:rPr lang="fi-FI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Menggunakan </a:t>
            </a: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Kemitraan Penjualan/ Mitra untuk Menemukan dan </a:t>
            </a:r>
            <a:r>
              <a:rPr lang="fi-FI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Mengeksekusi Prospek.</a:t>
            </a:r>
            <a:endParaRPr lang="en-US" sz="1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Sumber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Daya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Dibutuhkan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MITRA PENJUALAN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Cara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Mendapatkan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Mitra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Rekuritmen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Secara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Langsung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Iklan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di Website, Social Media, Telegram group, WA Group, Flyer,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Brosur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Kerjasama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Organisasi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lain yang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memiliki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banyak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jaringan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Komunitas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Toko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Perusahaan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Pembinaan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UMKM,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Agen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Laku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Pandai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Institusi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Pemerintah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BUMN,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Lembaga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Pelatihan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Kerja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Koperasi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Penjualan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Membuat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Referal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Reseller,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Waralaba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Menciptakan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Benefit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untuk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Mitra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atau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Partner</a:t>
            </a:r>
            <a:endParaRPr lang="id-ID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08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457199" y="1333500"/>
            <a:ext cx="830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SALES STRATEGY: Convert/ </a:t>
            </a:r>
            <a:r>
              <a:rPr lang="en-US" sz="1600" dirty="0" err="1" smtClean="0">
                <a:solidFill>
                  <a:prstClr val="black"/>
                </a:solidFill>
              </a:rPr>
              <a:t>Mengubah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menjadi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Sales Framework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7316" y="1914049"/>
            <a:ext cx="1495284" cy="609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Produk</a:t>
            </a:r>
            <a:endParaRPr lang="en-US" sz="1400" dirty="0"/>
          </a:p>
          <a:p>
            <a:pPr algn="ctr"/>
            <a:r>
              <a:rPr lang="en-US" sz="1400" dirty="0" smtClean="0"/>
              <a:t>E-Commerce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200916" y="1914049"/>
            <a:ext cx="2333484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Value/ 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1752600" y="2218849"/>
            <a:ext cx="44483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5883" y="2241561"/>
            <a:ext cx="4335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Menawarkan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Halangan</a:t>
            </a:r>
            <a:r>
              <a:rPr lang="en-US" sz="1400" dirty="0" smtClean="0"/>
              <a:t>/ </a:t>
            </a:r>
            <a:r>
              <a:rPr lang="en-US" sz="1400" dirty="0" err="1" smtClean="0"/>
              <a:t>Rintangan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Membeli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Solusi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Tim Sales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7036" y="3033236"/>
            <a:ext cx="296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/>
              <a:t>Value/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/>
              <a:t> </a:t>
            </a:r>
            <a:r>
              <a:rPr lang="en-US" sz="1400" dirty="0" smtClean="0"/>
              <a:t>Dari </a:t>
            </a:r>
            <a:r>
              <a:rPr lang="en-US" sz="1400" dirty="0" err="1" smtClean="0"/>
              <a:t>Keunggulan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0635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Keunggulan</a:t>
            </a:r>
            <a:r>
              <a:rPr lang="en-US" sz="1400" dirty="0" smtClean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59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683" y="3306840"/>
            <a:ext cx="67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Penghasil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 Promot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Terus </a:t>
            </a:r>
            <a:r>
              <a:rPr lang="id-ID" dirty="0">
                <a:solidFill>
                  <a:prstClr val="black"/>
                </a:solidFill>
                <a:cs typeface="Arial" panose="020B0604020202020204" pitchFamily="34" charset="0"/>
              </a:rPr>
              <a:t>terlibat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memuaskan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agar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turut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serta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mempromosikan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produk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anda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Menjadi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Promoter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Produk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anda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1718549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1688069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648200" y="1985249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709160" y="1680449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1080" y="2716768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Service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9683" y="1214735"/>
            <a:ext cx="483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DELIGHT CUSTOMER (MEMUASKAN PELANGGAN)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642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364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914400" y="123987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SERVICE STRATEGY: Delight/ </a:t>
            </a:r>
            <a:r>
              <a:rPr lang="en-US" sz="1600" dirty="0" err="1" smtClean="0">
                <a:solidFill>
                  <a:prstClr val="black"/>
                </a:solidFill>
              </a:rPr>
              <a:t>Mengubah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menjadi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Promotor</a:t>
            </a:r>
            <a:r>
              <a:rPr lang="en-US" sz="1600" dirty="0" smtClean="0">
                <a:solidFill>
                  <a:prstClr val="black"/>
                </a:solidFill>
              </a:rPr>
              <a:t> yang </a:t>
            </a:r>
            <a:r>
              <a:rPr lang="en-US" sz="1600" dirty="0" err="1" smtClean="0">
                <a:solidFill>
                  <a:prstClr val="black"/>
                </a:solidFill>
              </a:rPr>
              <a:t>mempromosikan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kepada</a:t>
            </a:r>
            <a:r>
              <a:rPr lang="en-US" sz="1600" dirty="0" smtClean="0">
                <a:solidFill>
                  <a:prstClr val="black"/>
                </a:solidFill>
              </a:rPr>
              <a:t> Orang lain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terus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menjaga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Interaksi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Customer Base </a:t>
            </a:r>
            <a:r>
              <a:rPr lang="en-US" sz="1600" dirty="0" err="1" smtClean="0">
                <a:solidFill>
                  <a:prstClr val="black"/>
                </a:solidFill>
              </a:rPr>
              <a:t>Eksisting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28" y="2237482"/>
            <a:ext cx="7848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Saluran</a:t>
            </a:r>
            <a:r>
              <a:rPr lang="en-US" sz="1600" dirty="0" smtClean="0"/>
              <a:t> Online </a:t>
            </a:r>
            <a:r>
              <a:rPr lang="en-US" sz="1600" dirty="0" err="1" smtClean="0"/>
              <a:t>untuk</a:t>
            </a:r>
            <a:r>
              <a:rPr lang="en-US" sz="1600" dirty="0" smtClean="0"/>
              <a:t> Program </a:t>
            </a:r>
            <a:r>
              <a:rPr lang="en-US" sz="1600" dirty="0" err="1" smtClean="0"/>
              <a:t>Gamification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en-US" sz="1600" dirty="0" err="1" smtClean="0"/>
              <a:t>Eksisting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 smtClean="0"/>
              <a:t>1. Games </a:t>
            </a:r>
            <a:r>
              <a:rPr lang="en-US" sz="1600" dirty="0" err="1" smtClean="0"/>
              <a:t>Berhadiah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menyiarkannya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Media </a:t>
            </a:r>
            <a:r>
              <a:rPr lang="en-US" sz="1600" dirty="0" err="1" smtClean="0"/>
              <a:t>Pelanggan</a:t>
            </a:r>
            <a:endParaRPr lang="id-ID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105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65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(PENGEMBANGAN 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id-ID" sz="1600" dirty="0"/>
              <a:t>Penciptaan produk dengan karakteristik baru atau berbeda yang menawarkan manfaat baru atau tambahan bagi </a:t>
            </a:r>
            <a:r>
              <a:rPr lang="id-ID" sz="1600" dirty="0" smtClean="0"/>
              <a:t>pelanggan.</a:t>
            </a:r>
            <a:r>
              <a:rPr lang="en-US" sz="1600" dirty="0" smtClean="0"/>
              <a:t> </a:t>
            </a:r>
            <a:r>
              <a:rPr lang="id-ID" sz="1600" dirty="0" smtClean="0"/>
              <a:t>Pengembangan </a:t>
            </a:r>
            <a:r>
              <a:rPr lang="id-ID" sz="1600" dirty="0"/>
              <a:t>produk mungkin melibatkan modifikasi produk yang sudah ada atau penyajiannya, atau perumusan produk yang sama sekali baru yang memenuhi keinginan pelanggan atau ceruk pasar yang baru ditentukan.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20D50-A0FB-4854-8AF9-C48977A8290C}"/>
              </a:ext>
            </a:extLst>
          </p:cNvPr>
          <p:cNvSpPr txBox="1"/>
          <p:nvPr/>
        </p:nvSpPr>
        <p:spPr>
          <a:xfrm>
            <a:off x="914400" y="2565618"/>
            <a:ext cx="51181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Kategori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: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eksplorasi</a:t>
            </a:r>
            <a:r>
              <a:rPr lang="en-US" sz="1600" dirty="0" smtClean="0"/>
              <a:t> Customer Journey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New-to-the-world Products (really new Products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New-to-the-firm Products (new Product Lines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Additions to existing Product </a:t>
            </a:r>
            <a:r>
              <a:rPr lang="en-US" sz="1600" dirty="0" smtClean="0"/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and Revisions to existing </a:t>
            </a:r>
            <a:r>
              <a:rPr lang="en-US" sz="1600" dirty="0" smtClean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 Reductions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965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65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(PENGEMBANGAN 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5621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/>
              <a:t>Value proposition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istilah</a:t>
            </a:r>
            <a:r>
              <a:rPr lang="en-US" sz="1600" dirty="0"/>
              <a:t> yang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. </a:t>
            </a:r>
            <a:r>
              <a:rPr lang="en-US" sz="1600" dirty="0" err="1"/>
              <a:t>Istilah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memengaruhi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/>
              <a:t>Value proposition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yang </a:t>
            </a:r>
            <a:r>
              <a:rPr lang="en-US" sz="1600" dirty="0" err="1"/>
              <a:t>dijanjikan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 Value proposition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proposisi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jurus</a:t>
            </a:r>
            <a:r>
              <a:rPr lang="en-US" sz="1600" dirty="0"/>
              <a:t> </a:t>
            </a:r>
            <a:r>
              <a:rPr lang="en-US" sz="1600" dirty="0" err="1"/>
              <a:t>ampuh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loyalitas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 err="1"/>
              <a:t>Jadi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disimpulkan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value proposition </a:t>
            </a:r>
            <a:r>
              <a:rPr lang="en-US" sz="1600" dirty="0" err="1"/>
              <a:t>inilah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yang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kompetitor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patut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VALUE PROPOSITION PRODUK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LATAR BELAKANG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968" y="9525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“Snack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orang. </a:t>
            </a:r>
            <a:r>
              <a:rPr lang="en-US" dirty="0" err="1"/>
              <a:t>Lezatnya</a:t>
            </a:r>
            <a:r>
              <a:rPr lang="en-US" dirty="0"/>
              <a:t> rasa snack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popular. Snack </a:t>
            </a:r>
            <a:r>
              <a:rPr lang="en-US" dirty="0" err="1"/>
              <a:t>disukai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orang </a:t>
            </a:r>
            <a:r>
              <a:rPr lang="en-US" dirty="0" err="1"/>
              <a:t>dewasa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  </a:t>
            </a:r>
            <a:r>
              <a:rPr lang="en-US" dirty="0" err="1"/>
              <a:t>bersantai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menonton</a:t>
            </a:r>
            <a:r>
              <a:rPr lang="en-US" dirty="0"/>
              <a:t> </a:t>
            </a:r>
            <a:r>
              <a:rPr lang="en-US" dirty="0" err="1"/>
              <a:t>tv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snack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yang pas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menemani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menikmati</a:t>
            </a:r>
            <a:r>
              <a:rPr lang="en-US" dirty="0"/>
              <a:t> snack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santai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. </a:t>
            </a:r>
            <a:r>
              <a:rPr lang="en-US" dirty="0" err="1"/>
              <a:t>Jenis</a:t>
            </a:r>
            <a:r>
              <a:rPr lang="en-US" dirty="0"/>
              <a:t> snack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rasa,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. </a:t>
            </a:r>
            <a:r>
              <a:rPr lang="en-US" dirty="0" err="1"/>
              <a:t>Tinagginya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snack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snack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diperhitungkan</a:t>
            </a:r>
            <a:r>
              <a:rPr lang="en-US" dirty="0"/>
              <a:t>.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snack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hinga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snack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menjanjikan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19041" y="52959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/>
              <a:t>: https://www.tokomesin.com/peluang-usaha-snack-dan-analisa-usahanya.html</a:t>
            </a:r>
          </a:p>
        </p:txBody>
      </p:sp>
    </p:spTree>
    <p:extLst>
      <p:ext uri="{BB962C8B-B14F-4D97-AF65-F5344CB8AC3E}">
        <p14:creationId xmlns:p14="http://schemas.microsoft.com/office/powerpoint/2010/main" val="18392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65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(PENGEMBANGAN 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5621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Komponen</a:t>
            </a:r>
            <a:r>
              <a:rPr lang="en-US" sz="1600" dirty="0"/>
              <a:t>/</a:t>
            </a:r>
            <a:r>
              <a:rPr lang="en-US" sz="1600" dirty="0" err="1"/>
              <a:t>Elemen</a:t>
            </a:r>
            <a:r>
              <a:rPr lang="en-US" sz="1600" dirty="0"/>
              <a:t> Value </a:t>
            </a:r>
            <a:r>
              <a:rPr lang="en-US" sz="1600" dirty="0" smtClean="0"/>
              <a:t>Proposition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smtClean="0"/>
              <a:t>Agar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value proposition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yang </a:t>
            </a:r>
            <a:r>
              <a:rPr lang="en-US" sz="1600" dirty="0" err="1"/>
              <a:t>sebisa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agar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tawarkan</a:t>
            </a:r>
            <a:r>
              <a:rPr lang="en-US" sz="1600" dirty="0"/>
              <a:t>. </a:t>
            </a:r>
            <a:endParaRPr lang="en-US" sz="1600" dirty="0" smtClean="0"/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Setidaknya</a:t>
            </a:r>
            <a:r>
              <a:rPr lang="en-US" sz="1600" dirty="0" smtClean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 </a:t>
            </a: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Kelebihan</a:t>
            </a:r>
            <a:r>
              <a:rPr lang="en-US" sz="1600" dirty="0" smtClean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yang </a:t>
            </a:r>
            <a:r>
              <a:rPr lang="en-US" sz="1600" dirty="0" err="1"/>
              <a:t>ditawarkan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.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jadi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inovasi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kinerja</a:t>
            </a:r>
            <a:r>
              <a:rPr lang="en-US" sz="1600" dirty="0"/>
              <a:t>, </a:t>
            </a:r>
            <a:r>
              <a:rPr lang="en-US" sz="1600" dirty="0" err="1"/>
              <a:t>fleksibilitas</a:t>
            </a:r>
            <a:r>
              <a:rPr lang="en-US" sz="1600" dirty="0"/>
              <a:t>, </a:t>
            </a:r>
            <a:r>
              <a:rPr lang="en-US" sz="1600" dirty="0" err="1"/>
              <a:t>harga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Manfaat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dapatkan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tawarkan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yang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hadapi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Alasan</a:t>
            </a:r>
            <a:r>
              <a:rPr lang="en-US" sz="1600" dirty="0" smtClean="0"/>
              <a:t> </a:t>
            </a:r>
            <a:r>
              <a:rPr lang="en-US" sz="1600" dirty="0" err="1"/>
              <a:t>mengapa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dibanding</a:t>
            </a:r>
            <a:r>
              <a:rPr lang="en-US" sz="1600" dirty="0"/>
              <a:t> </a:t>
            </a:r>
            <a:r>
              <a:rPr lang="en-US" sz="1600" dirty="0" err="1"/>
              <a:t>kompetitor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yang </a:t>
            </a:r>
            <a:r>
              <a:rPr lang="en-US" sz="1600" dirty="0" err="1"/>
              <a:t>membedakannya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VALUE PROPOSITION PRODUK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65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(PENGEMBANGAN 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5621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Contoh</a:t>
            </a:r>
            <a:r>
              <a:rPr lang="en-US" sz="1600" dirty="0"/>
              <a:t> Value </a:t>
            </a:r>
            <a:r>
              <a:rPr lang="en-US" sz="1600" dirty="0" smtClean="0"/>
              <a:t>Proposition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Komponen</a:t>
            </a:r>
            <a:r>
              <a:rPr lang="en-US" sz="1600" dirty="0" smtClean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tadi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olah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sejumlah</a:t>
            </a:r>
            <a:r>
              <a:rPr lang="en-US" sz="1600" dirty="0"/>
              <a:t> value proposition yang </a:t>
            </a:r>
            <a:r>
              <a:rPr lang="en-US" sz="1600" dirty="0" err="1"/>
              <a:t>menarik</a:t>
            </a:r>
            <a:r>
              <a:rPr lang="en-US" sz="1600" dirty="0"/>
              <a:t>.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ditiru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value proposition </a:t>
            </a:r>
            <a:r>
              <a:rPr lang="en-US" sz="1600" dirty="0" err="1"/>
              <a:t>adalah</a:t>
            </a:r>
            <a:r>
              <a:rPr lang="en-US" sz="1600" dirty="0" smtClean="0"/>
              <a:t>: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/>
              <a:t>Paling </a:t>
            </a:r>
            <a:r>
              <a:rPr lang="en-US" sz="1600" dirty="0" err="1"/>
              <a:t>Baru</a:t>
            </a:r>
            <a:r>
              <a:rPr lang="en-US" sz="1600" dirty="0"/>
              <a:t> (Newness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/>
              <a:t>Paling </a:t>
            </a:r>
            <a:r>
              <a:rPr lang="en-US" sz="1600" dirty="0" err="1"/>
              <a:t>Murah</a:t>
            </a:r>
            <a:r>
              <a:rPr lang="en-US" sz="1600" dirty="0"/>
              <a:t> (Price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/>
              <a:t>Produk</a:t>
            </a:r>
            <a:r>
              <a:rPr lang="en-US" sz="1600" dirty="0"/>
              <a:t> Paling </a:t>
            </a:r>
            <a:r>
              <a:rPr lang="en-US" sz="1600" dirty="0" err="1"/>
              <a:t>Unik</a:t>
            </a:r>
            <a:r>
              <a:rPr lang="en-US" sz="1600" dirty="0"/>
              <a:t> (Uniqueness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/>
              <a:t>Kinerja</a:t>
            </a:r>
            <a:r>
              <a:rPr lang="en-US" sz="1600" dirty="0"/>
              <a:t> (Performance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Kemudahan</a:t>
            </a:r>
            <a:r>
              <a:rPr lang="en-US" sz="1600" dirty="0"/>
              <a:t> (Accessibility</a:t>
            </a:r>
            <a:r>
              <a:rPr lang="en-US" sz="16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VALUE PROPOSITION PRODUK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65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(PENGEMBANGAN 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831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Menentukan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Bisnis</a:t>
            </a:r>
            <a:r>
              <a:rPr lang="en-US" sz="1600" dirty="0" smtClean="0">
                <a:solidFill>
                  <a:prstClr val="black"/>
                </a:solidFill>
              </a:rPr>
              <a:t> Inti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Memahami</a:t>
            </a:r>
            <a:r>
              <a:rPr lang="en-US" sz="1600" dirty="0" smtClean="0">
                <a:solidFill>
                  <a:prstClr val="black"/>
                </a:solidFill>
              </a:rPr>
              <a:t> Value Chain Dari </a:t>
            </a:r>
            <a:r>
              <a:rPr lang="en-US" sz="1600" dirty="0" err="1" smtClean="0">
                <a:solidFill>
                  <a:prstClr val="black"/>
                </a:solidFill>
              </a:rPr>
              <a:t>Industri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Makanan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Ringan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559289"/>
            <a:ext cx="532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Mengeksplore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Pengembangan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Mulai</a:t>
            </a:r>
            <a:r>
              <a:rPr lang="en-US" sz="1600" dirty="0" smtClean="0">
                <a:solidFill>
                  <a:prstClr val="black"/>
                </a:solidFill>
              </a:rPr>
              <a:t> Dari Hulu </a:t>
            </a:r>
            <a:r>
              <a:rPr lang="en-US" sz="1600" dirty="0" err="1" smtClean="0">
                <a:solidFill>
                  <a:prstClr val="black"/>
                </a:solidFill>
              </a:rPr>
              <a:t>Ke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Hilir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1168" y="2321819"/>
            <a:ext cx="8710432" cy="320268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173260" y="1958563"/>
            <a:ext cx="2918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Kegiatan</a:t>
            </a:r>
            <a:r>
              <a:rPr lang="en-US" sz="1600" dirty="0" smtClean="0"/>
              <a:t> Usaha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 UMKM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34964" y="27051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Kegiatan</a:t>
            </a:r>
            <a:r>
              <a:rPr lang="en-US" sz="1400" dirty="0" smtClean="0">
                <a:solidFill>
                  <a:schemeClr val="tx1"/>
                </a:solidFill>
              </a:rPr>
              <a:t> Usaha Yang </a:t>
            </a:r>
            <a:r>
              <a:rPr lang="en-US" sz="1400" dirty="0" err="1" smtClean="0">
                <a:solidFill>
                  <a:schemeClr val="tx1"/>
                </a:solidFill>
              </a:rPr>
              <a:t>Menghasilkan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Menyediakan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Produk-Produk</a:t>
            </a:r>
            <a:r>
              <a:rPr lang="en-US" sz="1400" dirty="0" smtClean="0">
                <a:solidFill>
                  <a:schemeClr val="tx1"/>
                </a:solidFill>
              </a:rPr>
              <a:t> Input </a:t>
            </a:r>
            <a:r>
              <a:rPr lang="en-US" sz="1400" dirty="0" err="1" smtClean="0">
                <a:solidFill>
                  <a:schemeClr val="tx1"/>
                </a:solidFill>
              </a:rPr>
              <a:t>Bagi</a:t>
            </a:r>
            <a:r>
              <a:rPr lang="en-US" sz="1400" dirty="0" smtClean="0">
                <a:solidFill>
                  <a:schemeClr val="tx1"/>
                </a:solidFill>
              </a:rPr>
              <a:t> Usaha </a:t>
            </a:r>
            <a:r>
              <a:rPr lang="en-US" sz="1400" dirty="0" err="1" smtClean="0">
                <a:solidFill>
                  <a:schemeClr val="tx1"/>
                </a:solidFill>
              </a:rPr>
              <a:t>Makanan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Ringan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6149" y="3214289"/>
            <a:ext cx="1600200" cy="579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Kegiatan</a:t>
            </a:r>
            <a:r>
              <a:rPr lang="en-US" sz="1400" dirty="0" smtClean="0">
                <a:solidFill>
                  <a:schemeClr val="tx1"/>
                </a:solidFill>
              </a:rPr>
              <a:t> Usaha </a:t>
            </a:r>
            <a:r>
              <a:rPr lang="en-US" sz="1400" dirty="0" err="1" smtClean="0">
                <a:solidFill>
                  <a:schemeClr val="tx1"/>
                </a:solidFill>
              </a:rPr>
              <a:t>Makanan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Ringan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8215" y="2701792"/>
            <a:ext cx="1600200" cy="160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Kegiatan</a:t>
            </a:r>
            <a:r>
              <a:rPr lang="en-US" sz="1400" dirty="0" smtClean="0">
                <a:solidFill>
                  <a:schemeClr val="tx1"/>
                </a:solidFill>
              </a:rPr>
              <a:t> Usaha Yang </a:t>
            </a:r>
            <a:r>
              <a:rPr lang="en-US" sz="1400" dirty="0" err="1" smtClean="0">
                <a:solidFill>
                  <a:schemeClr val="tx1"/>
                </a:solidFill>
              </a:rPr>
              <a:t>Menggunakan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Produk-Produk</a:t>
            </a:r>
            <a:r>
              <a:rPr lang="en-US" sz="1400" dirty="0" smtClean="0">
                <a:solidFill>
                  <a:schemeClr val="tx1"/>
                </a:solidFill>
              </a:rPr>
              <a:t> Dari Usaha </a:t>
            </a:r>
            <a:r>
              <a:rPr lang="en-US" sz="1400" dirty="0" err="1" smtClean="0">
                <a:solidFill>
                  <a:schemeClr val="tx1"/>
                </a:solidFill>
              </a:rPr>
              <a:t>Makanan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Ringan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2701792"/>
            <a:ext cx="1600200" cy="160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Pasar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Bisnis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Masyarakat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2" idx="1"/>
          </p:cNvCxnSpPr>
          <p:nvPr/>
        </p:nvCxnSpPr>
        <p:spPr>
          <a:xfrm flipV="1">
            <a:off x="2635164" y="3503956"/>
            <a:ext cx="260985" cy="1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4" idx="1"/>
          </p:cNvCxnSpPr>
          <p:nvPr/>
        </p:nvCxnSpPr>
        <p:spPr>
          <a:xfrm flipV="1">
            <a:off x="4496349" y="3503546"/>
            <a:ext cx="271866" cy="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>
            <a:off x="6368415" y="3503546"/>
            <a:ext cx="2609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4964" y="431801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Kegiatan</a:t>
            </a:r>
            <a:r>
              <a:rPr lang="en-US" sz="1200" dirty="0" smtClean="0"/>
              <a:t> Usaha Supply </a:t>
            </a:r>
            <a:r>
              <a:rPr lang="en-US" sz="1200" dirty="0" err="1" smtClean="0"/>
              <a:t>Bahan</a:t>
            </a:r>
            <a:r>
              <a:rPr lang="en-US" sz="1200" dirty="0" smtClean="0"/>
              <a:t> Baku </a:t>
            </a:r>
            <a:r>
              <a:rPr lang="en-US" sz="1200" dirty="0" err="1" smtClean="0"/>
              <a:t>Untuk</a:t>
            </a:r>
            <a:r>
              <a:rPr lang="en-US" sz="1200" dirty="0" smtClean="0"/>
              <a:t> Usaha </a:t>
            </a:r>
            <a:r>
              <a:rPr lang="en-US" sz="1200" dirty="0" err="1" smtClean="0"/>
              <a:t>Makanan</a:t>
            </a:r>
            <a:r>
              <a:rPr lang="en-US" sz="1200" dirty="0" smtClean="0"/>
              <a:t> </a:t>
            </a:r>
            <a:r>
              <a:rPr lang="en-US" sz="1200" dirty="0" err="1" smtClean="0"/>
              <a:t>Ringan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68215" y="430837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Kegiatan</a:t>
            </a:r>
            <a:r>
              <a:rPr lang="en-US" sz="1200" dirty="0" smtClean="0"/>
              <a:t> Usaha </a:t>
            </a:r>
            <a:r>
              <a:rPr lang="en-US" sz="1200" dirty="0" err="1" smtClean="0"/>
              <a:t>Penjualan</a:t>
            </a:r>
            <a:r>
              <a:rPr lang="en-US" sz="1200" dirty="0" smtClean="0"/>
              <a:t> </a:t>
            </a:r>
            <a:r>
              <a:rPr lang="en-US" sz="1200" dirty="0" err="1" smtClean="0"/>
              <a:t>Produk-Produk</a:t>
            </a:r>
            <a:r>
              <a:rPr lang="en-US" sz="1200" dirty="0"/>
              <a:t> </a:t>
            </a:r>
            <a:r>
              <a:rPr lang="en-US" sz="1200" dirty="0" err="1" smtClean="0"/>
              <a:t>Makanan</a:t>
            </a:r>
            <a:r>
              <a:rPr lang="en-US" sz="1200" dirty="0" smtClean="0"/>
              <a:t> </a:t>
            </a:r>
            <a:r>
              <a:rPr lang="en-US" sz="1200" dirty="0" err="1" smtClean="0"/>
              <a:t>Ringan</a:t>
            </a:r>
            <a:r>
              <a:rPr lang="en-US" sz="1200" dirty="0" smtClean="0"/>
              <a:t>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Agen</a:t>
            </a:r>
            <a:r>
              <a:rPr lang="en-US" sz="1200" dirty="0" smtClean="0"/>
              <a:t> Reseller, </a:t>
            </a:r>
            <a:r>
              <a:rPr lang="en-US" sz="1200" dirty="0" err="1" smtClean="0"/>
              <a:t>Waralaba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5585" y="384654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Kegiatan</a:t>
            </a:r>
            <a:r>
              <a:rPr lang="en-US" sz="1200" dirty="0" smtClean="0"/>
              <a:t> Usaha </a:t>
            </a:r>
            <a:r>
              <a:rPr lang="en-US" sz="1200" dirty="0" err="1" smtClean="0"/>
              <a:t>Menjual</a:t>
            </a:r>
            <a:r>
              <a:rPr lang="en-US" sz="1200" dirty="0" smtClean="0"/>
              <a:t> </a:t>
            </a:r>
            <a:r>
              <a:rPr lang="en-US" sz="1200" dirty="0" err="1" smtClean="0"/>
              <a:t>Produk</a:t>
            </a:r>
            <a:r>
              <a:rPr lang="en-US" sz="1200" dirty="0" smtClean="0"/>
              <a:t> </a:t>
            </a:r>
            <a:r>
              <a:rPr lang="en-US" sz="1200" dirty="0" err="1" smtClean="0"/>
              <a:t>Makanan</a:t>
            </a:r>
            <a:r>
              <a:rPr lang="en-US" sz="1200" dirty="0" smtClean="0"/>
              <a:t> </a:t>
            </a:r>
            <a:r>
              <a:rPr lang="en-US" sz="1200" dirty="0" err="1" smtClean="0"/>
              <a:t>Ringan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Kiloan</a:t>
            </a:r>
            <a:r>
              <a:rPr lang="en-US" sz="1200" dirty="0" smtClean="0"/>
              <a:t> </a:t>
            </a:r>
            <a:r>
              <a:rPr lang="en-US" sz="1200" dirty="0" err="1" smtClean="0"/>
              <a:t>Maupun</a:t>
            </a:r>
            <a:r>
              <a:rPr lang="en-US" sz="1200" dirty="0" smtClean="0"/>
              <a:t> </a:t>
            </a:r>
            <a:r>
              <a:rPr lang="en-US" sz="1200" dirty="0" err="1" smtClean="0"/>
              <a:t>Merek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661511" y="430837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Konsumsi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Negeri</a:t>
            </a:r>
            <a:r>
              <a:rPr lang="en-US" sz="1200" dirty="0" smtClean="0"/>
              <a:t> </a:t>
            </a:r>
            <a:r>
              <a:rPr lang="en-US" sz="1200" dirty="0" err="1" smtClean="0"/>
              <a:t>Maupun</a:t>
            </a:r>
            <a:r>
              <a:rPr lang="en-US" sz="1200" dirty="0" smtClean="0"/>
              <a:t> </a:t>
            </a:r>
            <a:r>
              <a:rPr lang="en-US" sz="1200" dirty="0" err="1" smtClean="0"/>
              <a:t>Ekspor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6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65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(PENGEMBANGAN 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33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Mengeksplore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Pengembangan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33093" y="1714500"/>
            <a:ext cx="1427967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PRODUK BARU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17939" y="2588011"/>
            <a:ext cx="1713736" cy="5386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KUALITAS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8191" y="2588013"/>
            <a:ext cx="1713736" cy="5386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BIAYA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8443" y="2588012"/>
            <a:ext cx="1713736" cy="5386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DISTRIBUSI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stCxn id="7" idx="2"/>
            <a:endCxn id="16" idx="0"/>
          </p:cNvCxnSpPr>
          <p:nvPr/>
        </p:nvCxnSpPr>
        <p:spPr>
          <a:xfrm flipH="1">
            <a:off x="1314555" y="2253119"/>
            <a:ext cx="3232522" cy="334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7687" y="2588011"/>
            <a:ext cx="1713736" cy="5386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JENIS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  <a:endCxn id="12" idx="0"/>
          </p:cNvCxnSpPr>
          <p:nvPr/>
        </p:nvCxnSpPr>
        <p:spPr>
          <a:xfrm flipH="1">
            <a:off x="3474807" y="2253119"/>
            <a:ext cx="1072270" cy="334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3" idx="0"/>
          </p:cNvCxnSpPr>
          <p:nvPr/>
        </p:nvCxnSpPr>
        <p:spPr>
          <a:xfrm>
            <a:off x="4547077" y="2253119"/>
            <a:ext cx="1087982" cy="334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4" idx="0"/>
          </p:cNvCxnSpPr>
          <p:nvPr/>
        </p:nvCxnSpPr>
        <p:spPr>
          <a:xfrm>
            <a:off x="4547077" y="2253119"/>
            <a:ext cx="3248234" cy="334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687" y="3188375"/>
            <a:ext cx="2160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RISET VARIASI DARI PRODUK MAKANAN RINGAN DENGAN MEMPERHATIKAN VALUE PROPOSITION YANG DITAWARKAN KEPADA PELANGGAN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17938" y="3188375"/>
            <a:ext cx="19032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PENERAPAN STANDAR PROSEDUR AGAR KUALITAS PRODUK TERJAGA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8190" y="3188374"/>
            <a:ext cx="2079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RISET DAN PENGEMBANGAN PRODUK AGAR BIAYA PRODUK BISA MINIMAL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8442" y="3184673"/>
            <a:ext cx="1953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PENGATURAN SALURAN DISTRIBUSI AGAR PRODUK BISA MENCAPAI PELANGGAN DAN TERKIRIM TEPAT WAKTU</a:t>
            </a:r>
          </a:p>
        </p:txBody>
      </p:sp>
    </p:spTree>
    <p:extLst>
      <p:ext uri="{BB962C8B-B14F-4D97-AF65-F5344CB8AC3E}">
        <p14:creationId xmlns:p14="http://schemas.microsoft.com/office/powerpoint/2010/main" val="1649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619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(PENGEMBANGAN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Memperluas</a:t>
            </a:r>
            <a:r>
              <a:rPr lang="en-US" sz="1600" dirty="0" smtClean="0"/>
              <a:t> </a:t>
            </a:r>
            <a:r>
              <a:rPr lang="en-US" sz="1600" dirty="0" err="1" smtClean="0"/>
              <a:t>Penetrasi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dasarnya</a:t>
            </a:r>
            <a:r>
              <a:rPr lang="en-US" sz="1600" dirty="0"/>
              <a:t>,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: Mass, Differentiated, Niche, </a:t>
            </a:r>
            <a:r>
              <a:rPr lang="en-US" sz="1600" dirty="0" err="1"/>
              <a:t>dan</a:t>
            </a:r>
            <a:r>
              <a:rPr lang="en-US" sz="1600" dirty="0"/>
              <a:t> Micro Marketing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Mass </a:t>
            </a:r>
            <a:r>
              <a:rPr lang="en-US" sz="1600" dirty="0">
                <a:solidFill>
                  <a:prstClr val="black"/>
                </a:solidFill>
              </a:rPr>
              <a:t>marketing </a:t>
            </a:r>
            <a:r>
              <a:rPr lang="en-US" sz="1600" dirty="0" err="1">
                <a:solidFill>
                  <a:prstClr val="black"/>
                </a:solidFill>
              </a:rPr>
              <a:t>adalah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upaya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menjual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produk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semua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orang.</a:t>
            </a:r>
          </a:p>
          <a:p>
            <a:pPr marL="342900" indent="-342900" defTabSz="685800">
              <a:buAutoNum type="arabicPeriod"/>
              <a:defRPr/>
            </a:pPr>
            <a:r>
              <a:rPr lang="en-ID" sz="1600" dirty="0" smtClean="0">
                <a:solidFill>
                  <a:prstClr val="black"/>
                </a:solidFill>
              </a:rPr>
              <a:t>Differentiated Marketing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yang </a:t>
            </a:r>
            <a:r>
              <a:rPr lang="en-US" sz="1600" dirty="0" err="1"/>
              <a:t>mengharuskan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. </a:t>
            </a:r>
            <a:r>
              <a:rPr lang="en-US" sz="1600" dirty="0" err="1"/>
              <a:t>Contohnya</a:t>
            </a:r>
            <a:r>
              <a:rPr lang="en-US" sz="1600" dirty="0"/>
              <a:t>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sabun</a:t>
            </a:r>
            <a:r>
              <a:rPr lang="en-US" sz="1600" dirty="0"/>
              <a:t> </a:t>
            </a:r>
            <a:r>
              <a:rPr lang="en-US" sz="1600" dirty="0" err="1"/>
              <a:t>pria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wanita</a:t>
            </a:r>
            <a:r>
              <a:rPr lang="en-US" sz="1600" dirty="0"/>
              <a:t>. </a:t>
            </a:r>
            <a:r>
              <a:rPr lang="en-US" sz="1600" dirty="0" err="1"/>
              <a:t>Bahkan</a:t>
            </a:r>
            <a:r>
              <a:rPr lang="en-US" sz="1600" dirty="0"/>
              <a:t> shampoo </a:t>
            </a:r>
            <a:r>
              <a:rPr lang="en-US" sz="1600" dirty="0" err="1"/>
              <a:t>dewasa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anak-anak</a:t>
            </a:r>
            <a:r>
              <a:rPr lang="en-US" sz="1600" dirty="0" smtClean="0"/>
              <a:t>. </a:t>
            </a:r>
            <a:r>
              <a:rPr lang="en-US" sz="1600" dirty="0" err="1" smtClean="0"/>
              <a:t>Biasanya</a:t>
            </a:r>
            <a:r>
              <a:rPr lang="en-US" sz="1600" dirty="0"/>
              <a:t>, </a:t>
            </a:r>
            <a:r>
              <a:rPr lang="en-US" sz="1600" dirty="0" err="1"/>
              <a:t>contoh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differentiated marketing </a:t>
            </a:r>
            <a:r>
              <a:rPr lang="en-US" sz="1600" dirty="0" err="1"/>
              <a:t>ditentukan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faktor-faktor</a:t>
            </a:r>
            <a:r>
              <a:rPr lang="en-US" sz="1600" dirty="0"/>
              <a:t> </a:t>
            </a:r>
            <a:r>
              <a:rPr lang="en-US" sz="1600" dirty="0" err="1"/>
              <a:t>demografis</a:t>
            </a:r>
            <a:r>
              <a:rPr lang="en-US" sz="1600" dirty="0" smtClean="0"/>
              <a:t>.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/>
              <a:t>Niche marketing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sempit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karakteristik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yang </a:t>
            </a:r>
            <a:r>
              <a:rPr lang="en-US" sz="1600" dirty="0" err="1"/>
              <a:t>khusus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,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pasta </a:t>
            </a:r>
            <a:r>
              <a:rPr lang="en-US" sz="1600" dirty="0" err="1"/>
              <a:t>gigi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gigi</a:t>
            </a:r>
            <a:r>
              <a:rPr lang="en-US" sz="1600" dirty="0"/>
              <a:t> </a:t>
            </a:r>
            <a:r>
              <a:rPr lang="en-US" sz="1600" dirty="0" err="1" smtClean="0"/>
              <a:t>sensitif</a:t>
            </a:r>
            <a:r>
              <a:rPr lang="en-US" sz="1600" dirty="0" smtClean="0"/>
              <a:t>.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smtClean="0"/>
              <a:t>Micro </a:t>
            </a:r>
            <a:r>
              <a:rPr lang="en-US" sz="1600" dirty="0"/>
              <a:t>marketing </a:t>
            </a:r>
            <a:r>
              <a:rPr lang="en-US" sz="1600" dirty="0" err="1"/>
              <a:t>menyasar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.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terapkan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hasilkan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keterbatasan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sisi</a:t>
            </a:r>
            <a:r>
              <a:rPr lang="en-US" sz="1600" dirty="0"/>
              <a:t> </a:t>
            </a:r>
            <a:r>
              <a:rPr lang="en-US" sz="1600" dirty="0" err="1"/>
              <a:t>lokasi</a:t>
            </a:r>
            <a:r>
              <a:rPr lang="en-US" sz="1600" dirty="0"/>
              <a:t>,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 smtClean="0"/>
              <a:t>barangnya</a:t>
            </a:r>
            <a:r>
              <a:rPr lang="en-US" sz="1600" dirty="0" smtClean="0"/>
              <a:t>.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micro marketing </a:t>
            </a:r>
            <a:r>
              <a:rPr lang="en-US" sz="1600" dirty="0" err="1"/>
              <a:t>adalah</a:t>
            </a:r>
            <a:r>
              <a:rPr lang="en-US" sz="1600" dirty="0"/>
              <a:t> hotel, </a:t>
            </a:r>
            <a:r>
              <a:rPr lang="en-US" sz="1600" dirty="0" err="1"/>
              <a:t>restoran</a:t>
            </a:r>
            <a:r>
              <a:rPr lang="en-US" sz="1600" dirty="0"/>
              <a:t>, </a:t>
            </a:r>
            <a:r>
              <a:rPr lang="en-US" sz="1600" dirty="0" err="1"/>
              <a:t>pertunjukkan</a:t>
            </a:r>
            <a:r>
              <a:rPr lang="en-US" sz="1600" dirty="0"/>
              <a:t> </a:t>
            </a:r>
            <a:r>
              <a:rPr lang="en-US" sz="1600" dirty="0" err="1"/>
              <a:t>musik</a:t>
            </a:r>
            <a:r>
              <a:rPr lang="en-US" sz="1600" dirty="0"/>
              <a:t>, </a:t>
            </a:r>
            <a:r>
              <a:rPr lang="en-US" sz="1600" dirty="0" err="1"/>
              <a:t>hingga</a:t>
            </a:r>
            <a:r>
              <a:rPr lang="en-US" sz="1600" dirty="0"/>
              <a:t> souvenir </a:t>
            </a:r>
            <a:r>
              <a:rPr lang="en-US" sz="1600" dirty="0" err="1"/>
              <a:t>unik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28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619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(PENGEMBANGAN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Memperluas</a:t>
            </a:r>
            <a:r>
              <a:rPr lang="en-US" sz="1600" dirty="0" smtClean="0"/>
              <a:t> </a:t>
            </a:r>
            <a:r>
              <a:rPr lang="en-US" sz="1600" dirty="0" err="1" smtClean="0"/>
              <a:t>Penetrasi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33093" y="1638300"/>
            <a:ext cx="1427967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PASAR BARU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528177" y="2511814"/>
            <a:ext cx="1713736" cy="5386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PEMERINTAH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688429" y="2511813"/>
            <a:ext cx="1713736" cy="5386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BISNIS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848681" y="2511812"/>
            <a:ext cx="1713736" cy="5386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PERORANGAN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7" idx="2"/>
            <a:endCxn id="9" idx="0"/>
          </p:cNvCxnSpPr>
          <p:nvPr/>
        </p:nvCxnSpPr>
        <p:spPr>
          <a:xfrm flipH="1">
            <a:off x="4545297" y="2176919"/>
            <a:ext cx="1780" cy="334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 flipH="1">
            <a:off x="2385045" y="2176919"/>
            <a:ext cx="2162032" cy="334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11" idx="0"/>
          </p:cNvCxnSpPr>
          <p:nvPr/>
        </p:nvCxnSpPr>
        <p:spPr>
          <a:xfrm>
            <a:off x="4547077" y="2176919"/>
            <a:ext cx="2158472" cy="334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3070767"/>
            <a:ext cx="2154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Kerjasama</a:t>
            </a:r>
            <a:r>
              <a:rPr lang="en-US" sz="1400" dirty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Lembaga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 smtClean="0"/>
              <a:t>Membutuhkan</a:t>
            </a:r>
            <a:r>
              <a:rPr lang="en-US" sz="1400" dirty="0"/>
              <a:t> </a:t>
            </a:r>
            <a:r>
              <a:rPr lang="en-US" sz="1400" dirty="0" err="1" smtClean="0"/>
              <a:t>Produk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/>
              <a:t> </a:t>
            </a:r>
            <a:r>
              <a:rPr lang="en-US" sz="1400" dirty="0" err="1" smtClean="0"/>
              <a:t>Ringan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KANTOR-KANTOR PEMERINTAHAN UNTUK DALAM NEGERI DAN EKSPOR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9693" y="3059215"/>
            <a:ext cx="2493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err="1" smtClean="0"/>
              <a:t>Kerjasama</a:t>
            </a:r>
            <a:r>
              <a:rPr lang="en-US" sz="1000" dirty="0" smtClean="0"/>
              <a:t> </a:t>
            </a:r>
            <a:r>
              <a:rPr lang="en-US" sz="1000" dirty="0" err="1"/>
              <a:t>D</a:t>
            </a:r>
            <a:r>
              <a:rPr lang="en-US" sz="1000" dirty="0" err="1" smtClean="0"/>
              <a:t>engan</a:t>
            </a:r>
            <a:r>
              <a:rPr lang="en-US" sz="1000" dirty="0" smtClean="0"/>
              <a:t> </a:t>
            </a:r>
            <a:r>
              <a:rPr lang="en-US" sz="1000" dirty="0"/>
              <a:t>P</a:t>
            </a:r>
            <a:r>
              <a:rPr lang="en-US" sz="1000" dirty="0" smtClean="0"/>
              <a:t>erusahaan </a:t>
            </a:r>
            <a:r>
              <a:rPr lang="en-US" sz="1000" dirty="0"/>
              <a:t>Y</a:t>
            </a:r>
            <a:r>
              <a:rPr lang="en-US" sz="1000" dirty="0" smtClean="0"/>
              <a:t>ang </a:t>
            </a:r>
            <a:r>
              <a:rPr lang="en-US" sz="1000" dirty="0" err="1"/>
              <a:t>M</a:t>
            </a:r>
            <a:r>
              <a:rPr lang="en-US" sz="1000" dirty="0" err="1" smtClean="0"/>
              <a:t>embutuhkan</a:t>
            </a:r>
            <a:r>
              <a:rPr lang="en-US" sz="1000" dirty="0" smtClean="0"/>
              <a:t> </a:t>
            </a:r>
            <a:r>
              <a:rPr lang="en-US" sz="1000" dirty="0" err="1" smtClean="0"/>
              <a:t>Produk</a:t>
            </a:r>
            <a:r>
              <a:rPr lang="en-US" sz="1000" dirty="0"/>
              <a:t> </a:t>
            </a:r>
            <a:r>
              <a:rPr lang="en-US" sz="1000" dirty="0" err="1" smtClean="0"/>
              <a:t>Makanan</a:t>
            </a:r>
            <a:r>
              <a:rPr lang="en-US" sz="1000" dirty="0" smtClean="0"/>
              <a:t> </a:t>
            </a:r>
            <a:r>
              <a:rPr lang="en-US" sz="1000" dirty="0" err="1" smtClean="0"/>
              <a:t>Ringan</a:t>
            </a: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RUMAH MAKAN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RESTAURANT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CAFÉ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/>
              <a:t>CATERING</a:t>
            </a: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SUPERMARKET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HOTEL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RUMAH </a:t>
            </a:r>
            <a:r>
              <a:rPr lang="en-US" sz="1000" dirty="0" smtClean="0"/>
              <a:t>SAKIT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/>
              <a:t>SEKOLAH-SEKOLAH</a:t>
            </a: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PERUSAHAAN PENJUAL MAKANAN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PERUSAHAAN PENGOLAHAN </a:t>
            </a:r>
            <a:r>
              <a:rPr lang="en-US" sz="1000" dirty="0" smtClean="0"/>
              <a:t>MAKANAN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/>
              <a:t>PERUSAHAAN-PERUSAHAAN SWASTA</a:t>
            </a: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/>
              <a:t>PERUSAHAAN EKSPOR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1" y="3050029"/>
            <a:ext cx="2575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Kerjasama</a:t>
            </a:r>
            <a:r>
              <a:rPr lang="en-US" sz="1400" dirty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Komunitas</a:t>
            </a:r>
            <a:r>
              <a:rPr lang="en-US" sz="1400" dirty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 Yang </a:t>
            </a:r>
            <a:r>
              <a:rPr lang="en-US" sz="1400" dirty="0" err="1"/>
              <a:t>Membutuhkan</a:t>
            </a:r>
            <a:r>
              <a:rPr lang="en-US" sz="1400" dirty="0"/>
              <a:t> </a:t>
            </a:r>
            <a:r>
              <a:rPr lang="en-US" sz="1400" dirty="0" err="1" smtClean="0"/>
              <a:t>Produk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/>
              <a:t> </a:t>
            </a:r>
            <a:r>
              <a:rPr lang="en-US" sz="1400" dirty="0" err="1" smtClean="0"/>
              <a:t>Ringan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RUMAH TANGGA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KOMUNITAS SOSIAL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PESANTREN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BADAN KEMANUSIAAN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9591" y="1638300"/>
            <a:ext cx="3006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PASAR ONLINE DAN OFFLINE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PASAR DALAM NEGERI DAN LUAR NEGERI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1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0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smtClean="0">
                <a:solidFill>
                  <a:prstClr val="black"/>
                </a:solidFill>
              </a:rPr>
              <a:t>DIVERSIFICATION STRATEGY (DIVERSIFIKASI)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159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berkaitan</a:t>
            </a:r>
            <a:r>
              <a:rPr lang="en-US" sz="1600" dirty="0" smtClean="0"/>
              <a:t> (Related-Diversification)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Memperkuat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Inti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Pendapatan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4714" y="1965191"/>
            <a:ext cx="1679660" cy="89765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USAHA MAKANAN RINGAN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50125" y="3197734"/>
            <a:ext cx="1713736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PRODUKSI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0377" y="3197736"/>
            <a:ext cx="1713736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PENJUALAN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3977" y="3197735"/>
            <a:ext cx="1713736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PELATIHAN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11" idx="0"/>
          </p:cNvCxnSpPr>
          <p:nvPr/>
        </p:nvCxnSpPr>
        <p:spPr>
          <a:xfrm flipH="1">
            <a:off x="1237868" y="2862843"/>
            <a:ext cx="3106676" cy="334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1000" y="3197734"/>
            <a:ext cx="1713736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PENDANAAN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 flipH="1">
            <a:off x="3306993" y="2862843"/>
            <a:ext cx="1037551" cy="334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>
            <a:off x="4344544" y="2862843"/>
            <a:ext cx="1122701" cy="334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>
            <a:off x="4344544" y="2862843"/>
            <a:ext cx="3256301" cy="334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795236"/>
            <a:ext cx="1713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MEMBUAT DIVISI PENDANAAN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50125" y="3795236"/>
            <a:ext cx="17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MEMBUAT DIVISI PRODUKSI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0377" y="3795235"/>
            <a:ext cx="1713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MEMBUAT DIVISI PENJUALAN DAN DISTRIBUSI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3977" y="3791534"/>
            <a:ext cx="17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MEMBUAT DIVISI PELATIHAN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71003" y="1965191"/>
            <a:ext cx="1427967" cy="8976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prstClr val="white"/>
                </a:solidFill>
              </a:rPr>
              <a:t>Menjadi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Konsultan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smtClean="0">
                <a:solidFill>
                  <a:prstClr val="white"/>
                </a:solidFill>
              </a:rPr>
              <a:t>Usaha </a:t>
            </a:r>
            <a:r>
              <a:rPr lang="en-US" sz="1200" dirty="0" err="1" smtClean="0">
                <a:solidFill>
                  <a:prstClr val="white"/>
                </a:solidFill>
              </a:rPr>
              <a:t>Makanan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RIngan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182146" y="1968152"/>
            <a:ext cx="1632935" cy="8976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prstClr val="white"/>
                </a:solidFill>
              </a:rPr>
              <a:t>Menjadi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Penyedia</a:t>
            </a:r>
            <a:r>
              <a:rPr lang="en-US" sz="1200" dirty="0" smtClean="0">
                <a:solidFill>
                  <a:prstClr val="white"/>
                </a:solidFill>
              </a:rPr>
              <a:t> Reseller Dan </a:t>
            </a:r>
            <a:r>
              <a:rPr lang="en-US" sz="1200" dirty="0" err="1" smtClean="0">
                <a:solidFill>
                  <a:prstClr val="white"/>
                </a:solidFill>
              </a:rPr>
              <a:t>Waralaba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Produk-Produk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Makanan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Ringan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>
            <a:stCxn id="6" idx="3"/>
            <a:endCxn id="24" idx="1"/>
          </p:cNvCxnSpPr>
          <p:nvPr/>
        </p:nvCxnSpPr>
        <p:spPr>
          <a:xfrm>
            <a:off x="5184374" y="2414017"/>
            <a:ext cx="2866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>
            <a:off x="6898970" y="2414017"/>
            <a:ext cx="283176" cy="2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8430"/>
            <a:ext cx="35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MENCARI MODAL USAHA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44289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Mencari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Modal Usaha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43894" y="1795115"/>
            <a:ext cx="1240966" cy="3862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SUMBER MODAL USAHA</a:t>
            </a: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798012" y="2668626"/>
            <a:ext cx="1489312" cy="3862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EKSTERNAL</a:t>
            </a:r>
          </a:p>
          <a:p>
            <a:pPr algn="ctr"/>
            <a:r>
              <a:rPr lang="en-US" sz="1200" dirty="0" smtClean="0"/>
              <a:t>PEMERINTAH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811176" y="2668626"/>
            <a:ext cx="1489312" cy="3862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EKSTERNAL</a:t>
            </a:r>
          </a:p>
          <a:p>
            <a:pPr algn="ctr"/>
            <a:r>
              <a:rPr lang="en-US" sz="1200" dirty="0" smtClean="0"/>
              <a:t>BISNIS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6781800" y="2668626"/>
            <a:ext cx="1489312" cy="3862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INTERNAL</a:t>
            </a:r>
          </a:p>
          <a:p>
            <a:pPr algn="ctr"/>
            <a:r>
              <a:rPr lang="en-US" sz="1200" dirty="0" smtClean="0"/>
              <a:t>PERUSAHAAN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32" idx="2"/>
            <a:endCxn id="35" idx="0"/>
          </p:cNvCxnSpPr>
          <p:nvPr/>
        </p:nvCxnSpPr>
        <p:spPr>
          <a:xfrm flipH="1">
            <a:off x="3555832" y="2181334"/>
            <a:ext cx="1008545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  <a:endCxn id="34" idx="0"/>
          </p:cNvCxnSpPr>
          <p:nvPr/>
        </p:nvCxnSpPr>
        <p:spPr>
          <a:xfrm flipH="1">
            <a:off x="1542668" y="2181334"/>
            <a:ext cx="3021709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2"/>
            <a:endCxn id="36" idx="0"/>
          </p:cNvCxnSpPr>
          <p:nvPr/>
        </p:nvCxnSpPr>
        <p:spPr>
          <a:xfrm>
            <a:off x="4564377" y="2181334"/>
            <a:ext cx="2962079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3222191"/>
            <a:ext cx="1713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Kerjasama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Bank </a:t>
            </a:r>
            <a:r>
              <a:rPr lang="en-US" sz="1200" dirty="0" err="1" smtClean="0"/>
              <a:t>Pemerintah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Kerjasama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/>
              <a:t> </a:t>
            </a:r>
            <a:r>
              <a:rPr lang="en-US" sz="1200" dirty="0" smtClean="0"/>
              <a:t>Venture Capital </a:t>
            </a:r>
            <a:r>
              <a:rPr lang="en-US" sz="1200" dirty="0" err="1" smtClean="0"/>
              <a:t>Pemerintah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Mandiri</a:t>
            </a:r>
            <a:r>
              <a:rPr lang="en-US" sz="1200" dirty="0" smtClean="0"/>
              <a:t>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BRI Ventures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MDI Ventures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Telkomsel</a:t>
            </a:r>
            <a:r>
              <a:rPr lang="en-US" sz="1200" dirty="0" smtClean="0"/>
              <a:t> </a:t>
            </a:r>
            <a:r>
              <a:rPr lang="en-US" sz="1200" dirty="0" err="1" smtClean="0"/>
              <a:t>Mintra</a:t>
            </a:r>
            <a:r>
              <a:rPr lang="en-US" sz="1200" dirty="0" smtClean="0"/>
              <a:t> </a:t>
            </a:r>
            <a:r>
              <a:rPr lang="en-US" sz="1200" dirty="0" err="1" smtClean="0"/>
              <a:t>Inovasi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BNI Ventures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2590800" y="3204508"/>
            <a:ext cx="2209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Kerjasama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</a:t>
            </a:r>
            <a:r>
              <a:rPr lang="en-US" sz="1200" dirty="0" err="1" smtClean="0">
                <a:solidFill>
                  <a:prstClr val="black"/>
                </a:solidFill>
              </a:rPr>
              <a:t>engan</a:t>
            </a:r>
            <a:r>
              <a:rPr lang="en-US" sz="1200" dirty="0" smtClean="0">
                <a:solidFill>
                  <a:prstClr val="black"/>
                </a:solidFill>
              </a:rPr>
              <a:t> Bank </a:t>
            </a:r>
            <a:r>
              <a:rPr lang="en-US" sz="1200" dirty="0" err="1" smtClean="0">
                <a:solidFill>
                  <a:prstClr val="black"/>
                </a:solidFill>
              </a:rPr>
              <a:t>Swasta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Koperasi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BPR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Venture Capital </a:t>
            </a:r>
            <a:r>
              <a:rPr lang="en-US" sz="1200" dirty="0" err="1" smtClean="0">
                <a:solidFill>
                  <a:prstClr val="black"/>
                </a:solidFill>
              </a:rPr>
              <a:t>Swasta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East Ventures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AC Ventures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Alpha JWC Ventures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Insignia Ventures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Convergence Ventures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81800" y="3227370"/>
            <a:ext cx="203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Saham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Surat </a:t>
            </a:r>
            <a:r>
              <a:rPr lang="en-US" sz="1200" dirty="0" err="1" smtClean="0">
                <a:solidFill>
                  <a:prstClr val="black"/>
                </a:solidFill>
              </a:rPr>
              <a:t>Utang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</a:rPr>
              <a:t>Obligasi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07897" y="2668625"/>
            <a:ext cx="1489312" cy="3862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EKSTERNAL PERORANGAN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724400" y="3222191"/>
            <a:ext cx="203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Pemodal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Perorangan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Angel Investor</a:t>
            </a:r>
          </a:p>
        </p:txBody>
      </p:sp>
      <p:cxnSp>
        <p:nvCxnSpPr>
          <p:cNvPr id="45" name="Straight Arrow Connector 44"/>
          <p:cNvCxnSpPr>
            <a:stCxn id="32" idx="2"/>
            <a:endCxn id="43" idx="0"/>
          </p:cNvCxnSpPr>
          <p:nvPr/>
        </p:nvCxnSpPr>
        <p:spPr>
          <a:xfrm>
            <a:off x="4564377" y="2181334"/>
            <a:ext cx="988176" cy="487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PELUANG PASAR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570" y="866292"/>
            <a:ext cx="5143830" cy="464755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97916" y="2381763"/>
            <a:ext cx="4572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1314963"/>
            <a:ext cx="2538232" cy="199973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600" dirty="0"/>
              <a:t>Snack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ringan</a:t>
            </a:r>
            <a:r>
              <a:rPr lang="en-US" sz="1600" dirty="0"/>
              <a:t> yang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dikonsumsi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orang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3755173"/>
            <a:ext cx="2538232" cy="10287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 smtClean="0"/>
              <a:t>,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Dan </a:t>
            </a:r>
            <a:r>
              <a:rPr lang="en-US" sz="1400" dirty="0" err="1" smtClean="0"/>
              <a:t>Individu</a:t>
            </a:r>
            <a:endParaRPr lang="en-ID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PELUANG PASAR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7" name="Picture 6" descr="PENGEMBANGAN INDUSTRI PANGAN LOKAL (PIPL) BAGI PELAKU USAHA UMKM TAHUN 20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34" y="866292"/>
            <a:ext cx="5519918" cy="38666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3097916" y="2381763"/>
            <a:ext cx="4572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1314963"/>
            <a:ext cx="2538232" cy="199973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600" dirty="0"/>
              <a:t>Snack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ringan</a:t>
            </a:r>
            <a:r>
              <a:rPr lang="en-US" sz="1600" dirty="0"/>
              <a:t> yang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dikonsumsi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orang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3755173"/>
            <a:ext cx="2538232" cy="10287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 smtClean="0"/>
              <a:t>,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Dan </a:t>
            </a:r>
            <a:r>
              <a:rPr lang="en-US" sz="1400" dirty="0" err="1" smtClean="0"/>
              <a:t>Individu</a:t>
            </a:r>
            <a:endParaRPr lang="en-ID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PELUANG PASAR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7916" y="2381763"/>
            <a:ext cx="4572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42" y="1165738"/>
            <a:ext cx="5248275" cy="349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5137828"/>
            <a:ext cx="533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/>
              <a:t>: https://tekno.kompas.com/image/2023/02/13/19300087/pengguna-internet-di-indonesia-tembus-212-9-juta-di-awal-2023?page=2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1314963"/>
            <a:ext cx="2538232" cy="199973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600" dirty="0"/>
              <a:t>Snack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ringan</a:t>
            </a:r>
            <a:r>
              <a:rPr lang="en-US" sz="1600" dirty="0"/>
              <a:t> yang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dikonsumsi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orang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3755173"/>
            <a:ext cx="2538232" cy="10287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</a:t>
            </a:r>
            <a:r>
              <a:rPr lang="en-US" sz="1400" dirty="0" smtClean="0"/>
              <a:t>,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Dan </a:t>
            </a:r>
            <a:r>
              <a:rPr lang="en-US" sz="1400" dirty="0" err="1" smtClean="0"/>
              <a:t>Individu</a:t>
            </a:r>
            <a:endParaRPr lang="en-ID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87438" y="866292"/>
            <a:ext cx="38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GROWTH STRATEGY – ANSOFF MATRIX</a:t>
            </a:r>
            <a:endParaRPr lang="en-ID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6737"/>
            <a:ext cx="5416338" cy="3572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="" xmlns:a16="http://schemas.microsoft.com/office/drawing/2014/main" id="{92260F5C-3739-409F-B39C-96D644988C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1376737"/>
            <a:ext cx="2757557" cy="39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00" tIns="40500" rIns="40500" bIns="40500"/>
          <a:lstStyle>
            <a:lvl1pPr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Sebuah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bisnis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dapat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dikembangkan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dalam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empat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kemungkinan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arah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defTabSz="685800" fontAlgn="base">
              <a:spcAft>
                <a:spcPct val="0"/>
              </a:spcAft>
              <a:buAutoNum type="arabicPeriod"/>
              <a:defRPr/>
            </a:pP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Market penetration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Penetrasi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Menjual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lebih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banyak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barang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sama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sama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2. Product 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development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enjual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kepada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pelanggan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sudah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ada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3. Market 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development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Mencari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untuk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sudah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ada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4. 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Diversification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Diversifikasi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Menjual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kelompok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pelanggan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Dengan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semua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strategi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pertanyaan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tentang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Kekuatan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Kelemahan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Bisnis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nda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adalah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kuncinya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untuk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menentukan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pilihan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bisnis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anda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34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159"/>
            <a:ext cx="5773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TUJUAN: </a:t>
            </a:r>
            <a:r>
              <a:rPr lang="en-US" sz="1600" dirty="0" err="1" smtClean="0">
                <a:solidFill>
                  <a:prstClr val="black"/>
                </a:solidFill>
              </a:rPr>
              <a:t>Meningkatkan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Penetrasi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. Channel Online </a:t>
            </a:r>
            <a:r>
              <a:rPr lang="en-US" sz="1600" dirty="0" err="1" smtClean="0">
                <a:solidFill>
                  <a:prstClr val="black"/>
                </a:solidFill>
              </a:rPr>
              <a:t>dan</a:t>
            </a:r>
            <a:r>
              <a:rPr lang="en-US" sz="1600" dirty="0" smtClean="0">
                <a:solidFill>
                  <a:prstClr val="black"/>
                </a:solidFill>
              </a:rPr>
              <a:t> Offline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607285"/>
            <a:ext cx="1550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Siklus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81215" y="4541103"/>
            <a:ext cx="733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Stranger: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Customer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Leads: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Customer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Ketertarikan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Customer: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Promoter: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2973802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2973802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5" name="Oval 14"/>
          <p:cNvSpPr/>
          <p:nvPr/>
        </p:nvSpPr>
        <p:spPr>
          <a:xfrm>
            <a:off x="4648200" y="3004282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2973802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743200" y="324050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43400" y="327098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19800" y="327098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>
            <a:stCxn id="13" idx="4"/>
            <a:endCxn id="14" idx="4"/>
          </p:cNvCxnSpPr>
          <p:nvPr/>
        </p:nvCxnSpPr>
        <p:spPr>
          <a:xfrm rot="16200000" flipH="1">
            <a:off x="2895600" y="2935702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4"/>
            <a:endCxn id="15" idx="4"/>
          </p:cNvCxnSpPr>
          <p:nvPr/>
        </p:nvCxnSpPr>
        <p:spPr>
          <a:xfrm rot="16200000" flipH="1">
            <a:off x="4499610" y="2931892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6080760" y="2966182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3488" y="3996151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6222" y="400250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6780" y="400250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6135" y="1834396"/>
            <a:ext cx="375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Customer </a:t>
            </a:r>
            <a:r>
              <a:rPr lang="en-US" sz="1600" dirty="0" smtClean="0"/>
              <a:t>Journey &amp; Customer Touch Point</a:t>
            </a:r>
            <a:endParaRPr lang="id-ID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0750" y="2560973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Attract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66752" y="2560973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Convert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76685" y="2547618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Delight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85800" y="2203728"/>
            <a:ext cx="7772400" cy="226117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07816" y="2204919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Plan-Do-Check Action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33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1718965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1718965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5800" y="1985665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stCxn id="7" idx="4"/>
            <a:endCxn id="8" idx="4"/>
          </p:cNvCxnSpPr>
          <p:nvPr/>
        </p:nvCxnSpPr>
        <p:spPr>
          <a:xfrm rot="16200000" flipH="1">
            <a:off x="4648200" y="1680865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2595" y="2707023"/>
            <a:ext cx="210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Marketing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Promosi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683" y="3349405"/>
            <a:ext cx="67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Penghasil</a:t>
            </a:r>
            <a:r>
              <a:rPr lang="en-US" dirty="0" smtClean="0">
                <a:cs typeface="Arial" panose="020B0604020202020204" pitchFamily="34" charset="0"/>
              </a:rPr>
              <a:t> Lead (</a:t>
            </a:r>
            <a:r>
              <a:rPr lang="en-US" dirty="0" err="1" smtClean="0">
                <a:cs typeface="Arial" panose="020B0604020202020204" pitchFamily="34" charset="0"/>
              </a:rPr>
              <a:t>Prospek</a:t>
            </a:r>
            <a:r>
              <a:rPr lang="en-US" dirty="0" smtClean="0">
                <a:cs typeface="Arial" panose="020B0604020202020204" pitchFamily="34" charset="0"/>
              </a:rPr>
              <a:t>)/ </a:t>
            </a:r>
            <a:r>
              <a:rPr lang="en-US" dirty="0" err="1">
                <a:cs typeface="Arial" panose="020B0604020202020204" pitchFamily="34" charset="0"/>
              </a:rPr>
              <a:t>Penghasil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Permintaan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 smtClean="0">
                <a:cs typeface="Arial" panose="020B0604020202020204" pitchFamily="34" charset="0"/>
              </a:rPr>
              <a:t>Menghasilkan</a:t>
            </a:r>
            <a:r>
              <a:rPr lang="en-US" dirty="0" smtClean="0">
                <a:cs typeface="Arial" panose="020B0604020202020204" pitchFamily="34" charset="0"/>
              </a:rPr>
              <a:t> Lead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Prospek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yang </a:t>
            </a:r>
            <a:r>
              <a:rPr lang="en-US" dirty="0" err="1">
                <a:cs typeface="Arial" panose="020B0604020202020204" pitchFamily="34" charset="0"/>
              </a:rPr>
              <a:t>berkualitas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sehingga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diubah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menjadi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Pelanggan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melalui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Kegiatan</a:t>
            </a:r>
            <a:r>
              <a:rPr lang="en-US" dirty="0" smtClean="0">
                <a:cs typeface="Arial" panose="020B0604020202020204" pitchFamily="34" charset="0"/>
              </a:rPr>
              <a:t> Marketing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Branding.</a:t>
            </a:r>
          </a:p>
          <a:p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683" y="1257300"/>
            <a:ext cx="44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ATTRACT CUSTOMER (MENARIK PELANGGAN)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57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7900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MARKETING STRATEGY: Attract/</a:t>
            </a:r>
            <a:r>
              <a:rPr lang="en-US" sz="1400" dirty="0" err="1" smtClean="0">
                <a:solidFill>
                  <a:prstClr val="black"/>
                </a:solidFill>
              </a:rPr>
              <a:t>Menarik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Calon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Pembeli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Menggunakan</a:t>
            </a:r>
            <a:r>
              <a:rPr lang="en-US" sz="1400" dirty="0" smtClean="0">
                <a:solidFill>
                  <a:prstClr val="black"/>
                </a:solidFill>
              </a:rPr>
              <a:t> Channel Online Dan Offline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59" name="Picture 4" descr="C09NF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61" y="1562100"/>
            <a:ext cx="5422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7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x4 RPX PPT 2017 fi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6421</TotalTime>
  <Words>2194</Words>
  <Application>Microsoft Office PowerPoint</Application>
  <PresentationFormat>On-screen Show (16:10)</PresentationFormat>
  <Paragraphs>387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Adobe Caslon Pro Bold</vt:lpstr>
      <vt:lpstr>Arial</vt:lpstr>
      <vt:lpstr>Calibri</vt:lpstr>
      <vt:lpstr>Rage Italic</vt:lpstr>
      <vt:lpstr>Roboto</vt:lpstr>
      <vt:lpstr>Roboto black</vt:lpstr>
      <vt:lpstr>Roboto black</vt:lpstr>
      <vt:lpstr>Segoe UI</vt:lpstr>
      <vt:lpstr>Wingdings</vt:lpstr>
      <vt:lpstr>Office Theme</vt:lpstr>
      <vt:lpstr>3x4 RPX PPT 2017 fintemplate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</dc:creator>
  <cp:lastModifiedBy>Asus</cp:lastModifiedBy>
  <cp:revision>1193</cp:revision>
  <dcterms:created xsi:type="dcterms:W3CDTF">2018-09-03T09:51:46Z</dcterms:created>
  <dcterms:modified xsi:type="dcterms:W3CDTF">2026-01-10T06:55:51Z</dcterms:modified>
</cp:coreProperties>
</file>